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79" r:id="rId3"/>
    <p:sldMasterId id="2147483681" r:id="rId4"/>
    <p:sldMasterId id="2147483699" r:id="rId5"/>
    <p:sldMasterId id="2147483701" r:id="rId6"/>
    <p:sldMasterId id="2147483703" r:id="rId7"/>
    <p:sldMasterId id="2147483705" r:id="rId8"/>
  </p:sldMasterIdLst>
  <p:notesMasterIdLst>
    <p:notesMasterId r:id="rId43"/>
  </p:notesMasterIdLst>
  <p:handoutMasterIdLst>
    <p:handoutMasterId r:id="rId44"/>
  </p:handoutMasterIdLst>
  <p:sldIdLst>
    <p:sldId id="257" r:id="rId9"/>
    <p:sldId id="379" r:id="rId10"/>
    <p:sldId id="380" r:id="rId11"/>
    <p:sldId id="335" r:id="rId12"/>
    <p:sldId id="416" r:id="rId13"/>
    <p:sldId id="382" r:id="rId14"/>
    <p:sldId id="410" r:id="rId15"/>
    <p:sldId id="411" r:id="rId16"/>
    <p:sldId id="340" r:id="rId17"/>
    <p:sldId id="343" r:id="rId18"/>
    <p:sldId id="347" r:id="rId19"/>
    <p:sldId id="346" r:id="rId20"/>
    <p:sldId id="415" r:id="rId21"/>
    <p:sldId id="350" r:id="rId22"/>
    <p:sldId id="352" r:id="rId23"/>
    <p:sldId id="353" r:id="rId24"/>
    <p:sldId id="367" r:id="rId25"/>
    <p:sldId id="368" r:id="rId26"/>
    <p:sldId id="369" r:id="rId27"/>
    <p:sldId id="370" r:id="rId28"/>
    <p:sldId id="371" r:id="rId29"/>
    <p:sldId id="378" r:id="rId30"/>
    <p:sldId id="373" r:id="rId31"/>
    <p:sldId id="375" r:id="rId32"/>
    <p:sldId id="386" r:id="rId33"/>
    <p:sldId id="384" r:id="rId34"/>
    <p:sldId id="388" r:id="rId35"/>
    <p:sldId id="390" r:id="rId36"/>
    <p:sldId id="391" r:id="rId37"/>
    <p:sldId id="392" r:id="rId38"/>
    <p:sldId id="393" r:id="rId39"/>
    <p:sldId id="394" r:id="rId40"/>
    <p:sldId id="395" r:id="rId41"/>
    <p:sldId id="414" r:id="rId4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  <a:srgbClr val="0033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4" autoAdjust="0"/>
    <p:restoredTop sz="93326" autoAdjust="0"/>
  </p:normalViewPr>
  <p:slideViewPr>
    <p:cSldViewPr snapToGrid="0">
      <p:cViewPr varScale="1">
        <p:scale>
          <a:sx n="86" d="100"/>
          <a:sy n="86" d="100"/>
        </p:scale>
        <p:origin x="-13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1932" y="-102"/>
      </p:cViewPr>
      <p:guideLst>
        <p:guide orient="horz" pos="3126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chemeClr val="accent1">
            <a:lumMod val="20000"/>
            <a:lumOff val="80000"/>
          </a:schemeClr>
        </a:solidFill>
        <a:ln>
          <a:noFill/>
        </a:ln>
        <a:effectLst/>
        <a:sp3d/>
      </c:spPr>
    </c:floor>
    <c:sideWall>
      <c:thickness val="0"/>
      <c:spPr>
        <a:solidFill>
          <a:schemeClr val="accent1">
            <a:lumMod val="40000"/>
            <a:lumOff val="60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accent1">
            <a:lumMod val="20000"/>
            <a:lumOff val="80000"/>
          </a:schemeClr>
        </a:solidFill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열1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811069770770825E-2"/>
                  <c:y val="1.6716285278270421E-2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 smtClean="0"/>
                      <a:t>97,731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4148728255436355E-2"/>
                      <c:h val="8.7380624744564137E-2"/>
                    </c:manualLayout>
                  </c15:layout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altLang="ko-KR" smtClean="0"/>
                      <a:t>64,817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altLang="ko-KR" smtClean="0"/>
                      <a:t>64,186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altLang="ko-KR" smtClean="0"/>
                      <a:t>58,470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altLang="ko-KR" smtClean="0"/>
                      <a:t>44,411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altLang="ko-KR" smtClean="0"/>
                      <a:t>40,421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7.4602492075687638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 smtClean="0"/>
                      <a:t>30,784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5.968199366055048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 smtClean="0"/>
                      <a:t>30,417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altLang="ko-KR" smtClean="0"/>
                      <a:t>25,289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altLang="ko-KR" smtClean="0"/>
                      <a:t>18,184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altLang="ko-KR" smtClean="0"/>
                      <a:t>13,204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/>
              <c:tx>
                <c:rich>
                  <a:bodyPr/>
                  <a:lstStyle/>
                  <a:p>
                    <a:r>
                      <a:rPr lang="en-US" altLang="ko-KR" smtClean="0"/>
                      <a:t>8,980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r>
                      <a:rPr lang="en-US" altLang="ko-KR" smtClean="0"/>
                      <a:t>8,550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/>
              <c:tx>
                <c:rich>
                  <a:bodyPr/>
                  <a:lstStyle/>
                  <a:p>
                    <a:r>
                      <a:rPr lang="en-US" altLang="ko-KR" smtClean="0"/>
                      <a:t>2,021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3.6651617140991389E-3"/>
                  <c:y val="3.9682390892171182E-3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 smtClean="0"/>
                      <a:t>1,824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8816878710673915E-2"/>
                      <c:h val="8.7380624744564137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Vietnam</c:v>
                </c:pt>
                <c:pt idx="1">
                  <c:v>Thailand</c:v>
                </c:pt>
                <c:pt idx="2">
                  <c:v>Indonesia</c:v>
                </c:pt>
                <c:pt idx="3">
                  <c:v>Philippines</c:v>
                </c:pt>
                <c:pt idx="4">
                  <c:v>Sri Lanka</c:v>
                </c:pt>
                <c:pt idx="5">
                  <c:v>Cambodia</c:v>
                </c:pt>
                <c:pt idx="6">
                  <c:v>Mongolia</c:v>
                </c:pt>
                <c:pt idx="7">
                  <c:v>Nepal</c:v>
                </c:pt>
                <c:pt idx="8">
                  <c:v>Uzbekistan</c:v>
                </c:pt>
                <c:pt idx="9">
                  <c:v>Myanmar</c:v>
                </c:pt>
                <c:pt idx="10">
                  <c:v>Bangladesh</c:v>
                </c:pt>
                <c:pt idx="11">
                  <c:v>China</c:v>
                </c:pt>
                <c:pt idx="12">
                  <c:v>Pakistan</c:v>
                </c:pt>
                <c:pt idx="13">
                  <c:v>Kyrgyzstan</c:v>
                </c:pt>
                <c:pt idx="14">
                  <c:v>East Timor</c:v>
                </c:pt>
              </c:strCache>
            </c:strRef>
          </c:cat>
          <c:val>
            <c:numRef>
              <c:f>Sheet1!$B$2:$B$16</c:f>
              <c:numCache>
                <c:formatCode>#,##0</c:formatCode>
                <c:ptCount val="15"/>
                <c:pt idx="0">
                  <c:v>93726</c:v>
                </c:pt>
                <c:pt idx="1">
                  <c:v>60608</c:v>
                </c:pt>
                <c:pt idx="2">
                  <c:v>57807</c:v>
                </c:pt>
                <c:pt idx="3">
                  <c:v>54234</c:v>
                </c:pt>
                <c:pt idx="4">
                  <c:v>39945</c:v>
                </c:pt>
                <c:pt idx="5">
                  <c:v>34308</c:v>
                </c:pt>
                <c:pt idx="6">
                  <c:v>29627</c:v>
                </c:pt>
                <c:pt idx="7">
                  <c:v>24460</c:v>
                </c:pt>
                <c:pt idx="8">
                  <c:v>22846</c:v>
                </c:pt>
                <c:pt idx="9">
                  <c:v>14331</c:v>
                </c:pt>
                <c:pt idx="10">
                  <c:v>11547</c:v>
                </c:pt>
                <c:pt idx="11">
                  <c:v>8669</c:v>
                </c:pt>
                <c:pt idx="12">
                  <c:v>7998</c:v>
                </c:pt>
                <c:pt idx="13">
                  <c:v>1827</c:v>
                </c:pt>
                <c:pt idx="14">
                  <c:v>1494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4221312"/>
        <c:axId val="22188416"/>
        <c:axId val="0"/>
      </c:bar3DChart>
      <c:catAx>
        <c:axId val="104221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2188416"/>
        <c:crosses val="autoZero"/>
        <c:auto val="1"/>
        <c:lblAlgn val="ctr"/>
        <c:lblOffset val="100"/>
        <c:noMultiLvlLbl val="0"/>
      </c:catAx>
      <c:valAx>
        <c:axId val="2218841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04221312"/>
        <c:crosses val="autoZero"/>
        <c:crossBetween val="between"/>
        <c:majorUnit val="5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altLang="ko-KR" smtClean="0"/>
                      <a:t>437,543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altLang="ko-KR" smtClean="0"/>
                      <a:t>37,646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altLang="ko-KR" smtClean="0"/>
                      <a:t>19,590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altLang="ko-KR" smtClean="0"/>
                      <a:t>13,756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altLang="ko-KR" smtClean="0"/>
                      <a:t>754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Manufacturing</c:v>
                </c:pt>
                <c:pt idx="1">
                  <c:v>Agriculture Stockbreeding</c:v>
                </c:pt>
                <c:pt idx="2">
                  <c:v>Construction</c:v>
                </c:pt>
                <c:pt idx="3">
                  <c:v>Fishing</c:v>
                </c:pt>
                <c:pt idx="4">
                  <c:v>Service</c:v>
                </c:pt>
              </c:strCache>
            </c:strRef>
          </c:cat>
          <c:val>
            <c:numRef>
              <c:f>Sheet1!$B$2:$B$6</c:f>
              <c:numCache>
                <c:formatCode>#,##0</c:formatCode>
                <c:ptCount val="5"/>
                <c:pt idx="0">
                  <c:v>401176</c:v>
                </c:pt>
                <c:pt idx="1">
                  <c:v>32710</c:v>
                </c:pt>
                <c:pt idx="2">
                  <c:v>17527</c:v>
                </c:pt>
                <c:pt idx="3">
                  <c:v>11340</c:v>
                </c:pt>
                <c:pt idx="4" formatCode="General">
                  <c:v>674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010560"/>
        <c:axId val="104219008"/>
      </c:barChart>
      <c:catAx>
        <c:axId val="89010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lnSpc>
                <a:spcPts val="1436"/>
              </a:lnSpc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04219008"/>
        <c:crosses val="autoZero"/>
        <c:auto val="1"/>
        <c:lblAlgn val="ctr"/>
        <c:lblOffset val="100"/>
        <c:noMultiLvlLbl val="0"/>
      </c:catAx>
      <c:valAx>
        <c:axId val="104219008"/>
        <c:scaling>
          <c:orientation val="minMax"/>
          <c:max val="45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89010560"/>
        <c:crosses val="autoZero"/>
        <c:crossBetween val="between"/>
        <c:majorUnit val="10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0.69137</cdr:x>
      <cdr:y>0.0778</cdr:y>
    </cdr:from>
    <cdr:to>
      <cdr:x>0.95047</cdr:x>
      <cdr:y>0.29689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5988999" y="248998"/>
          <a:ext cx="2244470" cy="701160"/>
        </a:xfrm>
        <a:prstGeom xmlns:a="http://schemas.openxmlformats.org/drawingml/2006/main" prst="rect">
          <a:avLst/>
        </a:prstGeom>
        <a:solidFill xmlns:a="http://schemas.openxmlformats.org/drawingml/2006/main">
          <a:srgbClr val="FFFFCC"/>
        </a:solidFill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altLang="ko-KR" sz="1400" b="1" dirty="0" smtClean="0">
              <a:latin typeface="+mn-ea"/>
              <a:ea typeface="+mn-ea"/>
            </a:rPr>
            <a:t>(2016. 12)</a:t>
          </a:r>
        </a:p>
        <a:p xmlns:a="http://schemas.openxmlformats.org/drawingml/2006/main">
          <a:pPr algn="r"/>
          <a:r>
            <a:rPr lang="en-US" altLang="ko-KR" sz="1400" b="1" dirty="0" smtClean="0">
              <a:latin typeface="+mn-ea"/>
              <a:ea typeface="+mn-ea"/>
            </a:rPr>
            <a:t> 534,137</a:t>
          </a:r>
          <a:r>
            <a:rPr lang="ko-KR" altLang="en-US" sz="1400" b="1" dirty="0" smtClean="0">
              <a:latin typeface="+mn-ea"/>
              <a:ea typeface="+mn-ea"/>
            </a:rPr>
            <a:t>명</a:t>
          </a:r>
          <a:endParaRPr lang="en-US" altLang="ko-KR" sz="1400" b="1" dirty="0" smtClean="0">
            <a:latin typeface="+mn-ea"/>
            <a:ea typeface="+mn-ea"/>
          </a:endParaRPr>
        </a:p>
        <a:p xmlns:a="http://schemas.openxmlformats.org/drawingml/2006/main">
          <a:pPr algn="r"/>
          <a:r>
            <a:rPr lang="en-US" altLang="ko-KR" sz="1200" b="1" dirty="0" smtClean="0">
              <a:latin typeface="+mn-ea"/>
            </a:rPr>
            <a:t>(Full-introduced personnel)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A9EAA-720E-44FB-B5EA-F03F23E3800D}" type="datetimeFigureOut">
              <a:rPr lang="ko-KR" altLang="en-US" smtClean="0"/>
              <a:pPr/>
              <a:t>2017-06-15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5EF2B-1FF5-4CB7-A20E-001B3CBE7AC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26971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70D57D36-F6FE-48CD-BDFB-18DB15DF5440}" type="datetimeFigureOut">
              <a:rPr lang="ko-KR" altLang="en-US" smtClean="0"/>
              <a:pPr/>
              <a:t>2017-06-15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CD306409-143A-403E-923E-CA75FBF2C64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144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0" latinLnBrk="1"/>
            <a:fld id="{803F36C7-1C24-474B-9750-55A0D9669843}" type="slidenum">
              <a:rPr lang="ko-KR" altLang="en-US">
                <a:solidFill>
                  <a:prstClr val="black"/>
                </a:solidFill>
                <a:latin typeface="맑은 고딕"/>
                <a:ea typeface="맑은 고딕"/>
              </a:rPr>
              <a:pPr algn="r" rtl="0" latinLnBrk="1"/>
              <a:t>1</a:t>
            </a:fld>
            <a:endParaRPr lang="ko-KR" altLang="en-US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5014885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10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5953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11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1373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12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16002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13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00486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14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93898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15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172318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16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23715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17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85600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18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94497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19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6881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52547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20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401713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21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52676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22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46356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23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520710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24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12993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25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832245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26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70192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27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40934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28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67486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29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5361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3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7605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30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13264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31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873150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32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46291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33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72063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>
                <a:solidFill>
                  <a:prstClr val="black"/>
                </a:solidFill>
              </a:rPr>
              <a:pPr/>
              <a:t>34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7885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4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1294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42260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6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46202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>
                <a:solidFill>
                  <a:prstClr val="black"/>
                </a:solidFill>
              </a:rPr>
              <a:pPr/>
              <a:t>7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82298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8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10219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06409-143A-403E-923E-CA75FBF2C645}" type="slidenum">
              <a:rPr lang="ko-KR" altLang="en-US" smtClean="0"/>
              <a:pPr/>
              <a:t>9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9534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637" y="6298223"/>
            <a:ext cx="592682" cy="438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임효정\바탕 화면\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5963" y="6203130"/>
            <a:ext cx="1764258" cy="44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139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637" y="6298223"/>
            <a:ext cx="592682" cy="438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637" y="6298223"/>
            <a:ext cx="592682" cy="438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637" y="6298223"/>
            <a:ext cx="592682" cy="438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637" y="6298223"/>
            <a:ext cx="592682" cy="438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림 31" descr="ㄴㄴㄴ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72000">
                <a:srgbClr val="00153E">
                  <a:alpha val="33000"/>
                </a:srgbClr>
              </a:gs>
              <a:gs pos="47000">
                <a:schemeClr val="accent1">
                  <a:lumMod val="20000"/>
                  <a:lumOff val="80000"/>
                </a:schemeClr>
              </a:gs>
            </a:gsLst>
            <a:lin ang="5400000" scaled="1"/>
          </a:gradFill>
        </p:spPr>
      </p:pic>
      <p:pic>
        <p:nvPicPr>
          <p:cNvPr id="6" name="그림 5" descr="둥근라인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5446" t="25665" r="10448" b="15518"/>
          <a:stretch>
            <a:fillRect/>
          </a:stretch>
        </p:blipFill>
        <p:spPr>
          <a:xfrm>
            <a:off x="1646255" y="1194795"/>
            <a:ext cx="3963636" cy="1821551"/>
          </a:xfrm>
          <a:prstGeom prst="rect">
            <a:avLst/>
          </a:prstGeom>
        </p:spPr>
      </p:pic>
      <p:pic>
        <p:nvPicPr>
          <p:cNvPr id="9226" name="Picture 10" descr="C:\Users\C202\Desktop\이미지\비즈니스그래픽\비행기.png"/>
          <p:cNvPicPr>
            <a:picLocks noChangeAspect="1" noChangeArrowheads="1"/>
          </p:cNvPicPr>
          <p:nvPr/>
        </p:nvPicPr>
        <p:blipFill>
          <a:blip r:embed="rId5" cstate="print"/>
          <a:srcRect l="31736" t="18669" r="16056" b="54058"/>
          <a:stretch>
            <a:fillRect/>
          </a:stretch>
        </p:blipFill>
        <p:spPr bwMode="auto">
          <a:xfrm flipH="1">
            <a:off x="2980708" y="398495"/>
            <a:ext cx="4548248" cy="1561338"/>
          </a:xfrm>
          <a:prstGeom prst="rect">
            <a:avLst/>
          </a:prstGeom>
          <a:noFill/>
        </p:spPr>
      </p:pic>
      <p:pic>
        <p:nvPicPr>
          <p:cNvPr id="31" name="Picture 15" descr="C:\Users\C202\Desktop\이미지\반짝이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007" y="1277007"/>
            <a:ext cx="1275666" cy="1011735"/>
          </a:xfrm>
          <a:prstGeom prst="rect">
            <a:avLst/>
          </a:prstGeom>
          <a:noFill/>
        </p:spPr>
      </p:pic>
      <p:sp>
        <p:nvSpPr>
          <p:cNvPr id="34" name="자유형 33"/>
          <p:cNvSpPr/>
          <p:nvPr/>
        </p:nvSpPr>
        <p:spPr>
          <a:xfrm flipH="1">
            <a:off x="-31530" y="1308541"/>
            <a:ext cx="9207060" cy="6666207"/>
          </a:xfrm>
          <a:custGeom>
            <a:avLst/>
            <a:gdLst>
              <a:gd name="connsiteX0" fmla="*/ 7833815 w 9239534"/>
              <a:gd name="connsiteY0" fmla="*/ 13648 h 6851176"/>
              <a:gd name="connsiteX1" fmla="*/ 9212239 w 9239534"/>
              <a:gd name="connsiteY1" fmla="*/ 0 h 6851176"/>
              <a:gd name="connsiteX2" fmla="*/ 9239534 w 9239534"/>
              <a:gd name="connsiteY2" fmla="*/ 6851176 h 6851176"/>
              <a:gd name="connsiteX3" fmla="*/ 0 w 9239534"/>
              <a:gd name="connsiteY3" fmla="*/ 6837529 h 6851176"/>
              <a:gd name="connsiteX4" fmla="*/ 0 w 9239534"/>
              <a:gd name="connsiteY4" fmla="*/ 3698544 h 6851176"/>
              <a:gd name="connsiteX5" fmla="*/ 7833815 w 9239534"/>
              <a:gd name="connsiteY5" fmla="*/ 13648 h 6851176"/>
              <a:gd name="connsiteX0" fmla="*/ 7833815 w 9239534"/>
              <a:gd name="connsiteY0" fmla="*/ 13648 h 6851176"/>
              <a:gd name="connsiteX1" fmla="*/ 9212239 w 9239534"/>
              <a:gd name="connsiteY1" fmla="*/ 0 h 6851176"/>
              <a:gd name="connsiteX2" fmla="*/ 9239534 w 9239534"/>
              <a:gd name="connsiteY2" fmla="*/ 6851176 h 6851176"/>
              <a:gd name="connsiteX3" fmla="*/ 0 w 9239534"/>
              <a:gd name="connsiteY3" fmla="*/ 6837529 h 6851176"/>
              <a:gd name="connsiteX4" fmla="*/ 0 w 9239534"/>
              <a:gd name="connsiteY4" fmla="*/ 3698544 h 6851176"/>
              <a:gd name="connsiteX5" fmla="*/ 7833815 w 9239534"/>
              <a:gd name="connsiteY5" fmla="*/ 13648 h 6851176"/>
              <a:gd name="connsiteX0" fmla="*/ 7833815 w 9239534"/>
              <a:gd name="connsiteY0" fmla="*/ 13648 h 7465325"/>
              <a:gd name="connsiteX1" fmla="*/ 9212239 w 9239534"/>
              <a:gd name="connsiteY1" fmla="*/ 0 h 7465325"/>
              <a:gd name="connsiteX2" fmla="*/ 9239534 w 9239534"/>
              <a:gd name="connsiteY2" fmla="*/ 6851176 h 7465325"/>
              <a:gd name="connsiteX3" fmla="*/ 0 w 9239534"/>
              <a:gd name="connsiteY3" fmla="*/ 6837529 h 7465325"/>
              <a:gd name="connsiteX4" fmla="*/ 0 w 9239534"/>
              <a:gd name="connsiteY4" fmla="*/ 3698544 h 7465325"/>
              <a:gd name="connsiteX5" fmla="*/ 7833815 w 9239534"/>
              <a:gd name="connsiteY5" fmla="*/ 13648 h 7465325"/>
              <a:gd name="connsiteX0" fmla="*/ 7833815 w 9239534"/>
              <a:gd name="connsiteY0" fmla="*/ 13648 h 7560859"/>
              <a:gd name="connsiteX1" fmla="*/ 9212239 w 9239534"/>
              <a:gd name="connsiteY1" fmla="*/ 0 h 7560859"/>
              <a:gd name="connsiteX2" fmla="*/ 9239534 w 9239534"/>
              <a:gd name="connsiteY2" fmla="*/ 6851176 h 7560859"/>
              <a:gd name="connsiteX3" fmla="*/ 0 w 9239534"/>
              <a:gd name="connsiteY3" fmla="*/ 6837529 h 7560859"/>
              <a:gd name="connsiteX4" fmla="*/ 0 w 9239534"/>
              <a:gd name="connsiteY4" fmla="*/ 3698544 h 7560859"/>
              <a:gd name="connsiteX5" fmla="*/ 7833815 w 9239534"/>
              <a:gd name="connsiteY5" fmla="*/ 13648 h 7560859"/>
              <a:gd name="connsiteX0" fmla="*/ 7833815 w 9239534"/>
              <a:gd name="connsiteY0" fmla="*/ 13648 h 7560859"/>
              <a:gd name="connsiteX1" fmla="*/ 9212239 w 9239534"/>
              <a:gd name="connsiteY1" fmla="*/ 0 h 7560859"/>
              <a:gd name="connsiteX2" fmla="*/ 9239534 w 9239534"/>
              <a:gd name="connsiteY2" fmla="*/ 6851176 h 7560859"/>
              <a:gd name="connsiteX3" fmla="*/ 0 w 9239534"/>
              <a:gd name="connsiteY3" fmla="*/ 6837529 h 7560859"/>
              <a:gd name="connsiteX4" fmla="*/ 0 w 9239534"/>
              <a:gd name="connsiteY4" fmla="*/ 3698544 h 7560859"/>
              <a:gd name="connsiteX5" fmla="*/ 7833815 w 9239534"/>
              <a:gd name="connsiteY5" fmla="*/ 13648 h 7560859"/>
              <a:gd name="connsiteX0" fmla="*/ 7833815 w 9239534"/>
              <a:gd name="connsiteY0" fmla="*/ 13648 h 7560859"/>
              <a:gd name="connsiteX1" fmla="*/ 9212239 w 9239534"/>
              <a:gd name="connsiteY1" fmla="*/ 0 h 7560859"/>
              <a:gd name="connsiteX2" fmla="*/ 9239534 w 9239534"/>
              <a:gd name="connsiteY2" fmla="*/ 6851176 h 7560859"/>
              <a:gd name="connsiteX3" fmla="*/ 0 w 9239534"/>
              <a:gd name="connsiteY3" fmla="*/ 6837529 h 7560859"/>
              <a:gd name="connsiteX4" fmla="*/ 0 w 9239534"/>
              <a:gd name="connsiteY4" fmla="*/ 3698544 h 7560859"/>
              <a:gd name="connsiteX5" fmla="*/ 7833815 w 9239534"/>
              <a:gd name="connsiteY5" fmla="*/ 13648 h 7560859"/>
              <a:gd name="connsiteX0" fmla="*/ 7833815 w 9239534"/>
              <a:gd name="connsiteY0" fmla="*/ 13648 h 7560859"/>
              <a:gd name="connsiteX1" fmla="*/ 9212239 w 9239534"/>
              <a:gd name="connsiteY1" fmla="*/ 0 h 7560859"/>
              <a:gd name="connsiteX2" fmla="*/ 9239534 w 9239534"/>
              <a:gd name="connsiteY2" fmla="*/ 6851176 h 7560859"/>
              <a:gd name="connsiteX3" fmla="*/ 0 w 9239534"/>
              <a:gd name="connsiteY3" fmla="*/ 6837529 h 7560859"/>
              <a:gd name="connsiteX4" fmla="*/ 0 w 9239534"/>
              <a:gd name="connsiteY4" fmla="*/ 3698544 h 7560859"/>
              <a:gd name="connsiteX5" fmla="*/ 7833815 w 9239534"/>
              <a:gd name="connsiteY5" fmla="*/ 13648 h 7560859"/>
              <a:gd name="connsiteX0" fmla="*/ 7833815 w 9239534"/>
              <a:gd name="connsiteY0" fmla="*/ 13648 h 7465325"/>
              <a:gd name="connsiteX1" fmla="*/ 9212239 w 9239534"/>
              <a:gd name="connsiteY1" fmla="*/ 0 h 7465325"/>
              <a:gd name="connsiteX2" fmla="*/ 9239534 w 9239534"/>
              <a:gd name="connsiteY2" fmla="*/ 6851176 h 7465325"/>
              <a:gd name="connsiteX3" fmla="*/ 0 w 9239534"/>
              <a:gd name="connsiteY3" fmla="*/ 6837529 h 7465325"/>
              <a:gd name="connsiteX4" fmla="*/ 0 w 9239534"/>
              <a:gd name="connsiteY4" fmla="*/ 3698544 h 7465325"/>
              <a:gd name="connsiteX5" fmla="*/ 7833815 w 9239534"/>
              <a:gd name="connsiteY5" fmla="*/ 13648 h 7465325"/>
              <a:gd name="connsiteX0" fmla="*/ 7578931 w 9239534"/>
              <a:gd name="connsiteY0" fmla="*/ 939573 h 7465325"/>
              <a:gd name="connsiteX1" fmla="*/ 9212239 w 9239534"/>
              <a:gd name="connsiteY1" fmla="*/ 0 h 7465325"/>
              <a:gd name="connsiteX2" fmla="*/ 9239534 w 9239534"/>
              <a:gd name="connsiteY2" fmla="*/ 6851176 h 7465325"/>
              <a:gd name="connsiteX3" fmla="*/ 0 w 9239534"/>
              <a:gd name="connsiteY3" fmla="*/ 6837529 h 7465325"/>
              <a:gd name="connsiteX4" fmla="*/ 0 w 9239534"/>
              <a:gd name="connsiteY4" fmla="*/ 3698544 h 7465325"/>
              <a:gd name="connsiteX5" fmla="*/ 7578931 w 9239534"/>
              <a:gd name="connsiteY5" fmla="*/ 939573 h 7465325"/>
              <a:gd name="connsiteX0" fmla="*/ 7578931 w 9239534"/>
              <a:gd name="connsiteY0" fmla="*/ 13648 h 6539400"/>
              <a:gd name="connsiteX1" fmla="*/ 9212239 w 9239534"/>
              <a:gd name="connsiteY1" fmla="*/ 0 h 6539400"/>
              <a:gd name="connsiteX2" fmla="*/ 9239534 w 9239534"/>
              <a:gd name="connsiteY2" fmla="*/ 5925251 h 6539400"/>
              <a:gd name="connsiteX3" fmla="*/ 0 w 9239534"/>
              <a:gd name="connsiteY3" fmla="*/ 5911604 h 6539400"/>
              <a:gd name="connsiteX4" fmla="*/ 0 w 9239534"/>
              <a:gd name="connsiteY4" fmla="*/ 2772619 h 6539400"/>
              <a:gd name="connsiteX5" fmla="*/ 7578931 w 9239534"/>
              <a:gd name="connsiteY5" fmla="*/ 13648 h 6539400"/>
              <a:gd name="connsiteX0" fmla="*/ 7578931 w 9239534"/>
              <a:gd name="connsiteY0" fmla="*/ 13648 h 5925251"/>
              <a:gd name="connsiteX1" fmla="*/ 9212239 w 9239534"/>
              <a:gd name="connsiteY1" fmla="*/ 0 h 5925251"/>
              <a:gd name="connsiteX2" fmla="*/ 9239534 w 9239534"/>
              <a:gd name="connsiteY2" fmla="*/ 5925251 h 5925251"/>
              <a:gd name="connsiteX3" fmla="*/ 0 w 9239534"/>
              <a:gd name="connsiteY3" fmla="*/ 5911604 h 5925251"/>
              <a:gd name="connsiteX4" fmla="*/ 0 w 9239534"/>
              <a:gd name="connsiteY4" fmla="*/ 2772619 h 5925251"/>
              <a:gd name="connsiteX5" fmla="*/ 7578931 w 9239534"/>
              <a:gd name="connsiteY5" fmla="*/ 13648 h 5925251"/>
              <a:gd name="connsiteX0" fmla="*/ 8874866 w 9239534"/>
              <a:gd name="connsiteY0" fmla="*/ 13648 h 5925251"/>
              <a:gd name="connsiteX1" fmla="*/ 9212239 w 9239534"/>
              <a:gd name="connsiteY1" fmla="*/ 0 h 5925251"/>
              <a:gd name="connsiteX2" fmla="*/ 9239534 w 9239534"/>
              <a:gd name="connsiteY2" fmla="*/ 5925251 h 5925251"/>
              <a:gd name="connsiteX3" fmla="*/ 0 w 9239534"/>
              <a:gd name="connsiteY3" fmla="*/ 5911604 h 5925251"/>
              <a:gd name="connsiteX4" fmla="*/ 0 w 9239534"/>
              <a:gd name="connsiteY4" fmla="*/ 2772619 h 5925251"/>
              <a:gd name="connsiteX5" fmla="*/ 8874866 w 9239534"/>
              <a:gd name="connsiteY5" fmla="*/ 13648 h 5925251"/>
              <a:gd name="connsiteX0" fmla="*/ 8874866 w 9239534"/>
              <a:gd name="connsiteY0" fmla="*/ 13648 h 6873977"/>
              <a:gd name="connsiteX1" fmla="*/ 9212239 w 9239534"/>
              <a:gd name="connsiteY1" fmla="*/ 0 h 6873977"/>
              <a:gd name="connsiteX2" fmla="*/ 9239534 w 9239534"/>
              <a:gd name="connsiteY2" fmla="*/ 5925251 h 6873977"/>
              <a:gd name="connsiteX3" fmla="*/ 0 w 9239534"/>
              <a:gd name="connsiteY3" fmla="*/ 5911604 h 6873977"/>
              <a:gd name="connsiteX4" fmla="*/ 0 w 9239534"/>
              <a:gd name="connsiteY4" fmla="*/ 3788024 h 6873977"/>
              <a:gd name="connsiteX5" fmla="*/ 8874866 w 9239534"/>
              <a:gd name="connsiteY5" fmla="*/ 13648 h 6873977"/>
              <a:gd name="connsiteX0" fmla="*/ 8874866 w 9239534"/>
              <a:gd name="connsiteY0" fmla="*/ 13648 h 7140649"/>
              <a:gd name="connsiteX1" fmla="*/ 9212239 w 9239534"/>
              <a:gd name="connsiteY1" fmla="*/ 0 h 7140649"/>
              <a:gd name="connsiteX2" fmla="*/ 9239534 w 9239534"/>
              <a:gd name="connsiteY2" fmla="*/ 5925251 h 7140649"/>
              <a:gd name="connsiteX3" fmla="*/ 0 w 9239534"/>
              <a:gd name="connsiteY3" fmla="*/ 5911604 h 7140649"/>
              <a:gd name="connsiteX4" fmla="*/ 0 w 9239534"/>
              <a:gd name="connsiteY4" fmla="*/ 3788024 h 7140649"/>
              <a:gd name="connsiteX5" fmla="*/ 8874866 w 9239534"/>
              <a:gd name="connsiteY5" fmla="*/ 13648 h 7140649"/>
              <a:gd name="connsiteX0" fmla="*/ 0 w 9239534"/>
              <a:gd name="connsiteY0" fmla="*/ 4144229 h 6281456"/>
              <a:gd name="connsiteX1" fmla="*/ 9212239 w 9239534"/>
              <a:gd name="connsiteY1" fmla="*/ 356205 h 6281456"/>
              <a:gd name="connsiteX2" fmla="*/ 9239534 w 9239534"/>
              <a:gd name="connsiteY2" fmla="*/ 6281456 h 6281456"/>
              <a:gd name="connsiteX3" fmla="*/ 0 w 9239534"/>
              <a:gd name="connsiteY3" fmla="*/ 6267809 h 6281456"/>
              <a:gd name="connsiteX4" fmla="*/ 0 w 9239534"/>
              <a:gd name="connsiteY4" fmla="*/ 4144229 h 6281456"/>
              <a:gd name="connsiteX0" fmla="*/ 0 w 9239534"/>
              <a:gd name="connsiteY0" fmla="*/ 3788024 h 5925251"/>
              <a:gd name="connsiteX1" fmla="*/ 9212239 w 9239534"/>
              <a:gd name="connsiteY1" fmla="*/ 0 h 5925251"/>
              <a:gd name="connsiteX2" fmla="*/ 9239534 w 9239534"/>
              <a:gd name="connsiteY2" fmla="*/ 5925251 h 5925251"/>
              <a:gd name="connsiteX3" fmla="*/ 0 w 9239534"/>
              <a:gd name="connsiteY3" fmla="*/ 5911604 h 5925251"/>
              <a:gd name="connsiteX4" fmla="*/ 0 w 9239534"/>
              <a:gd name="connsiteY4" fmla="*/ 3788024 h 5925251"/>
              <a:gd name="connsiteX0" fmla="*/ 0 w 9239534"/>
              <a:gd name="connsiteY0" fmla="*/ 3788024 h 5925251"/>
              <a:gd name="connsiteX1" fmla="*/ 9212239 w 9239534"/>
              <a:gd name="connsiteY1" fmla="*/ 0 h 5925251"/>
              <a:gd name="connsiteX2" fmla="*/ 9239534 w 9239534"/>
              <a:gd name="connsiteY2" fmla="*/ 5925251 h 5925251"/>
              <a:gd name="connsiteX3" fmla="*/ 0 w 9239534"/>
              <a:gd name="connsiteY3" fmla="*/ 5911604 h 5925251"/>
              <a:gd name="connsiteX4" fmla="*/ 0 w 9239534"/>
              <a:gd name="connsiteY4" fmla="*/ 3788024 h 5925251"/>
              <a:gd name="connsiteX0" fmla="*/ 0 w 9239534"/>
              <a:gd name="connsiteY0" fmla="*/ 3788024 h 6669858"/>
              <a:gd name="connsiteX1" fmla="*/ 9212239 w 9239534"/>
              <a:gd name="connsiteY1" fmla="*/ 0 h 6669858"/>
              <a:gd name="connsiteX2" fmla="*/ 9239534 w 9239534"/>
              <a:gd name="connsiteY2" fmla="*/ 5925251 h 6669858"/>
              <a:gd name="connsiteX3" fmla="*/ 0 w 9239534"/>
              <a:gd name="connsiteY3" fmla="*/ 5911604 h 6669858"/>
              <a:gd name="connsiteX4" fmla="*/ 0 w 9239534"/>
              <a:gd name="connsiteY4" fmla="*/ 3788024 h 6669858"/>
              <a:gd name="connsiteX0" fmla="*/ 0 w 9239534"/>
              <a:gd name="connsiteY0" fmla="*/ 3788024 h 6669858"/>
              <a:gd name="connsiteX1" fmla="*/ 9212239 w 9239534"/>
              <a:gd name="connsiteY1" fmla="*/ 0 h 6669858"/>
              <a:gd name="connsiteX2" fmla="*/ 9239534 w 9239534"/>
              <a:gd name="connsiteY2" fmla="*/ 5925251 h 6669858"/>
              <a:gd name="connsiteX3" fmla="*/ 0 w 9239534"/>
              <a:gd name="connsiteY3" fmla="*/ 5911604 h 6669858"/>
              <a:gd name="connsiteX4" fmla="*/ 0 w 9239534"/>
              <a:gd name="connsiteY4" fmla="*/ 3788024 h 6669858"/>
              <a:gd name="connsiteX0" fmla="*/ 0 w 9239534"/>
              <a:gd name="connsiteY0" fmla="*/ 4046739 h 6928573"/>
              <a:gd name="connsiteX1" fmla="*/ 9212239 w 9239534"/>
              <a:gd name="connsiteY1" fmla="*/ 0 h 6928573"/>
              <a:gd name="connsiteX2" fmla="*/ 9239534 w 9239534"/>
              <a:gd name="connsiteY2" fmla="*/ 5925251 h 6928573"/>
              <a:gd name="connsiteX3" fmla="*/ 0 w 9239534"/>
              <a:gd name="connsiteY3" fmla="*/ 5911604 h 6928573"/>
              <a:gd name="connsiteX4" fmla="*/ 0 w 9239534"/>
              <a:gd name="connsiteY4" fmla="*/ 4046739 h 6928573"/>
              <a:gd name="connsiteX0" fmla="*/ 0 w 9239534"/>
              <a:gd name="connsiteY0" fmla="*/ 3120814 h 6002648"/>
              <a:gd name="connsiteX1" fmla="*/ 9212239 w 9239534"/>
              <a:gd name="connsiteY1" fmla="*/ 0 h 6002648"/>
              <a:gd name="connsiteX2" fmla="*/ 9239534 w 9239534"/>
              <a:gd name="connsiteY2" fmla="*/ 4999326 h 6002648"/>
              <a:gd name="connsiteX3" fmla="*/ 0 w 9239534"/>
              <a:gd name="connsiteY3" fmla="*/ 4985679 h 6002648"/>
              <a:gd name="connsiteX4" fmla="*/ 0 w 9239534"/>
              <a:gd name="connsiteY4" fmla="*/ 3120814 h 6002648"/>
              <a:gd name="connsiteX0" fmla="*/ 0 w 9239534"/>
              <a:gd name="connsiteY0" fmla="*/ 3120814 h 6002648"/>
              <a:gd name="connsiteX1" fmla="*/ 9212239 w 9239534"/>
              <a:gd name="connsiteY1" fmla="*/ 0 h 6002648"/>
              <a:gd name="connsiteX2" fmla="*/ 9239534 w 9239534"/>
              <a:gd name="connsiteY2" fmla="*/ 4999326 h 6002648"/>
              <a:gd name="connsiteX3" fmla="*/ 0 w 9239534"/>
              <a:gd name="connsiteY3" fmla="*/ 4985679 h 6002648"/>
              <a:gd name="connsiteX4" fmla="*/ 0 w 9239534"/>
              <a:gd name="connsiteY4" fmla="*/ 3120814 h 6002648"/>
              <a:gd name="connsiteX0" fmla="*/ 0 w 9303254"/>
              <a:gd name="connsiteY0" fmla="*/ 2902949 h 5784783"/>
              <a:gd name="connsiteX1" fmla="*/ 9275959 w 9303254"/>
              <a:gd name="connsiteY1" fmla="*/ 0 h 5784783"/>
              <a:gd name="connsiteX2" fmla="*/ 9303254 w 9303254"/>
              <a:gd name="connsiteY2" fmla="*/ 4999326 h 5784783"/>
              <a:gd name="connsiteX3" fmla="*/ 63720 w 9303254"/>
              <a:gd name="connsiteY3" fmla="*/ 4985679 h 5784783"/>
              <a:gd name="connsiteX4" fmla="*/ 0 w 9303254"/>
              <a:gd name="connsiteY4" fmla="*/ 2902949 h 5784783"/>
              <a:gd name="connsiteX0" fmla="*/ 415830 w 9719084"/>
              <a:gd name="connsiteY0" fmla="*/ 2902949 h 5784783"/>
              <a:gd name="connsiteX1" fmla="*/ 9691789 w 9719084"/>
              <a:gd name="connsiteY1" fmla="*/ 0 h 5784783"/>
              <a:gd name="connsiteX2" fmla="*/ 9719084 w 9719084"/>
              <a:gd name="connsiteY2" fmla="*/ 4999326 h 5784783"/>
              <a:gd name="connsiteX3" fmla="*/ 0 w 9719084"/>
              <a:gd name="connsiteY3" fmla="*/ 5258010 h 5784783"/>
              <a:gd name="connsiteX4" fmla="*/ 415830 w 9719084"/>
              <a:gd name="connsiteY4" fmla="*/ 2902949 h 5784783"/>
              <a:gd name="connsiteX0" fmla="*/ 415830 w 9719084"/>
              <a:gd name="connsiteY0" fmla="*/ 2902949 h 5784783"/>
              <a:gd name="connsiteX1" fmla="*/ 9691789 w 9719084"/>
              <a:gd name="connsiteY1" fmla="*/ 0 h 5784783"/>
              <a:gd name="connsiteX2" fmla="*/ 9719084 w 9719084"/>
              <a:gd name="connsiteY2" fmla="*/ 4999326 h 5784783"/>
              <a:gd name="connsiteX3" fmla="*/ 0 w 9719084"/>
              <a:gd name="connsiteY3" fmla="*/ 5258010 h 5784783"/>
              <a:gd name="connsiteX4" fmla="*/ 368099 w 9719084"/>
              <a:gd name="connsiteY4" fmla="*/ 4915571 h 5784783"/>
              <a:gd name="connsiteX5" fmla="*/ 415830 w 9719084"/>
              <a:gd name="connsiteY5" fmla="*/ 2902949 h 5784783"/>
              <a:gd name="connsiteX0" fmla="*/ 47731 w 9350985"/>
              <a:gd name="connsiteY0" fmla="*/ 2902949 h 5784783"/>
              <a:gd name="connsiteX1" fmla="*/ 9323690 w 9350985"/>
              <a:gd name="connsiteY1" fmla="*/ 0 h 5784783"/>
              <a:gd name="connsiteX2" fmla="*/ 9350985 w 9350985"/>
              <a:gd name="connsiteY2" fmla="*/ 4999326 h 5784783"/>
              <a:gd name="connsiteX3" fmla="*/ 0 w 9350985"/>
              <a:gd name="connsiteY3" fmla="*/ 4915571 h 5784783"/>
              <a:gd name="connsiteX4" fmla="*/ 47731 w 9350985"/>
              <a:gd name="connsiteY4" fmla="*/ 2902949 h 5784783"/>
              <a:gd name="connsiteX0" fmla="*/ 31970 w 9335224"/>
              <a:gd name="connsiteY0" fmla="*/ 2902949 h 5784783"/>
              <a:gd name="connsiteX1" fmla="*/ 9307929 w 9335224"/>
              <a:gd name="connsiteY1" fmla="*/ 0 h 5784783"/>
              <a:gd name="connsiteX2" fmla="*/ 9335224 w 9335224"/>
              <a:gd name="connsiteY2" fmla="*/ 4999326 h 5784783"/>
              <a:gd name="connsiteX3" fmla="*/ 0 w 9335224"/>
              <a:gd name="connsiteY3" fmla="*/ 4915571 h 5784783"/>
              <a:gd name="connsiteX4" fmla="*/ 31970 w 9335224"/>
              <a:gd name="connsiteY4" fmla="*/ 2902949 h 5784783"/>
              <a:gd name="connsiteX0" fmla="*/ 431594 w 9734848"/>
              <a:gd name="connsiteY0" fmla="*/ 2902949 h 5784783"/>
              <a:gd name="connsiteX1" fmla="*/ 9707553 w 9734848"/>
              <a:gd name="connsiteY1" fmla="*/ 0 h 5784783"/>
              <a:gd name="connsiteX2" fmla="*/ 9734848 w 9734848"/>
              <a:gd name="connsiteY2" fmla="*/ 4999326 h 5784783"/>
              <a:gd name="connsiteX3" fmla="*/ 0 w 9734848"/>
              <a:gd name="connsiteY3" fmla="*/ 5569166 h 5784783"/>
              <a:gd name="connsiteX4" fmla="*/ 431594 w 9734848"/>
              <a:gd name="connsiteY4" fmla="*/ 2902949 h 5784783"/>
              <a:gd name="connsiteX0" fmla="*/ 31970 w 9335224"/>
              <a:gd name="connsiteY0" fmla="*/ 2902949 h 5784783"/>
              <a:gd name="connsiteX1" fmla="*/ 9307929 w 9335224"/>
              <a:gd name="connsiteY1" fmla="*/ 0 h 5784783"/>
              <a:gd name="connsiteX2" fmla="*/ 9335224 w 9335224"/>
              <a:gd name="connsiteY2" fmla="*/ 4999326 h 5784783"/>
              <a:gd name="connsiteX3" fmla="*/ 0 w 9335224"/>
              <a:gd name="connsiteY3" fmla="*/ 5010888 h 5784783"/>
              <a:gd name="connsiteX4" fmla="*/ 31970 w 9335224"/>
              <a:gd name="connsiteY4" fmla="*/ 2902949 h 5784783"/>
              <a:gd name="connsiteX0" fmla="*/ 591444 w 9894698"/>
              <a:gd name="connsiteY0" fmla="*/ 2902949 h 6100212"/>
              <a:gd name="connsiteX1" fmla="*/ 9867403 w 9894698"/>
              <a:gd name="connsiteY1" fmla="*/ 0 h 6100212"/>
              <a:gd name="connsiteX2" fmla="*/ 9894698 w 9894698"/>
              <a:gd name="connsiteY2" fmla="*/ 4999326 h 6100212"/>
              <a:gd name="connsiteX3" fmla="*/ 0 w 9894698"/>
              <a:gd name="connsiteY3" fmla="*/ 6100212 h 6100212"/>
              <a:gd name="connsiteX4" fmla="*/ 591444 w 9894698"/>
              <a:gd name="connsiteY4" fmla="*/ 2902949 h 6100212"/>
              <a:gd name="connsiteX0" fmla="*/ 0 w 9303254"/>
              <a:gd name="connsiteY0" fmla="*/ 2902949 h 6100212"/>
              <a:gd name="connsiteX1" fmla="*/ 9275959 w 9303254"/>
              <a:gd name="connsiteY1" fmla="*/ 0 h 6100212"/>
              <a:gd name="connsiteX2" fmla="*/ 9303254 w 9303254"/>
              <a:gd name="connsiteY2" fmla="*/ 4999326 h 6100212"/>
              <a:gd name="connsiteX3" fmla="*/ 543489 w 9303254"/>
              <a:gd name="connsiteY3" fmla="*/ 6100212 h 6100212"/>
              <a:gd name="connsiteX4" fmla="*/ 0 w 9303254"/>
              <a:gd name="connsiteY4" fmla="*/ 2902949 h 6100212"/>
              <a:gd name="connsiteX0" fmla="*/ 0 w 9303254"/>
              <a:gd name="connsiteY0" fmla="*/ 2902949 h 5784783"/>
              <a:gd name="connsiteX1" fmla="*/ 9275959 w 9303254"/>
              <a:gd name="connsiteY1" fmla="*/ 0 h 5784783"/>
              <a:gd name="connsiteX2" fmla="*/ 9303254 w 9303254"/>
              <a:gd name="connsiteY2" fmla="*/ 4999326 h 5784783"/>
              <a:gd name="connsiteX3" fmla="*/ 255760 w 9303254"/>
              <a:gd name="connsiteY3" fmla="*/ 4833873 h 5784783"/>
              <a:gd name="connsiteX4" fmla="*/ 0 w 9303254"/>
              <a:gd name="connsiteY4" fmla="*/ 2902949 h 5784783"/>
              <a:gd name="connsiteX0" fmla="*/ 0 w 9303254"/>
              <a:gd name="connsiteY0" fmla="*/ 2902949 h 5784783"/>
              <a:gd name="connsiteX1" fmla="*/ 9275959 w 9303254"/>
              <a:gd name="connsiteY1" fmla="*/ 0 h 5784783"/>
              <a:gd name="connsiteX2" fmla="*/ 9303254 w 9303254"/>
              <a:gd name="connsiteY2" fmla="*/ 4999326 h 5784783"/>
              <a:gd name="connsiteX3" fmla="*/ 255760 w 9303254"/>
              <a:gd name="connsiteY3" fmla="*/ 4833873 h 5784783"/>
              <a:gd name="connsiteX4" fmla="*/ 0 w 9303254"/>
              <a:gd name="connsiteY4" fmla="*/ 5051737 h 5784783"/>
              <a:gd name="connsiteX5" fmla="*/ 0 w 9303254"/>
              <a:gd name="connsiteY5" fmla="*/ 2902949 h 5784783"/>
              <a:gd name="connsiteX0" fmla="*/ 0 w 9303254"/>
              <a:gd name="connsiteY0" fmla="*/ 2902949 h 5784783"/>
              <a:gd name="connsiteX1" fmla="*/ 9275959 w 9303254"/>
              <a:gd name="connsiteY1" fmla="*/ 0 h 5784783"/>
              <a:gd name="connsiteX2" fmla="*/ 9303254 w 9303254"/>
              <a:gd name="connsiteY2" fmla="*/ 4999326 h 5784783"/>
              <a:gd name="connsiteX3" fmla="*/ 0 w 9303254"/>
              <a:gd name="connsiteY3" fmla="*/ 5051737 h 5784783"/>
              <a:gd name="connsiteX4" fmla="*/ 0 w 9303254"/>
              <a:gd name="connsiteY4" fmla="*/ 2902949 h 5784783"/>
              <a:gd name="connsiteX0" fmla="*/ 0 w 9303254"/>
              <a:gd name="connsiteY0" fmla="*/ 2902949 h 5784783"/>
              <a:gd name="connsiteX1" fmla="*/ 9275959 w 9303254"/>
              <a:gd name="connsiteY1" fmla="*/ 0 h 5784783"/>
              <a:gd name="connsiteX2" fmla="*/ 9303254 w 9303254"/>
              <a:gd name="connsiteY2" fmla="*/ 4999326 h 5784783"/>
              <a:gd name="connsiteX3" fmla="*/ 239775 w 9303254"/>
              <a:gd name="connsiteY3" fmla="*/ 4738557 h 5784783"/>
              <a:gd name="connsiteX4" fmla="*/ 0 w 9303254"/>
              <a:gd name="connsiteY4" fmla="*/ 2902949 h 5784783"/>
              <a:gd name="connsiteX0" fmla="*/ 0 w 9303254"/>
              <a:gd name="connsiteY0" fmla="*/ 2902949 h 5784783"/>
              <a:gd name="connsiteX1" fmla="*/ 9275959 w 9303254"/>
              <a:gd name="connsiteY1" fmla="*/ 0 h 5784783"/>
              <a:gd name="connsiteX2" fmla="*/ 9303254 w 9303254"/>
              <a:gd name="connsiteY2" fmla="*/ 4999326 h 5784783"/>
              <a:gd name="connsiteX3" fmla="*/ 15985 w 9303254"/>
              <a:gd name="connsiteY3" fmla="*/ 5010889 h 5784783"/>
              <a:gd name="connsiteX4" fmla="*/ 0 w 9303254"/>
              <a:gd name="connsiteY4" fmla="*/ 2902949 h 5784783"/>
              <a:gd name="connsiteX0" fmla="*/ 0 w 9335224"/>
              <a:gd name="connsiteY0" fmla="*/ 2535302 h 5417136"/>
              <a:gd name="connsiteX1" fmla="*/ 9307929 w 9335224"/>
              <a:gd name="connsiteY1" fmla="*/ 0 h 5417136"/>
              <a:gd name="connsiteX2" fmla="*/ 9335224 w 9335224"/>
              <a:gd name="connsiteY2" fmla="*/ 4999326 h 5417136"/>
              <a:gd name="connsiteX3" fmla="*/ 47955 w 9335224"/>
              <a:gd name="connsiteY3" fmla="*/ 5010889 h 5417136"/>
              <a:gd name="connsiteX4" fmla="*/ 0 w 9335224"/>
              <a:gd name="connsiteY4" fmla="*/ 2535302 h 5417136"/>
              <a:gd name="connsiteX0" fmla="*/ 0 w 9335224"/>
              <a:gd name="connsiteY0" fmla="*/ 2535302 h 5675850"/>
              <a:gd name="connsiteX1" fmla="*/ 9307929 w 9335224"/>
              <a:gd name="connsiteY1" fmla="*/ 0 h 5675850"/>
              <a:gd name="connsiteX2" fmla="*/ 9335224 w 9335224"/>
              <a:gd name="connsiteY2" fmla="*/ 4999326 h 5675850"/>
              <a:gd name="connsiteX3" fmla="*/ 47955 w 9335224"/>
              <a:gd name="connsiteY3" fmla="*/ 5010889 h 5675850"/>
              <a:gd name="connsiteX4" fmla="*/ 0 w 9335224"/>
              <a:gd name="connsiteY4" fmla="*/ 2535302 h 5675850"/>
              <a:gd name="connsiteX0" fmla="*/ 641597 w 9976821"/>
              <a:gd name="connsiteY0" fmla="*/ 2535302 h 5675850"/>
              <a:gd name="connsiteX1" fmla="*/ 9949526 w 9976821"/>
              <a:gd name="connsiteY1" fmla="*/ 0 h 5675850"/>
              <a:gd name="connsiteX2" fmla="*/ 9976821 w 9976821"/>
              <a:gd name="connsiteY2" fmla="*/ 4999326 h 5675850"/>
              <a:gd name="connsiteX3" fmla="*/ 689552 w 9976821"/>
              <a:gd name="connsiteY3" fmla="*/ 5010889 h 5675850"/>
              <a:gd name="connsiteX4" fmla="*/ 0 w 9976821"/>
              <a:gd name="connsiteY4" fmla="*/ 5541934 h 5675850"/>
              <a:gd name="connsiteX5" fmla="*/ 641597 w 9976821"/>
              <a:gd name="connsiteY5" fmla="*/ 2535302 h 5675850"/>
              <a:gd name="connsiteX0" fmla="*/ 641597 w 9976821"/>
              <a:gd name="connsiteY0" fmla="*/ 2535302 h 5675850"/>
              <a:gd name="connsiteX1" fmla="*/ 9949526 w 9976821"/>
              <a:gd name="connsiteY1" fmla="*/ 0 h 5675850"/>
              <a:gd name="connsiteX2" fmla="*/ 9976821 w 9976821"/>
              <a:gd name="connsiteY2" fmla="*/ 4999326 h 5675850"/>
              <a:gd name="connsiteX3" fmla="*/ 0 w 9976821"/>
              <a:gd name="connsiteY3" fmla="*/ 5541934 h 5675850"/>
              <a:gd name="connsiteX4" fmla="*/ 641597 w 9976821"/>
              <a:gd name="connsiteY4" fmla="*/ 2535302 h 5675850"/>
              <a:gd name="connsiteX0" fmla="*/ 32079 w 9367303"/>
              <a:gd name="connsiteY0" fmla="*/ 2535302 h 5675850"/>
              <a:gd name="connsiteX1" fmla="*/ 9340008 w 9367303"/>
              <a:gd name="connsiteY1" fmla="*/ 0 h 5675850"/>
              <a:gd name="connsiteX2" fmla="*/ 9367303 w 9367303"/>
              <a:gd name="connsiteY2" fmla="*/ 4999326 h 5675850"/>
              <a:gd name="connsiteX3" fmla="*/ 0 w 9367303"/>
              <a:gd name="connsiteY3" fmla="*/ 5024505 h 5675850"/>
              <a:gd name="connsiteX4" fmla="*/ 32079 w 9367303"/>
              <a:gd name="connsiteY4" fmla="*/ 2535302 h 5675850"/>
              <a:gd name="connsiteX0" fmla="*/ 32079 w 9367303"/>
              <a:gd name="connsiteY0" fmla="*/ 2834867 h 5975415"/>
              <a:gd name="connsiteX1" fmla="*/ 9340008 w 9367303"/>
              <a:gd name="connsiteY1" fmla="*/ 0 h 5975415"/>
              <a:gd name="connsiteX2" fmla="*/ 9367303 w 9367303"/>
              <a:gd name="connsiteY2" fmla="*/ 4999326 h 5975415"/>
              <a:gd name="connsiteX3" fmla="*/ 0 w 9367303"/>
              <a:gd name="connsiteY3" fmla="*/ 5024505 h 5975415"/>
              <a:gd name="connsiteX4" fmla="*/ 32079 w 9367303"/>
              <a:gd name="connsiteY4" fmla="*/ 2834867 h 5975415"/>
              <a:gd name="connsiteX0" fmla="*/ 32079 w 9367303"/>
              <a:gd name="connsiteY0" fmla="*/ 2617002 h 5757550"/>
              <a:gd name="connsiteX1" fmla="*/ 9340008 w 9367303"/>
              <a:gd name="connsiteY1" fmla="*/ 0 h 5757550"/>
              <a:gd name="connsiteX2" fmla="*/ 9367303 w 9367303"/>
              <a:gd name="connsiteY2" fmla="*/ 4781461 h 5757550"/>
              <a:gd name="connsiteX3" fmla="*/ 0 w 9367303"/>
              <a:gd name="connsiteY3" fmla="*/ 4806640 h 5757550"/>
              <a:gd name="connsiteX4" fmla="*/ 32079 w 9367303"/>
              <a:gd name="connsiteY4" fmla="*/ 2617002 h 575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7303" h="5757550">
                <a:moveTo>
                  <a:pt x="32079" y="2617002"/>
                </a:moveTo>
                <a:cubicBezTo>
                  <a:pt x="3224523" y="5757550"/>
                  <a:pt x="7879736" y="4028325"/>
                  <a:pt x="9340008" y="0"/>
                </a:cubicBezTo>
                <a:lnTo>
                  <a:pt x="9367303" y="4781461"/>
                </a:lnTo>
                <a:lnTo>
                  <a:pt x="0" y="4806640"/>
                </a:lnTo>
                <a:lnTo>
                  <a:pt x="32079" y="2617002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35" name="자유형 34"/>
          <p:cNvSpPr/>
          <p:nvPr/>
        </p:nvSpPr>
        <p:spPr>
          <a:xfrm flipH="1">
            <a:off x="-13716" y="1250281"/>
            <a:ext cx="9171434" cy="7042398"/>
          </a:xfrm>
          <a:custGeom>
            <a:avLst/>
            <a:gdLst>
              <a:gd name="connsiteX0" fmla="*/ 7833815 w 9239534"/>
              <a:gd name="connsiteY0" fmla="*/ 13648 h 6851176"/>
              <a:gd name="connsiteX1" fmla="*/ 9212239 w 9239534"/>
              <a:gd name="connsiteY1" fmla="*/ 0 h 6851176"/>
              <a:gd name="connsiteX2" fmla="*/ 9239534 w 9239534"/>
              <a:gd name="connsiteY2" fmla="*/ 6851176 h 6851176"/>
              <a:gd name="connsiteX3" fmla="*/ 0 w 9239534"/>
              <a:gd name="connsiteY3" fmla="*/ 6837529 h 6851176"/>
              <a:gd name="connsiteX4" fmla="*/ 0 w 9239534"/>
              <a:gd name="connsiteY4" fmla="*/ 3698544 h 6851176"/>
              <a:gd name="connsiteX5" fmla="*/ 7833815 w 9239534"/>
              <a:gd name="connsiteY5" fmla="*/ 13648 h 6851176"/>
              <a:gd name="connsiteX0" fmla="*/ 7833815 w 9239534"/>
              <a:gd name="connsiteY0" fmla="*/ 13648 h 6851176"/>
              <a:gd name="connsiteX1" fmla="*/ 9212239 w 9239534"/>
              <a:gd name="connsiteY1" fmla="*/ 0 h 6851176"/>
              <a:gd name="connsiteX2" fmla="*/ 9239534 w 9239534"/>
              <a:gd name="connsiteY2" fmla="*/ 6851176 h 6851176"/>
              <a:gd name="connsiteX3" fmla="*/ 0 w 9239534"/>
              <a:gd name="connsiteY3" fmla="*/ 6837529 h 6851176"/>
              <a:gd name="connsiteX4" fmla="*/ 0 w 9239534"/>
              <a:gd name="connsiteY4" fmla="*/ 3698544 h 6851176"/>
              <a:gd name="connsiteX5" fmla="*/ 7833815 w 9239534"/>
              <a:gd name="connsiteY5" fmla="*/ 13648 h 6851176"/>
              <a:gd name="connsiteX0" fmla="*/ 7833815 w 9239534"/>
              <a:gd name="connsiteY0" fmla="*/ 13648 h 7465325"/>
              <a:gd name="connsiteX1" fmla="*/ 9212239 w 9239534"/>
              <a:gd name="connsiteY1" fmla="*/ 0 h 7465325"/>
              <a:gd name="connsiteX2" fmla="*/ 9239534 w 9239534"/>
              <a:gd name="connsiteY2" fmla="*/ 6851176 h 7465325"/>
              <a:gd name="connsiteX3" fmla="*/ 0 w 9239534"/>
              <a:gd name="connsiteY3" fmla="*/ 6837529 h 7465325"/>
              <a:gd name="connsiteX4" fmla="*/ 0 w 9239534"/>
              <a:gd name="connsiteY4" fmla="*/ 3698544 h 7465325"/>
              <a:gd name="connsiteX5" fmla="*/ 7833815 w 9239534"/>
              <a:gd name="connsiteY5" fmla="*/ 13648 h 7465325"/>
              <a:gd name="connsiteX0" fmla="*/ 7833815 w 9239534"/>
              <a:gd name="connsiteY0" fmla="*/ 13648 h 7560859"/>
              <a:gd name="connsiteX1" fmla="*/ 9212239 w 9239534"/>
              <a:gd name="connsiteY1" fmla="*/ 0 h 7560859"/>
              <a:gd name="connsiteX2" fmla="*/ 9239534 w 9239534"/>
              <a:gd name="connsiteY2" fmla="*/ 6851176 h 7560859"/>
              <a:gd name="connsiteX3" fmla="*/ 0 w 9239534"/>
              <a:gd name="connsiteY3" fmla="*/ 6837529 h 7560859"/>
              <a:gd name="connsiteX4" fmla="*/ 0 w 9239534"/>
              <a:gd name="connsiteY4" fmla="*/ 3698544 h 7560859"/>
              <a:gd name="connsiteX5" fmla="*/ 7833815 w 9239534"/>
              <a:gd name="connsiteY5" fmla="*/ 13648 h 7560859"/>
              <a:gd name="connsiteX0" fmla="*/ 7833815 w 9239534"/>
              <a:gd name="connsiteY0" fmla="*/ 13648 h 7560859"/>
              <a:gd name="connsiteX1" fmla="*/ 9212239 w 9239534"/>
              <a:gd name="connsiteY1" fmla="*/ 0 h 7560859"/>
              <a:gd name="connsiteX2" fmla="*/ 9239534 w 9239534"/>
              <a:gd name="connsiteY2" fmla="*/ 6851176 h 7560859"/>
              <a:gd name="connsiteX3" fmla="*/ 0 w 9239534"/>
              <a:gd name="connsiteY3" fmla="*/ 6837529 h 7560859"/>
              <a:gd name="connsiteX4" fmla="*/ 0 w 9239534"/>
              <a:gd name="connsiteY4" fmla="*/ 3698544 h 7560859"/>
              <a:gd name="connsiteX5" fmla="*/ 7833815 w 9239534"/>
              <a:gd name="connsiteY5" fmla="*/ 13648 h 7560859"/>
              <a:gd name="connsiteX0" fmla="*/ 7833815 w 9239534"/>
              <a:gd name="connsiteY0" fmla="*/ 13648 h 7560859"/>
              <a:gd name="connsiteX1" fmla="*/ 9212239 w 9239534"/>
              <a:gd name="connsiteY1" fmla="*/ 0 h 7560859"/>
              <a:gd name="connsiteX2" fmla="*/ 9239534 w 9239534"/>
              <a:gd name="connsiteY2" fmla="*/ 6851176 h 7560859"/>
              <a:gd name="connsiteX3" fmla="*/ 0 w 9239534"/>
              <a:gd name="connsiteY3" fmla="*/ 6837529 h 7560859"/>
              <a:gd name="connsiteX4" fmla="*/ 0 w 9239534"/>
              <a:gd name="connsiteY4" fmla="*/ 3698544 h 7560859"/>
              <a:gd name="connsiteX5" fmla="*/ 7833815 w 9239534"/>
              <a:gd name="connsiteY5" fmla="*/ 13648 h 7560859"/>
              <a:gd name="connsiteX0" fmla="*/ 7833815 w 9239534"/>
              <a:gd name="connsiteY0" fmla="*/ 13648 h 7560859"/>
              <a:gd name="connsiteX1" fmla="*/ 9212239 w 9239534"/>
              <a:gd name="connsiteY1" fmla="*/ 0 h 7560859"/>
              <a:gd name="connsiteX2" fmla="*/ 9239534 w 9239534"/>
              <a:gd name="connsiteY2" fmla="*/ 6851176 h 7560859"/>
              <a:gd name="connsiteX3" fmla="*/ 0 w 9239534"/>
              <a:gd name="connsiteY3" fmla="*/ 6837529 h 7560859"/>
              <a:gd name="connsiteX4" fmla="*/ 0 w 9239534"/>
              <a:gd name="connsiteY4" fmla="*/ 3698544 h 7560859"/>
              <a:gd name="connsiteX5" fmla="*/ 7833815 w 9239534"/>
              <a:gd name="connsiteY5" fmla="*/ 13648 h 7560859"/>
              <a:gd name="connsiteX0" fmla="*/ 7833815 w 9239534"/>
              <a:gd name="connsiteY0" fmla="*/ 13648 h 7465325"/>
              <a:gd name="connsiteX1" fmla="*/ 9212239 w 9239534"/>
              <a:gd name="connsiteY1" fmla="*/ 0 h 7465325"/>
              <a:gd name="connsiteX2" fmla="*/ 9239534 w 9239534"/>
              <a:gd name="connsiteY2" fmla="*/ 6851176 h 7465325"/>
              <a:gd name="connsiteX3" fmla="*/ 0 w 9239534"/>
              <a:gd name="connsiteY3" fmla="*/ 6837529 h 7465325"/>
              <a:gd name="connsiteX4" fmla="*/ 0 w 9239534"/>
              <a:gd name="connsiteY4" fmla="*/ 3698544 h 7465325"/>
              <a:gd name="connsiteX5" fmla="*/ 7833815 w 9239534"/>
              <a:gd name="connsiteY5" fmla="*/ 13648 h 7465325"/>
              <a:gd name="connsiteX0" fmla="*/ 8508850 w 9239534"/>
              <a:gd name="connsiteY0" fmla="*/ 13648 h 7465325"/>
              <a:gd name="connsiteX1" fmla="*/ 9212239 w 9239534"/>
              <a:gd name="connsiteY1" fmla="*/ 0 h 7465325"/>
              <a:gd name="connsiteX2" fmla="*/ 9239534 w 9239534"/>
              <a:gd name="connsiteY2" fmla="*/ 6851176 h 7465325"/>
              <a:gd name="connsiteX3" fmla="*/ 0 w 9239534"/>
              <a:gd name="connsiteY3" fmla="*/ 6837529 h 7465325"/>
              <a:gd name="connsiteX4" fmla="*/ 0 w 9239534"/>
              <a:gd name="connsiteY4" fmla="*/ 3698544 h 7465325"/>
              <a:gd name="connsiteX5" fmla="*/ 8508850 w 9239534"/>
              <a:gd name="connsiteY5" fmla="*/ 13648 h 7465325"/>
              <a:gd name="connsiteX0" fmla="*/ 8508850 w 9239534"/>
              <a:gd name="connsiteY0" fmla="*/ 13648 h 7465325"/>
              <a:gd name="connsiteX1" fmla="*/ 9212239 w 9239534"/>
              <a:gd name="connsiteY1" fmla="*/ 0 h 7465325"/>
              <a:gd name="connsiteX2" fmla="*/ 9239534 w 9239534"/>
              <a:gd name="connsiteY2" fmla="*/ 6851176 h 7465325"/>
              <a:gd name="connsiteX3" fmla="*/ 0 w 9239534"/>
              <a:gd name="connsiteY3" fmla="*/ 6837529 h 7465325"/>
              <a:gd name="connsiteX4" fmla="*/ 0 w 9239534"/>
              <a:gd name="connsiteY4" fmla="*/ 3698544 h 7465325"/>
              <a:gd name="connsiteX5" fmla="*/ 8508850 w 9239534"/>
              <a:gd name="connsiteY5" fmla="*/ 13648 h 7465325"/>
              <a:gd name="connsiteX0" fmla="*/ 8790114 w 9520798"/>
              <a:gd name="connsiteY0" fmla="*/ 13648 h 7465325"/>
              <a:gd name="connsiteX1" fmla="*/ 9493503 w 9520798"/>
              <a:gd name="connsiteY1" fmla="*/ 0 h 7465325"/>
              <a:gd name="connsiteX2" fmla="*/ 9520798 w 9520798"/>
              <a:gd name="connsiteY2" fmla="*/ 6851176 h 7465325"/>
              <a:gd name="connsiteX3" fmla="*/ 281264 w 9520798"/>
              <a:gd name="connsiteY3" fmla="*/ 6837529 h 7465325"/>
              <a:gd name="connsiteX4" fmla="*/ 0 w 9520798"/>
              <a:gd name="connsiteY4" fmla="*/ 3698544 h 7465325"/>
              <a:gd name="connsiteX5" fmla="*/ 8790114 w 9520798"/>
              <a:gd name="connsiteY5" fmla="*/ 13648 h 7465325"/>
              <a:gd name="connsiteX0" fmla="*/ 8790114 w 9520798"/>
              <a:gd name="connsiteY0" fmla="*/ 13648 h 7861110"/>
              <a:gd name="connsiteX1" fmla="*/ 9493503 w 9520798"/>
              <a:gd name="connsiteY1" fmla="*/ 0 h 7861110"/>
              <a:gd name="connsiteX2" fmla="*/ 9520798 w 9520798"/>
              <a:gd name="connsiteY2" fmla="*/ 6851176 h 7861110"/>
              <a:gd name="connsiteX3" fmla="*/ 281264 w 9520798"/>
              <a:gd name="connsiteY3" fmla="*/ 6837529 h 7861110"/>
              <a:gd name="connsiteX4" fmla="*/ 0 w 9520798"/>
              <a:gd name="connsiteY4" fmla="*/ 3698544 h 7861110"/>
              <a:gd name="connsiteX5" fmla="*/ 8790114 w 9520798"/>
              <a:gd name="connsiteY5" fmla="*/ 13648 h 7861110"/>
              <a:gd name="connsiteX0" fmla="*/ 8790114 w 9520798"/>
              <a:gd name="connsiteY0" fmla="*/ 13648 h 7861110"/>
              <a:gd name="connsiteX1" fmla="*/ 9493503 w 9520798"/>
              <a:gd name="connsiteY1" fmla="*/ 0 h 7861110"/>
              <a:gd name="connsiteX2" fmla="*/ 9520798 w 9520798"/>
              <a:gd name="connsiteY2" fmla="*/ 6851176 h 7861110"/>
              <a:gd name="connsiteX3" fmla="*/ 1110994 w 9520798"/>
              <a:gd name="connsiteY3" fmla="*/ 5807123 h 7861110"/>
              <a:gd name="connsiteX4" fmla="*/ 0 w 9520798"/>
              <a:gd name="connsiteY4" fmla="*/ 3698544 h 7861110"/>
              <a:gd name="connsiteX5" fmla="*/ 8790114 w 9520798"/>
              <a:gd name="connsiteY5" fmla="*/ 13648 h 7861110"/>
              <a:gd name="connsiteX0" fmla="*/ 8790114 w 9520798"/>
              <a:gd name="connsiteY0" fmla="*/ 13648 h 7861110"/>
              <a:gd name="connsiteX1" fmla="*/ 9493503 w 9520798"/>
              <a:gd name="connsiteY1" fmla="*/ 0 h 7861110"/>
              <a:gd name="connsiteX2" fmla="*/ 9520798 w 9520798"/>
              <a:gd name="connsiteY2" fmla="*/ 6851176 h 7861110"/>
              <a:gd name="connsiteX3" fmla="*/ 1110994 w 9520798"/>
              <a:gd name="connsiteY3" fmla="*/ 5807123 h 7861110"/>
              <a:gd name="connsiteX4" fmla="*/ 0 w 9520798"/>
              <a:gd name="connsiteY4" fmla="*/ 3698544 h 7861110"/>
              <a:gd name="connsiteX5" fmla="*/ 8790114 w 9520798"/>
              <a:gd name="connsiteY5" fmla="*/ 13648 h 7861110"/>
              <a:gd name="connsiteX0" fmla="*/ 8790114 w 9520798"/>
              <a:gd name="connsiteY0" fmla="*/ 13648 h 7861110"/>
              <a:gd name="connsiteX1" fmla="*/ 9493503 w 9520798"/>
              <a:gd name="connsiteY1" fmla="*/ 0 h 7861110"/>
              <a:gd name="connsiteX2" fmla="*/ 9520798 w 9520798"/>
              <a:gd name="connsiteY2" fmla="*/ 6851176 h 7861110"/>
              <a:gd name="connsiteX3" fmla="*/ 1110994 w 9520798"/>
              <a:gd name="connsiteY3" fmla="*/ 5807123 h 7861110"/>
              <a:gd name="connsiteX4" fmla="*/ 0 w 9520798"/>
              <a:gd name="connsiteY4" fmla="*/ 3698544 h 7861110"/>
              <a:gd name="connsiteX5" fmla="*/ 8790114 w 9520798"/>
              <a:gd name="connsiteY5" fmla="*/ 13648 h 7861110"/>
              <a:gd name="connsiteX0" fmla="*/ 8790114 w 9520798"/>
              <a:gd name="connsiteY0" fmla="*/ 13648 h 7861110"/>
              <a:gd name="connsiteX1" fmla="*/ 9493503 w 9520798"/>
              <a:gd name="connsiteY1" fmla="*/ 0 h 7861110"/>
              <a:gd name="connsiteX2" fmla="*/ 9520798 w 9520798"/>
              <a:gd name="connsiteY2" fmla="*/ 6851176 h 7861110"/>
              <a:gd name="connsiteX3" fmla="*/ 1110994 w 9520798"/>
              <a:gd name="connsiteY3" fmla="*/ 5807123 h 7861110"/>
              <a:gd name="connsiteX4" fmla="*/ 0 w 9520798"/>
              <a:gd name="connsiteY4" fmla="*/ 3698544 h 7861110"/>
              <a:gd name="connsiteX5" fmla="*/ 8790114 w 9520798"/>
              <a:gd name="connsiteY5" fmla="*/ 13648 h 7861110"/>
              <a:gd name="connsiteX0" fmla="*/ 8790114 w 9520798"/>
              <a:gd name="connsiteY0" fmla="*/ 13648 h 7861110"/>
              <a:gd name="connsiteX1" fmla="*/ 9493503 w 9520798"/>
              <a:gd name="connsiteY1" fmla="*/ 0 h 7861110"/>
              <a:gd name="connsiteX2" fmla="*/ 9520798 w 9520798"/>
              <a:gd name="connsiteY2" fmla="*/ 2477069 h 7861110"/>
              <a:gd name="connsiteX3" fmla="*/ 1110994 w 9520798"/>
              <a:gd name="connsiteY3" fmla="*/ 5807123 h 7861110"/>
              <a:gd name="connsiteX4" fmla="*/ 0 w 9520798"/>
              <a:gd name="connsiteY4" fmla="*/ 3698544 h 7861110"/>
              <a:gd name="connsiteX5" fmla="*/ 8790114 w 9520798"/>
              <a:gd name="connsiteY5" fmla="*/ 13648 h 7861110"/>
              <a:gd name="connsiteX0" fmla="*/ 8790114 w 9520798"/>
              <a:gd name="connsiteY0" fmla="*/ 13648 h 7861110"/>
              <a:gd name="connsiteX1" fmla="*/ 9493503 w 9520798"/>
              <a:gd name="connsiteY1" fmla="*/ 0 h 7861110"/>
              <a:gd name="connsiteX2" fmla="*/ 9520798 w 9520798"/>
              <a:gd name="connsiteY2" fmla="*/ 2477069 h 7861110"/>
              <a:gd name="connsiteX3" fmla="*/ 1110994 w 9520798"/>
              <a:gd name="connsiteY3" fmla="*/ 5807123 h 7861110"/>
              <a:gd name="connsiteX4" fmla="*/ 0 w 9520798"/>
              <a:gd name="connsiteY4" fmla="*/ 3698544 h 7861110"/>
              <a:gd name="connsiteX5" fmla="*/ 8790114 w 9520798"/>
              <a:gd name="connsiteY5" fmla="*/ 13648 h 7861110"/>
              <a:gd name="connsiteX0" fmla="*/ 8790114 w 9520798"/>
              <a:gd name="connsiteY0" fmla="*/ 13648 h 7861110"/>
              <a:gd name="connsiteX1" fmla="*/ 9493503 w 9520798"/>
              <a:gd name="connsiteY1" fmla="*/ 0 h 7861110"/>
              <a:gd name="connsiteX2" fmla="*/ 9520798 w 9520798"/>
              <a:gd name="connsiteY2" fmla="*/ 2477069 h 7861110"/>
              <a:gd name="connsiteX3" fmla="*/ 0 w 9520798"/>
              <a:gd name="connsiteY3" fmla="*/ 3698544 h 7861110"/>
              <a:gd name="connsiteX4" fmla="*/ 8790114 w 9520798"/>
              <a:gd name="connsiteY4" fmla="*/ 13648 h 7861110"/>
              <a:gd name="connsiteX0" fmla="*/ 8790114 w 9520798"/>
              <a:gd name="connsiteY0" fmla="*/ 13648 h 9153099"/>
              <a:gd name="connsiteX1" fmla="*/ 9493503 w 9520798"/>
              <a:gd name="connsiteY1" fmla="*/ 0 h 9153099"/>
              <a:gd name="connsiteX2" fmla="*/ 9520798 w 9520798"/>
              <a:gd name="connsiteY2" fmla="*/ 2477069 h 9153099"/>
              <a:gd name="connsiteX3" fmla="*/ 0 w 9520798"/>
              <a:gd name="connsiteY3" fmla="*/ 3698544 h 9153099"/>
              <a:gd name="connsiteX4" fmla="*/ 8790114 w 9520798"/>
              <a:gd name="connsiteY4" fmla="*/ 13648 h 9153099"/>
              <a:gd name="connsiteX0" fmla="*/ 8790114 w 9520798"/>
              <a:gd name="connsiteY0" fmla="*/ 13648 h 9153099"/>
              <a:gd name="connsiteX1" fmla="*/ 9493503 w 9520798"/>
              <a:gd name="connsiteY1" fmla="*/ 0 h 9153099"/>
              <a:gd name="connsiteX2" fmla="*/ 9520798 w 9520798"/>
              <a:gd name="connsiteY2" fmla="*/ 2477069 h 9153099"/>
              <a:gd name="connsiteX3" fmla="*/ 0 w 9520798"/>
              <a:gd name="connsiteY3" fmla="*/ 3698544 h 9153099"/>
              <a:gd name="connsiteX4" fmla="*/ 8790114 w 9520798"/>
              <a:gd name="connsiteY4" fmla="*/ 13648 h 9153099"/>
              <a:gd name="connsiteX0" fmla="*/ 8790114 w 9520798"/>
              <a:gd name="connsiteY0" fmla="*/ 13648 h 9153099"/>
              <a:gd name="connsiteX1" fmla="*/ 9493503 w 9520798"/>
              <a:gd name="connsiteY1" fmla="*/ 0 h 9153099"/>
              <a:gd name="connsiteX2" fmla="*/ 9520798 w 9520798"/>
              <a:gd name="connsiteY2" fmla="*/ 2477069 h 9153099"/>
              <a:gd name="connsiteX3" fmla="*/ 0 w 9520798"/>
              <a:gd name="connsiteY3" fmla="*/ 3698544 h 9153099"/>
              <a:gd name="connsiteX4" fmla="*/ 8790114 w 9520798"/>
              <a:gd name="connsiteY4" fmla="*/ 13648 h 9153099"/>
              <a:gd name="connsiteX0" fmla="*/ 8790114 w 9520798"/>
              <a:gd name="connsiteY0" fmla="*/ 13648 h 9153099"/>
              <a:gd name="connsiteX1" fmla="*/ 9493503 w 9520798"/>
              <a:gd name="connsiteY1" fmla="*/ 0 h 9153099"/>
              <a:gd name="connsiteX2" fmla="*/ 9520798 w 9520798"/>
              <a:gd name="connsiteY2" fmla="*/ 2477069 h 9153099"/>
              <a:gd name="connsiteX3" fmla="*/ 0 w 9520798"/>
              <a:gd name="connsiteY3" fmla="*/ 3698544 h 9153099"/>
              <a:gd name="connsiteX4" fmla="*/ 8790114 w 9520798"/>
              <a:gd name="connsiteY4" fmla="*/ 13648 h 9153099"/>
              <a:gd name="connsiteX0" fmla="*/ 8790114 w 9520798"/>
              <a:gd name="connsiteY0" fmla="*/ 13648 h 9357815"/>
              <a:gd name="connsiteX1" fmla="*/ 9493503 w 9520798"/>
              <a:gd name="connsiteY1" fmla="*/ 0 h 9357815"/>
              <a:gd name="connsiteX2" fmla="*/ 9520798 w 9520798"/>
              <a:gd name="connsiteY2" fmla="*/ 2681785 h 9357815"/>
              <a:gd name="connsiteX3" fmla="*/ 0 w 9520798"/>
              <a:gd name="connsiteY3" fmla="*/ 3698544 h 9357815"/>
              <a:gd name="connsiteX4" fmla="*/ 8790114 w 9520798"/>
              <a:gd name="connsiteY4" fmla="*/ 13648 h 9357815"/>
              <a:gd name="connsiteX0" fmla="*/ 8790114 w 9520798"/>
              <a:gd name="connsiteY0" fmla="*/ 13648 h 9357815"/>
              <a:gd name="connsiteX1" fmla="*/ 9493503 w 9520798"/>
              <a:gd name="connsiteY1" fmla="*/ 0 h 9357815"/>
              <a:gd name="connsiteX2" fmla="*/ 9520798 w 9520798"/>
              <a:gd name="connsiteY2" fmla="*/ 2681785 h 9357815"/>
              <a:gd name="connsiteX3" fmla="*/ 0 w 9520798"/>
              <a:gd name="connsiteY3" fmla="*/ 3698544 h 9357815"/>
              <a:gd name="connsiteX4" fmla="*/ 8790114 w 9520798"/>
              <a:gd name="connsiteY4" fmla="*/ 13648 h 9357815"/>
              <a:gd name="connsiteX0" fmla="*/ 8907408 w 9638092"/>
              <a:gd name="connsiteY0" fmla="*/ 13648 h 9357815"/>
              <a:gd name="connsiteX1" fmla="*/ 9610797 w 9638092"/>
              <a:gd name="connsiteY1" fmla="*/ 0 h 9357815"/>
              <a:gd name="connsiteX2" fmla="*/ 9638092 w 9638092"/>
              <a:gd name="connsiteY2" fmla="*/ 2681785 h 9357815"/>
              <a:gd name="connsiteX3" fmla="*/ 117294 w 9638092"/>
              <a:gd name="connsiteY3" fmla="*/ 3698544 h 9357815"/>
              <a:gd name="connsiteX4" fmla="*/ 8907408 w 9638092"/>
              <a:gd name="connsiteY4" fmla="*/ 13648 h 9357815"/>
              <a:gd name="connsiteX0" fmla="*/ 8790114 w 9520798"/>
              <a:gd name="connsiteY0" fmla="*/ 13648 h 9357815"/>
              <a:gd name="connsiteX1" fmla="*/ 9493503 w 9520798"/>
              <a:gd name="connsiteY1" fmla="*/ 0 h 9357815"/>
              <a:gd name="connsiteX2" fmla="*/ 9520798 w 9520798"/>
              <a:gd name="connsiteY2" fmla="*/ 2681785 h 9357815"/>
              <a:gd name="connsiteX3" fmla="*/ 0 w 9520798"/>
              <a:gd name="connsiteY3" fmla="*/ 3698544 h 9357815"/>
              <a:gd name="connsiteX4" fmla="*/ 8790114 w 9520798"/>
              <a:gd name="connsiteY4" fmla="*/ 13648 h 9357815"/>
              <a:gd name="connsiteX0" fmla="*/ 8790114 w 9520798"/>
              <a:gd name="connsiteY0" fmla="*/ 13648 h 8786315"/>
              <a:gd name="connsiteX1" fmla="*/ 9493503 w 9520798"/>
              <a:gd name="connsiteY1" fmla="*/ 0 h 8786315"/>
              <a:gd name="connsiteX2" fmla="*/ 9520798 w 9520798"/>
              <a:gd name="connsiteY2" fmla="*/ 2681785 h 8786315"/>
              <a:gd name="connsiteX3" fmla="*/ 0 w 9520798"/>
              <a:gd name="connsiteY3" fmla="*/ 3698544 h 8786315"/>
              <a:gd name="connsiteX4" fmla="*/ 8790114 w 9520798"/>
              <a:gd name="connsiteY4" fmla="*/ 13648 h 8786315"/>
              <a:gd name="connsiteX0" fmla="*/ 8790114 w 9520798"/>
              <a:gd name="connsiteY0" fmla="*/ 13648 h 8557715"/>
              <a:gd name="connsiteX1" fmla="*/ 9493503 w 9520798"/>
              <a:gd name="connsiteY1" fmla="*/ 0 h 8557715"/>
              <a:gd name="connsiteX2" fmla="*/ 9520798 w 9520798"/>
              <a:gd name="connsiteY2" fmla="*/ 2681785 h 8557715"/>
              <a:gd name="connsiteX3" fmla="*/ 0 w 9520798"/>
              <a:gd name="connsiteY3" fmla="*/ 3698544 h 8557715"/>
              <a:gd name="connsiteX4" fmla="*/ 8790114 w 9520798"/>
              <a:gd name="connsiteY4" fmla="*/ 13648 h 8557715"/>
              <a:gd name="connsiteX0" fmla="*/ 8790114 w 9520798"/>
              <a:gd name="connsiteY0" fmla="*/ 13648 h 8557715"/>
              <a:gd name="connsiteX1" fmla="*/ 9493503 w 9520798"/>
              <a:gd name="connsiteY1" fmla="*/ 0 h 8557715"/>
              <a:gd name="connsiteX2" fmla="*/ 9520798 w 9520798"/>
              <a:gd name="connsiteY2" fmla="*/ 2681785 h 8557715"/>
              <a:gd name="connsiteX3" fmla="*/ 0 w 9520798"/>
              <a:gd name="connsiteY3" fmla="*/ 3698544 h 8557715"/>
              <a:gd name="connsiteX4" fmla="*/ 8790114 w 9520798"/>
              <a:gd name="connsiteY4" fmla="*/ 13648 h 8557715"/>
              <a:gd name="connsiteX0" fmla="*/ 8987978 w 9718662"/>
              <a:gd name="connsiteY0" fmla="*/ 13648 h 8557715"/>
              <a:gd name="connsiteX1" fmla="*/ 9691367 w 9718662"/>
              <a:gd name="connsiteY1" fmla="*/ 0 h 8557715"/>
              <a:gd name="connsiteX2" fmla="*/ 9718662 w 9718662"/>
              <a:gd name="connsiteY2" fmla="*/ 2681785 h 8557715"/>
              <a:gd name="connsiteX3" fmla="*/ 197864 w 9718662"/>
              <a:gd name="connsiteY3" fmla="*/ 3698544 h 8557715"/>
              <a:gd name="connsiteX4" fmla="*/ 8987978 w 9718662"/>
              <a:gd name="connsiteY4" fmla="*/ 13648 h 8557715"/>
              <a:gd name="connsiteX0" fmla="*/ 8811309 w 9541993"/>
              <a:gd name="connsiteY0" fmla="*/ 13648 h 8557715"/>
              <a:gd name="connsiteX1" fmla="*/ 9514698 w 9541993"/>
              <a:gd name="connsiteY1" fmla="*/ 0 h 8557715"/>
              <a:gd name="connsiteX2" fmla="*/ 9541993 w 9541993"/>
              <a:gd name="connsiteY2" fmla="*/ 2681785 h 8557715"/>
              <a:gd name="connsiteX3" fmla="*/ 21195 w 9541993"/>
              <a:gd name="connsiteY3" fmla="*/ 3698544 h 8557715"/>
              <a:gd name="connsiteX4" fmla="*/ 8811309 w 9541993"/>
              <a:gd name="connsiteY4" fmla="*/ 13648 h 8557715"/>
              <a:gd name="connsiteX0" fmla="*/ 8790114 w 9520798"/>
              <a:gd name="connsiteY0" fmla="*/ 13648 h 8557715"/>
              <a:gd name="connsiteX1" fmla="*/ 9493503 w 9520798"/>
              <a:gd name="connsiteY1" fmla="*/ 0 h 8557715"/>
              <a:gd name="connsiteX2" fmla="*/ 9520798 w 9520798"/>
              <a:gd name="connsiteY2" fmla="*/ 2681785 h 8557715"/>
              <a:gd name="connsiteX3" fmla="*/ 0 w 9520798"/>
              <a:gd name="connsiteY3" fmla="*/ 3698544 h 8557715"/>
              <a:gd name="connsiteX4" fmla="*/ 8790114 w 9520798"/>
              <a:gd name="connsiteY4" fmla="*/ 13648 h 8557715"/>
              <a:gd name="connsiteX0" fmla="*/ 8790114 w 9520798"/>
              <a:gd name="connsiteY0" fmla="*/ 13648 h 8557715"/>
              <a:gd name="connsiteX1" fmla="*/ 9493503 w 9520798"/>
              <a:gd name="connsiteY1" fmla="*/ 0 h 8557715"/>
              <a:gd name="connsiteX2" fmla="*/ 9520798 w 9520798"/>
              <a:gd name="connsiteY2" fmla="*/ 2681785 h 8557715"/>
              <a:gd name="connsiteX3" fmla="*/ 0 w 9520798"/>
              <a:gd name="connsiteY3" fmla="*/ 3698544 h 8557715"/>
              <a:gd name="connsiteX4" fmla="*/ 8790114 w 9520798"/>
              <a:gd name="connsiteY4" fmla="*/ 13648 h 8557715"/>
              <a:gd name="connsiteX0" fmla="*/ 8790114 w 9520798"/>
              <a:gd name="connsiteY0" fmla="*/ 13648 h 8557715"/>
              <a:gd name="connsiteX1" fmla="*/ 9493503 w 9520798"/>
              <a:gd name="connsiteY1" fmla="*/ 0 h 8557715"/>
              <a:gd name="connsiteX2" fmla="*/ 9520798 w 9520798"/>
              <a:gd name="connsiteY2" fmla="*/ 2681785 h 8557715"/>
              <a:gd name="connsiteX3" fmla="*/ 0 w 9520798"/>
              <a:gd name="connsiteY3" fmla="*/ 3698544 h 8557715"/>
              <a:gd name="connsiteX4" fmla="*/ 8790114 w 9520798"/>
              <a:gd name="connsiteY4" fmla="*/ 13648 h 8557715"/>
              <a:gd name="connsiteX0" fmla="*/ 8790114 w 9520798"/>
              <a:gd name="connsiteY0" fmla="*/ 13648 h 8557715"/>
              <a:gd name="connsiteX1" fmla="*/ 9493503 w 9520798"/>
              <a:gd name="connsiteY1" fmla="*/ 0 h 8557715"/>
              <a:gd name="connsiteX2" fmla="*/ 9520798 w 9520798"/>
              <a:gd name="connsiteY2" fmla="*/ 2681785 h 8557715"/>
              <a:gd name="connsiteX3" fmla="*/ 0 w 9520798"/>
              <a:gd name="connsiteY3" fmla="*/ 3698544 h 8557715"/>
              <a:gd name="connsiteX4" fmla="*/ 8790114 w 9520798"/>
              <a:gd name="connsiteY4" fmla="*/ 13648 h 8557715"/>
              <a:gd name="connsiteX0" fmla="*/ 8618798 w 9349482"/>
              <a:gd name="connsiteY0" fmla="*/ 13648 h 8557715"/>
              <a:gd name="connsiteX1" fmla="*/ 9322187 w 9349482"/>
              <a:gd name="connsiteY1" fmla="*/ 0 h 8557715"/>
              <a:gd name="connsiteX2" fmla="*/ 9349482 w 9349482"/>
              <a:gd name="connsiteY2" fmla="*/ 2681785 h 8557715"/>
              <a:gd name="connsiteX3" fmla="*/ 0 w 9349482"/>
              <a:gd name="connsiteY3" fmla="*/ 4149807 h 8557715"/>
              <a:gd name="connsiteX4" fmla="*/ 8618798 w 9349482"/>
              <a:gd name="connsiteY4" fmla="*/ 13648 h 8557715"/>
              <a:gd name="connsiteX0" fmla="*/ 8618798 w 9349482"/>
              <a:gd name="connsiteY0" fmla="*/ 13648 h 8557715"/>
              <a:gd name="connsiteX1" fmla="*/ 9322187 w 9349482"/>
              <a:gd name="connsiteY1" fmla="*/ 0 h 8557715"/>
              <a:gd name="connsiteX2" fmla="*/ 9349482 w 9349482"/>
              <a:gd name="connsiteY2" fmla="*/ 2681785 h 8557715"/>
              <a:gd name="connsiteX3" fmla="*/ 0 w 9349482"/>
              <a:gd name="connsiteY3" fmla="*/ 4149807 h 8557715"/>
              <a:gd name="connsiteX4" fmla="*/ 8618798 w 9349482"/>
              <a:gd name="connsiteY4" fmla="*/ 13648 h 8557715"/>
              <a:gd name="connsiteX0" fmla="*/ 8618798 w 9349482"/>
              <a:gd name="connsiteY0" fmla="*/ 13648 h 8557715"/>
              <a:gd name="connsiteX1" fmla="*/ 9322187 w 9349482"/>
              <a:gd name="connsiteY1" fmla="*/ 0 h 8557715"/>
              <a:gd name="connsiteX2" fmla="*/ 9349482 w 9349482"/>
              <a:gd name="connsiteY2" fmla="*/ 2681785 h 8557715"/>
              <a:gd name="connsiteX3" fmla="*/ 0 w 9349482"/>
              <a:gd name="connsiteY3" fmla="*/ 4149807 h 8557715"/>
              <a:gd name="connsiteX4" fmla="*/ 8618798 w 9349482"/>
              <a:gd name="connsiteY4" fmla="*/ 13648 h 8557715"/>
              <a:gd name="connsiteX0" fmla="*/ 8618798 w 9349482"/>
              <a:gd name="connsiteY0" fmla="*/ 13648 h 8557715"/>
              <a:gd name="connsiteX1" fmla="*/ 9322187 w 9349482"/>
              <a:gd name="connsiteY1" fmla="*/ 0 h 8557715"/>
              <a:gd name="connsiteX2" fmla="*/ 9349482 w 9349482"/>
              <a:gd name="connsiteY2" fmla="*/ 2681785 h 8557715"/>
              <a:gd name="connsiteX3" fmla="*/ 0 w 9349482"/>
              <a:gd name="connsiteY3" fmla="*/ 4149807 h 8557715"/>
              <a:gd name="connsiteX4" fmla="*/ 8618798 w 9349482"/>
              <a:gd name="connsiteY4" fmla="*/ 13648 h 8557715"/>
              <a:gd name="connsiteX0" fmla="*/ 8787556 w 9518240"/>
              <a:gd name="connsiteY0" fmla="*/ 13648 h 8557715"/>
              <a:gd name="connsiteX1" fmla="*/ 9490945 w 9518240"/>
              <a:gd name="connsiteY1" fmla="*/ 0 h 8557715"/>
              <a:gd name="connsiteX2" fmla="*/ 9518240 w 9518240"/>
              <a:gd name="connsiteY2" fmla="*/ 2681785 h 8557715"/>
              <a:gd name="connsiteX3" fmla="*/ 0 w 9518240"/>
              <a:gd name="connsiteY3" fmla="*/ 3699431 h 8557715"/>
              <a:gd name="connsiteX4" fmla="*/ 8787556 w 9518240"/>
              <a:gd name="connsiteY4" fmla="*/ 13648 h 8557715"/>
              <a:gd name="connsiteX0" fmla="*/ 8787556 w 9518240"/>
              <a:gd name="connsiteY0" fmla="*/ 13648 h 8557715"/>
              <a:gd name="connsiteX1" fmla="*/ 9490945 w 9518240"/>
              <a:gd name="connsiteY1" fmla="*/ 0 h 8557715"/>
              <a:gd name="connsiteX2" fmla="*/ 9518240 w 9518240"/>
              <a:gd name="connsiteY2" fmla="*/ 2681785 h 8557715"/>
              <a:gd name="connsiteX3" fmla="*/ 0 w 9518240"/>
              <a:gd name="connsiteY3" fmla="*/ 3699431 h 8557715"/>
              <a:gd name="connsiteX4" fmla="*/ 8787556 w 9518240"/>
              <a:gd name="connsiteY4" fmla="*/ 13648 h 8557715"/>
              <a:gd name="connsiteX0" fmla="*/ 8787556 w 9518240"/>
              <a:gd name="connsiteY0" fmla="*/ 13648 h 8557715"/>
              <a:gd name="connsiteX1" fmla="*/ 9490945 w 9518240"/>
              <a:gd name="connsiteY1" fmla="*/ 0 h 8557715"/>
              <a:gd name="connsiteX2" fmla="*/ 9518240 w 9518240"/>
              <a:gd name="connsiteY2" fmla="*/ 2681785 h 8557715"/>
              <a:gd name="connsiteX3" fmla="*/ 0 w 9518240"/>
              <a:gd name="connsiteY3" fmla="*/ 3699431 h 8557715"/>
              <a:gd name="connsiteX4" fmla="*/ 8787556 w 9518240"/>
              <a:gd name="connsiteY4" fmla="*/ 13648 h 8557715"/>
              <a:gd name="connsiteX0" fmla="*/ 8787556 w 9518240"/>
              <a:gd name="connsiteY0" fmla="*/ 13648 h 8557715"/>
              <a:gd name="connsiteX1" fmla="*/ 9490945 w 9518240"/>
              <a:gd name="connsiteY1" fmla="*/ 0 h 8557715"/>
              <a:gd name="connsiteX2" fmla="*/ 9518240 w 9518240"/>
              <a:gd name="connsiteY2" fmla="*/ 2681785 h 8557715"/>
              <a:gd name="connsiteX3" fmla="*/ 0 w 9518240"/>
              <a:gd name="connsiteY3" fmla="*/ 3699431 h 8557715"/>
              <a:gd name="connsiteX4" fmla="*/ 8787556 w 9518240"/>
              <a:gd name="connsiteY4" fmla="*/ 13648 h 8557715"/>
              <a:gd name="connsiteX0" fmla="*/ 8787556 w 9518240"/>
              <a:gd name="connsiteY0" fmla="*/ 13648 h 8557715"/>
              <a:gd name="connsiteX1" fmla="*/ 9490945 w 9518240"/>
              <a:gd name="connsiteY1" fmla="*/ 0 h 8557715"/>
              <a:gd name="connsiteX2" fmla="*/ 9518240 w 9518240"/>
              <a:gd name="connsiteY2" fmla="*/ 2681785 h 8557715"/>
              <a:gd name="connsiteX3" fmla="*/ 0 w 9518240"/>
              <a:gd name="connsiteY3" fmla="*/ 3699431 h 8557715"/>
              <a:gd name="connsiteX4" fmla="*/ 8787556 w 9518240"/>
              <a:gd name="connsiteY4" fmla="*/ 13648 h 8557715"/>
              <a:gd name="connsiteX0" fmla="*/ 8787556 w 9518240"/>
              <a:gd name="connsiteY0" fmla="*/ 13648 h 8557715"/>
              <a:gd name="connsiteX1" fmla="*/ 9490945 w 9518240"/>
              <a:gd name="connsiteY1" fmla="*/ 0 h 8557715"/>
              <a:gd name="connsiteX2" fmla="*/ 9518240 w 9518240"/>
              <a:gd name="connsiteY2" fmla="*/ 2681785 h 8557715"/>
              <a:gd name="connsiteX3" fmla="*/ 0 w 9518240"/>
              <a:gd name="connsiteY3" fmla="*/ 3699431 h 8557715"/>
              <a:gd name="connsiteX4" fmla="*/ 8787556 w 9518240"/>
              <a:gd name="connsiteY4" fmla="*/ 13648 h 8557715"/>
              <a:gd name="connsiteX0" fmla="*/ 8787556 w 9518240"/>
              <a:gd name="connsiteY0" fmla="*/ 13648 h 8557715"/>
              <a:gd name="connsiteX1" fmla="*/ 9490945 w 9518240"/>
              <a:gd name="connsiteY1" fmla="*/ 0 h 8557715"/>
              <a:gd name="connsiteX2" fmla="*/ 9518240 w 9518240"/>
              <a:gd name="connsiteY2" fmla="*/ 2681785 h 8557715"/>
              <a:gd name="connsiteX3" fmla="*/ 0 w 9518240"/>
              <a:gd name="connsiteY3" fmla="*/ 3699431 h 8557715"/>
              <a:gd name="connsiteX4" fmla="*/ 8787556 w 9518240"/>
              <a:gd name="connsiteY4" fmla="*/ 13648 h 8557715"/>
              <a:gd name="connsiteX0" fmla="*/ 8590671 w 9518240"/>
              <a:gd name="connsiteY0" fmla="*/ 13648 h 8557715"/>
              <a:gd name="connsiteX1" fmla="*/ 9490945 w 9518240"/>
              <a:gd name="connsiteY1" fmla="*/ 0 h 8557715"/>
              <a:gd name="connsiteX2" fmla="*/ 9518240 w 9518240"/>
              <a:gd name="connsiteY2" fmla="*/ 2681785 h 8557715"/>
              <a:gd name="connsiteX3" fmla="*/ 0 w 9518240"/>
              <a:gd name="connsiteY3" fmla="*/ 3699431 h 8557715"/>
              <a:gd name="connsiteX4" fmla="*/ 8590671 w 9518240"/>
              <a:gd name="connsiteY4" fmla="*/ 13648 h 8557715"/>
              <a:gd name="connsiteX0" fmla="*/ 8590671 w 9518240"/>
              <a:gd name="connsiteY0" fmla="*/ 13648 h 8557715"/>
              <a:gd name="connsiteX1" fmla="*/ 9490945 w 9518240"/>
              <a:gd name="connsiteY1" fmla="*/ 0 h 8557715"/>
              <a:gd name="connsiteX2" fmla="*/ 9518240 w 9518240"/>
              <a:gd name="connsiteY2" fmla="*/ 2681785 h 8557715"/>
              <a:gd name="connsiteX3" fmla="*/ 0 w 9518240"/>
              <a:gd name="connsiteY3" fmla="*/ 3699431 h 8557715"/>
              <a:gd name="connsiteX4" fmla="*/ 8590671 w 9518240"/>
              <a:gd name="connsiteY4" fmla="*/ 13648 h 8557715"/>
              <a:gd name="connsiteX0" fmla="*/ 8590671 w 9518240"/>
              <a:gd name="connsiteY0" fmla="*/ 13648 h 8557715"/>
              <a:gd name="connsiteX1" fmla="*/ 9490945 w 9518240"/>
              <a:gd name="connsiteY1" fmla="*/ 0 h 8557715"/>
              <a:gd name="connsiteX2" fmla="*/ 9518240 w 9518240"/>
              <a:gd name="connsiteY2" fmla="*/ 2681785 h 8557715"/>
              <a:gd name="connsiteX3" fmla="*/ 0 w 9518240"/>
              <a:gd name="connsiteY3" fmla="*/ 3699431 h 8557715"/>
              <a:gd name="connsiteX4" fmla="*/ 8590671 w 9518240"/>
              <a:gd name="connsiteY4" fmla="*/ 13648 h 8557715"/>
              <a:gd name="connsiteX0" fmla="*/ 8590671 w 10194105"/>
              <a:gd name="connsiteY0" fmla="*/ 204717 h 8748784"/>
              <a:gd name="connsiteX1" fmla="*/ 10194105 w 10194105"/>
              <a:gd name="connsiteY1" fmla="*/ 0 h 8748784"/>
              <a:gd name="connsiteX2" fmla="*/ 9518240 w 10194105"/>
              <a:gd name="connsiteY2" fmla="*/ 2872854 h 8748784"/>
              <a:gd name="connsiteX3" fmla="*/ 0 w 10194105"/>
              <a:gd name="connsiteY3" fmla="*/ 3890500 h 8748784"/>
              <a:gd name="connsiteX4" fmla="*/ 8590671 w 10194105"/>
              <a:gd name="connsiteY4" fmla="*/ 204717 h 8748784"/>
              <a:gd name="connsiteX0" fmla="*/ 8590671 w 9518240"/>
              <a:gd name="connsiteY0" fmla="*/ 0 h 8544067"/>
              <a:gd name="connsiteX1" fmla="*/ 9490944 w 9518240"/>
              <a:gd name="connsiteY1" fmla="*/ 95534 h 8544067"/>
              <a:gd name="connsiteX2" fmla="*/ 9518240 w 9518240"/>
              <a:gd name="connsiteY2" fmla="*/ 2668137 h 8544067"/>
              <a:gd name="connsiteX3" fmla="*/ 0 w 9518240"/>
              <a:gd name="connsiteY3" fmla="*/ 3685783 h 8544067"/>
              <a:gd name="connsiteX4" fmla="*/ 8590671 w 9518240"/>
              <a:gd name="connsiteY4" fmla="*/ 0 h 8544067"/>
              <a:gd name="connsiteX0" fmla="*/ 8590671 w 9518240"/>
              <a:gd name="connsiteY0" fmla="*/ 0 h 8544067"/>
              <a:gd name="connsiteX1" fmla="*/ 9490944 w 9518240"/>
              <a:gd name="connsiteY1" fmla="*/ 95534 h 8544067"/>
              <a:gd name="connsiteX2" fmla="*/ 9518240 w 9518240"/>
              <a:gd name="connsiteY2" fmla="*/ 2668137 h 8544067"/>
              <a:gd name="connsiteX3" fmla="*/ 0 w 9518240"/>
              <a:gd name="connsiteY3" fmla="*/ 3685783 h 8544067"/>
              <a:gd name="connsiteX4" fmla="*/ 8590671 w 9518240"/>
              <a:gd name="connsiteY4" fmla="*/ 0 h 8544067"/>
              <a:gd name="connsiteX0" fmla="*/ 8590671 w 10306610"/>
              <a:gd name="connsiteY0" fmla="*/ 395785 h 8939852"/>
              <a:gd name="connsiteX1" fmla="*/ 10306610 w 10306610"/>
              <a:gd name="connsiteY1" fmla="*/ 0 h 8939852"/>
              <a:gd name="connsiteX2" fmla="*/ 9518240 w 10306610"/>
              <a:gd name="connsiteY2" fmla="*/ 3063922 h 8939852"/>
              <a:gd name="connsiteX3" fmla="*/ 0 w 10306610"/>
              <a:gd name="connsiteY3" fmla="*/ 4081568 h 8939852"/>
              <a:gd name="connsiteX4" fmla="*/ 8590671 w 10306610"/>
              <a:gd name="connsiteY4" fmla="*/ 395785 h 8939852"/>
              <a:gd name="connsiteX0" fmla="*/ 8590671 w 9603449"/>
              <a:gd name="connsiteY0" fmla="*/ 0 h 8544067"/>
              <a:gd name="connsiteX1" fmla="*/ 9603449 w 9603449"/>
              <a:gd name="connsiteY1" fmla="*/ 13648 h 8544067"/>
              <a:gd name="connsiteX2" fmla="*/ 9518240 w 9603449"/>
              <a:gd name="connsiteY2" fmla="*/ 2668137 h 8544067"/>
              <a:gd name="connsiteX3" fmla="*/ 0 w 9603449"/>
              <a:gd name="connsiteY3" fmla="*/ 3685783 h 8544067"/>
              <a:gd name="connsiteX4" fmla="*/ 8590671 w 9603449"/>
              <a:gd name="connsiteY4" fmla="*/ 0 h 8544067"/>
              <a:gd name="connsiteX0" fmla="*/ 8590671 w 9518240"/>
              <a:gd name="connsiteY0" fmla="*/ 0 h 8544067"/>
              <a:gd name="connsiteX1" fmla="*/ 9083110 w 9518240"/>
              <a:gd name="connsiteY1" fmla="*/ 736979 h 8544067"/>
              <a:gd name="connsiteX2" fmla="*/ 9518240 w 9518240"/>
              <a:gd name="connsiteY2" fmla="*/ 2668137 h 8544067"/>
              <a:gd name="connsiteX3" fmla="*/ 0 w 9518240"/>
              <a:gd name="connsiteY3" fmla="*/ 3685783 h 8544067"/>
              <a:gd name="connsiteX4" fmla="*/ 8590671 w 9518240"/>
              <a:gd name="connsiteY4" fmla="*/ 0 h 8544067"/>
              <a:gd name="connsiteX0" fmla="*/ 8590671 w 9533133"/>
              <a:gd name="connsiteY0" fmla="*/ 13648 h 8557715"/>
              <a:gd name="connsiteX1" fmla="*/ 9533133 w 9533133"/>
              <a:gd name="connsiteY1" fmla="*/ 0 h 8557715"/>
              <a:gd name="connsiteX2" fmla="*/ 9518240 w 9533133"/>
              <a:gd name="connsiteY2" fmla="*/ 2681785 h 8557715"/>
              <a:gd name="connsiteX3" fmla="*/ 0 w 9533133"/>
              <a:gd name="connsiteY3" fmla="*/ 3699431 h 8557715"/>
              <a:gd name="connsiteX4" fmla="*/ 8590671 w 9533133"/>
              <a:gd name="connsiteY4" fmla="*/ 13648 h 8557715"/>
              <a:gd name="connsiteX0" fmla="*/ 8590671 w 9987290"/>
              <a:gd name="connsiteY0" fmla="*/ 13648 h 8557715"/>
              <a:gd name="connsiteX1" fmla="*/ 9533133 w 9987290"/>
              <a:gd name="connsiteY1" fmla="*/ 0 h 8557715"/>
              <a:gd name="connsiteX2" fmla="*/ 9982326 w 9987290"/>
              <a:gd name="connsiteY2" fmla="*/ 2681785 h 8557715"/>
              <a:gd name="connsiteX3" fmla="*/ 0 w 9987290"/>
              <a:gd name="connsiteY3" fmla="*/ 3699431 h 8557715"/>
              <a:gd name="connsiteX4" fmla="*/ 8590671 w 9987290"/>
              <a:gd name="connsiteY4" fmla="*/ 13648 h 8557715"/>
              <a:gd name="connsiteX0" fmla="*/ 8590671 w 9533133"/>
              <a:gd name="connsiteY0" fmla="*/ 13648 h 8557715"/>
              <a:gd name="connsiteX1" fmla="*/ 9533133 w 9533133"/>
              <a:gd name="connsiteY1" fmla="*/ 0 h 8557715"/>
              <a:gd name="connsiteX2" fmla="*/ 9518240 w 9533133"/>
              <a:gd name="connsiteY2" fmla="*/ 2681785 h 8557715"/>
              <a:gd name="connsiteX3" fmla="*/ 0 w 9533133"/>
              <a:gd name="connsiteY3" fmla="*/ 3699431 h 8557715"/>
              <a:gd name="connsiteX4" fmla="*/ 8590671 w 9533133"/>
              <a:gd name="connsiteY4" fmla="*/ 13648 h 8557715"/>
              <a:gd name="connsiteX0" fmla="*/ 8590671 w 10507629"/>
              <a:gd name="connsiteY0" fmla="*/ 13648 h 8257465"/>
              <a:gd name="connsiteX1" fmla="*/ 9533133 w 10507629"/>
              <a:gd name="connsiteY1" fmla="*/ 0 h 8257465"/>
              <a:gd name="connsiteX2" fmla="*/ 10502665 w 10507629"/>
              <a:gd name="connsiteY2" fmla="*/ 2381535 h 8257465"/>
              <a:gd name="connsiteX3" fmla="*/ 0 w 10507629"/>
              <a:gd name="connsiteY3" fmla="*/ 3699431 h 8257465"/>
              <a:gd name="connsiteX4" fmla="*/ 8590671 w 10507629"/>
              <a:gd name="connsiteY4" fmla="*/ 13648 h 8257465"/>
              <a:gd name="connsiteX0" fmla="*/ 8590671 w 9533133"/>
              <a:gd name="connsiteY0" fmla="*/ 13648 h 8762432"/>
              <a:gd name="connsiteX1" fmla="*/ 9533133 w 9533133"/>
              <a:gd name="connsiteY1" fmla="*/ 0 h 8762432"/>
              <a:gd name="connsiteX2" fmla="*/ 9504176 w 9533133"/>
              <a:gd name="connsiteY2" fmla="*/ 2886502 h 8762432"/>
              <a:gd name="connsiteX3" fmla="*/ 0 w 9533133"/>
              <a:gd name="connsiteY3" fmla="*/ 3699431 h 8762432"/>
              <a:gd name="connsiteX4" fmla="*/ 8590671 w 9533133"/>
              <a:gd name="connsiteY4" fmla="*/ 13648 h 8762432"/>
              <a:gd name="connsiteX0" fmla="*/ 8590671 w 9533133"/>
              <a:gd name="connsiteY0" fmla="*/ 13648 h 8762432"/>
              <a:gd name="connsiteX1" fmla="*/ 9533133 w 9533133"/>
              <a:gd name="connsiteY1" fmla="*/ 0 h 8762432"/>
              <a:gd name="connsiteX2" fmla="*/ 9504176 w 9533133"/>
              <a:gd name="connsiteY2" fmla="*/ 2886502 h 8762432"/>
              <a:gd name="connsiteX3" fmla="*/ 0 w 9533133"/>
              <a:gd name="connsiteY3" fmla="*/ 3699431 h 8762432"/>
              <a:gd name="connsiteX4" fmla="*/ 8590671 w 9533133"/>
              <a:gd name="connsiteY4" fmla="*/ 13648 h 8762432"/>
              <a:gd name="connsiteX0" fmla="*/ 8590671 w 9509140"/>
              <a:gd name="connsiteY0" fmla="*/ 0 h 8748784"/>
              <a:gd name="connsiteX1" fmla="*/ 9026858 w 9509140"/>
              <a:gd name="connsiteY1" fmla="*/ 805218 h 8748784"/>
              <a:gd name="connsiteX2" fmla="*/ 9504176 w 9509140"/>
              <a:gd name="connsiteY2" fmla="*/ 2872854 h 8748784"/>
              <a:gd name="connsiteX3" fmla="*/ 0 w 9509140"/>
              <a:gd name="connsiteY3" fmla="*/ 3685783 h 8748784"/>
              <a:gd name="connsiteX4" fmla="*/ 8590671 w 9509140"/>
              <a:gd name="connsiteY4" fmla="*/ 0 h 8748784"/>
              <a:gd name="connsiteX0" fmla="*/ 8590671 w 9547197"/>
              <a:gd name="connsiteY0" fmla="*/ 27295 h 8776079"/>
              <a:gd name="connsiteX1" fmla="*/ 9547197 w 9547197"/>
              <a:gd name="connsiteY1" fmla="*/ 0 h 8776079"/>
              <a:gd name="connsiteX2" fmla="*/ 9504176 w 9547197"/>
              <a:gd name="connsiteY2" fmla="*/ 2900149 h 8776079"/>
              <a:gd name="connsiteX3" fmla="*/ 0 w 9547197"/>
              <a:gd name="connsiteY3" fmla="*/ 3713078 h 8776079"/>
              <a:gd name="connsiteX4" fmla="*/ 8590671 w 9547197"/>
              <a:gd name="connsiteY4" fmla="*/ 27295 h 8776079"/>
              <a:gd name="connsiteX0" fmla="*/ 8590671 w 10099795"/>
              <a:gd name="connsiteY0" fmla="*/ 27295 h 8776079"/>
              <a:gd name="connsiteX1" fmla="*/ 9547197 w 10099795"/>
              <a:gd name="connsiteY1" fmla="*/ 0 h 8776079"/>
              <a:gd name="connsiteX2" fmla="*/ 10094831 w 10099795"/>
              <a:gd name="connsiteY2" fmla="*/ 2900149 h 8776079"/>
              <a:gd name="connsiteX3" fmla="*/ 0 w 10099795"/>
              <a:gd name="connsiteY3" fmla="*/ 3713078 h 8776079"/>
              <a:gd name="connsiteX4" fmla="*/ 8590671 w 10099795"/>
              <a:gd name="connsiteY4" fmla="*/ 27295 h 8776079"/>
              <a:gd name="connsiteX0" fmla="*/ 8590671 w 10094831"/>
              <a:gd name="connsiteY0" fmla="*/ 27295 h 8776079"/>
              <a:gd name="connsiteX1" fmla="*/ 9547197 w 10094831"/>
              <a:gd name="connsiteY1" fmla="*/ 0 h 8776079"/>
              <a:gd name="connsiteX2" fmla="*/ 10094831 w 10094831"/>
              <a:gd name="connsiteY2" fmla="*/ 2900149 h 8776079"/>
              <a:gd name="connsiteX3" fmla="*/ 0 w 10094831"/>
              <a:gd name="connsiteY3" fmla="*/ 3713078 h 8776079"/>
              <a:gd name="connsiteX4" fmla="*/ 8590671 w 10094831"/>
              <a:gd name="connsiteY4" fmla="*/ 27295 h 8776079"/>
              <a:gd name="connsiteX0" fmla="*/ 8590671 w 9547197"/>
              <a:gd name="connsiteY0" fmla="*/ 27295 h 8776079"/>
              <a:gd name="connsiteX1" fmla="*/ 9547197 w 9547197"/>
              <a:gd name="connsiteY1" fmla="*/ 0 h 8776079"/>
              <a:gd name="connsiteX2" fmla="*/ 9532302 w 9547197"/>
              <a:gd name="connsiteY2" fmla="*/ 2900149 h 8776079"/>
              <a:gd name="connsiteX3" fmla="*/ 0 w 9547197"/>
              <a:gd name="connsiteY3" fmla="*/ 3713078 h 8776079"/>
              <a:gd name="connsiteX4" fmla="*/ 8590671 w 9547197"/>
              <a:gd name="connsiteY4" fmla="*/ 27295 h 8776079"/>
              <a:gd name="connsiteX0" fmla="*/ 8590671 w 9547197"/>
              <a:gd name="connsiteY0" fmla="*/ 27295 h 8776079"/>
              <a:gd name="connsiteX1" fmla="*/ 9547197 w 9547197"/>
              <a:gd name="connsiteY1" fmla="*/ 0 h 8776079"/>
              <a:gd name="connsiteX2" fmla="*/ 9532302 w 9547197"/>
              <a:gd name="connsiteY2" fmla="*/ 2900149 h 8776079"/>
              <a:gd name="connsiteX3" fmla="*/ 0 w 9547197"/>
              <a:gd name="connsiteY3" fmla="*/ 3713078 h 8776079"/>
              <a:gd name="connsiteX4" fmla="*/ 8590671 w 9547197"/>
              <a:gd name="connsiteY4" fmla="*/ 27295 h 8776079"/>
              <a:gd name="connsiteX0" fmla="*/ 8590671 w 9547197"/>
              <a:gd name="connsiteY0" fmla="*/ 27295 h 8776079"/>
              <a:gd name="connsiteX1" fmla="*/ 9547197 w 9547197"/>
              <a:gd name="connsiteY1" fmla="*/ 0 h 8776079"/>
              <a:gd name="connsiteX2" fmla="*/ 9532302 w 9547197"/>
              <a:gd name="connsiteY2" fmla="*/ 2900149 h 8776079"/>
              <a:gd name="connsiteX3" fmla="*/ 0 w 9547197"/>
              <a:gd name="connsiteY3" fmla="*/ 3713078 h 8776079"/>
              <a:gd name="connsiteX4" fmla="*/ 8590671 w 9547197"/>
              <a:gd name="connsiteY4" fmla="*/ 27295 h 8776079"/>
              <a:gd name="connsiteX0" fmla="*/ 8343705 w 9547197"/>
              <a:gd name="connsiteY0" fmla="*/ 642150 h 8776079"/>
              <a:gd name="connsiteX1" fmla="*/ 9547197 w 9547197"/>
              <a:gd name="connsiteY1" fmla="*/ 0 h 8776079"/>
              <a:gd name="connsiteX2" fmla="*/ 9532302 w 9547197"/>
              <a:gd name="connsiteY2" fmla="*/ 2900149 h 8776079"/>
              <a:gd name="connsiteX3" fmla="*/ 0 w 9547197"/>
              <a:gd name="connsiteY3" fmla="*/ 3713078 h 8776079"/>
              <a:gd name="connsiteX4" fmla="*/ 8343705 w 9547197"/>
              <a:gd name="connsiteY4" fmla="*/ 642150 h 8776079"/>
              <a:gd name="connsiteX0" fmla="*/ 8343705 w 9547197"/>
              <a:gd name="connsiteY0" fmla="*/ 58826 h 8192755"/>
              <a:gd name="connsiteX1" fmla="*/ 9547197 w 9547197"/>
              <a:gd name="connsiteY1" fmla="*/ 0 h 8192755"/>
              <a:gd name="connsiteX2" fmla="*/ 9532302 w 9547197"/>
              <a:gd name="connsiteY2" fmla="*/ 2316825 h 8192755"/>
              <a:gd name="connsiteX3" fmla="*/ 0 w 9547197"/>
              <a:gd name="connsiteY3" fmla="*/ 3129754 h 8192755"/>
              <a:gd name="connsiteX4" fmla="*/ 8343705 w 9547197"/>
              <a:gd name="connsiteY4" fmla="*/ 58826 h 8192755"/>
              <a:gd name="connsiteX0" fmla="*/ 8343705 w 9547197"/>
              <a:gd name="connsiteY0" fmla="*/ 0 h 8433474"/>
              <a:gd name="connsiteX1" fmla="*/ 9547197 w 9547197"/>
              <a:gd name="connsiteY1" fmla="*/ 240719 h 8433474"/>
              <a:gd name="connsiteX2" fmla="*/ 9532302 w 9547197"/>
              <a:gd name="connsiteY2" fmla="*/ 2557544 h 8433474"/>
              <a:gd name="connsiteX3" fmla="*/ 0 w 9547197"/>
              <a:gd name="connsiteY3" fmla="*/ 3370473 h 8433474"/>
              <a:gd name="connsiteX4" fmla="*/ 8343705 w 9547197"/>
              <a:gd name="connsiteY4" fmla="*/ 0 h 8433474"/>
              <a:gd name="connsiteX0" fmla="*/ 8343705 w 9547197"/>
              <a:gd name="connsiteY0" fmla="*/ 43060 h 8192755"/>
              <a:gd name="connsiteX1" fmla="*/ 9547197 w 9547197"/>
              <a:gd name="connsiteY1" fmla="*/ 0 h 8192755"/>
              <a:gd name="connsiteX2" fmla="*/ 9532302 w 9547197"/>
              <a:gd name="connsiteY2" fmla="*/ 2316825 h 8192755"/>
              <a:gd name="connsiteX3" fmla="*/ 0 w 9547197"/>
              <a:gd name="connsiteY3" fmla="*/ 3129754 h 8192755"/>
              <a:gd name="connsiteX4" fmla="*/ 8343705 w 9547197"/>
              <a:gd name="connsiteY4" fmla="*/ 43060 h 8192755"/>
              <a:gd name="connsiteX0" fmla="*/ 8343705 w 9547197"/>
              <a:gd name="connsiteY0" fmla="*/ 0 h 8543833"/>
              <a:gd name="connsiteX1" fmla="*/ 9547197 w 9547197"/>
              <a:gd name="connsiteY1" fmla="*/ 351078 h 8543833"/>
              <a:gd name="connsiteX2" fmla="*/ 9532302 w 9547197"/>
              <a:gd name="connsiteY2" fmla="*/ 2667903 h 8543833"/>
              <a:gd name="connsiteX3" fmla="*/ 0 w 9547197"/>
              <a:gd name="connsiteY3" fmla="*/ 3480832 h 8543833"/>
              <a:gd name="connsiteX4" fmla="*/ 8343705 w 9547197"/>
              <a:gd name="connsiteY4" fmla="*/ 0 h 8543833"/>
              <a:gd name="connsiteX0" fmla="*/ 8343705 w 9547197"/>
              <a:gd name="connsiteY0" fmla="*/ 0 h 8196992"/>
              <a:gd name="connsiteX1" fmla="*/ 9547197 w 9547197"/>
              <a:gd name="connsiteY1" fmla="*/ 4237 h 8196992"/>
              <a:gd name="connsiteX2" fmla="*/ 9532302 w 9547197"/>
              <a:gd name="connsiteY2" fmla="*/ 2321062 h 8196992"/>
              <a:gd name="connsiteX3" fmla="*/ 0 w 9547197"/>
              <a:gd name="connsiteY3" fmla="*/ 3133991 h 8196992"/>
              <a:gd name="connsiteX4" fmla="*/ 8343705 w 9547197"/>
              <a:gd name="connsiteY4" fmla="*/ 0 h 8196992"/>
              <a:gd name="connsiteX0" fmla="*/ 8343705 w 9547197"/>
              <a:gd name="connsiteY0" fmla="*/ 248011 h 8445003"/>
              <a:gd name="connsiteX1" fmla="*/ 9547197 w 9547197"/>
              <a:gd name="connsiteY1" fmla="*/ 0 h 8445003"/>
              <a:gd name="connsiteX2" fmla="*/ 9532302 w 9547197"/>
              <a:gd name="connsiteY2" fmla="*/ 2569073 h 8445003"/>
              <a:gd name="connsiteX3" fmla="*/ 0 w 9547197"/>
              <a:gd name="connsiteY3" fmla="*/ 3382002 h 8445003"/>
              <a:gd name="connsiteX4" fmla="*/ 8343705 w 9547197"/>
              <a:gd name="connsiteY4" fmla="*/ 248011 h 8445003"/>
              <a:gd name="connsiteX0" fmla="*/ 8343705 w 9547197"/>
              <a:gd name="connsiteY0" fmla="*/ 27294 h 8224286"/>
              <a:gd name="connsiteX1" fmla="*/ 9547197 w 9547197"/>
              <a:gd name="connsiteY1" fmla="*/ 0 h 8224286"/>
              <a:gd name="connsiteX2" fmla="*/ 9532302 w 9547197"/>
              <a:gd name="connsiteY2" fmla="*/ 2348356 h 8224286"/>
              <a:gd name="connsiteX3" fmla="*/ 0 w 9547197"/>
              <a:gd name="connsiteY3" fmla="*/ 3161285 h 8224286"/>
              <a:gd name="connsiteX4" fmla="*/ 8343705 w 9547197"/>
              <a:gd name="connsiteY4" fmla="*/ 27294 h 8224286"/>
              <a:gd name="connsiteX0" fmla="*/ 8343705 w 9547197"/>
              <a:gd name="connsiteY0" fmla="*/ 452963 h 8649955"/>
              <a:gd name="connsiteX1" fmla="*/ 9547197 w 9547197"/>
              <a:gd name="connsiteY1" fmla="*/ 0 h 8649955"/>
              <a:gd name="connsiteX2" fmla="*/ 9532302 w 9547197"/>
              <a:gd name="connsiteY2" fmla="*/ 2774025 h 8649955"/>
              <a:gd name="connsiteX3" fmla="*/ 0 w 9547197"/>
              <a:gd name="connsiteY3" fmla="*/ 3586954 h 8649955"/>
              <a:gd name="connsiteX4" fmla="*/ 8343705 w 9547197"/>
              <a:gd name="connsiteY4" fmla="*/ 452963 h 8649955"/>
              <a:gd name="connsiteX0" fmla="*/ 8343705 w 9547197"/>
              <a:gd name="connsiteY0" fmla="*/ 0 h 8196992"/>
              <a:gd name="connsiteX1" fmla="*/ 9547197 w 9547197"/>
              <a:gd name="connsiteY1" fmla="*/ 4237 h 8196992"/>
              <a:gd name="connsiteX2" fmla="*/ 9532302 w 9547197"/>
              <a:gd name="connsiteY2" fmla="*/ 2321062 h 8196992"/>
              <a:gd name="connsiteX3" fmla="*/ 0 w 9547197"/>
              <a:gd name="connsiteY3" fmla="*/ 3133991 h 8196992"/>
              <a:gd name="connsiteX4" fmla="*/ 8343705 w 9547197"/>
              <a:gd name="connsiteY4" fmla="*/ 0 h 8196992"/>
              <a:gd name="connsiteX0" fmla="*/ 8343705 w 9547197"/>
              <a:gd name="connsiteY0" fmla="*/ 0 h 8638426"/>
              <a:gd name="connsiteX1" fmla="*/ 9547197 w 9547197"/>
              <a:gd name="connsiteY1" fmla="*/ 445671 h 8638426"/>
              <a:gd name="connsiteX2" fmla="*/ 9532302 w 9547197"/>
              <a:gd name="connsiteY2" fmla="*/ 2762496 h 8638426"/>
              <a:gd name="connsiteX3" fmla="*/ 0 w 9547197"/>
              <a:gd name="connsiteY3" fmla="*/ 3575425 h 8638426"/>
              <a:gd name="connsiteX4" fmla="*/ 8343705 w 9547197"/>
              <a:gd name="connsiteY4" fmla="*/ 0 h 8638426"/>
              <a:gd name="connsiteX0" fmla="*/ 8343705 w 9547197"/>
              <a:gd name="connsiteY0" fmla="*/ 0 h 8196991"/>
              <a:gd name="connsiteX1" fmla="*/ 9547197 w 9547197"/>
              <a:gd name="connsiteY1" fmla="*/ 4236 h 8196991"/>
              <a:gd name="connsiteX2" fmla="*/ 9532302 w 9547197"/>
              <a:gd name="connsiteY2" fmla="*/ 2321061 h 8196991"/>
              <a:gd name="connsiteX3" fmla="*/ 0 w 9547197"/>
              <a:gd name="connsiteY3" fmla="*/ 3133990 h 8196991"/>
              <a:gd name="connsiteX4" fmla="*/ 8343705 w 9547197"/>
              <a:gd name="connsiteY4" fmla="*/ 0 h 8196991"/>
              <a:gd name="connsiteX0" fmla="*/ 0 w 9547197"/>
              <a:gd name="connsiteY0" fmla="*/ 3129754 h 8192755"/>
              <a:gd name="connsiteX1" fmla="*/ 9547197 w 9547197"/>
              <a:gd name="connsiteY1" fmla="*/ 0 h 8192755"/>
              <a:gd name="connsiteX2" fmla="*/ 9532302 w 9547197"/>
              <a:gd name="connsiteY2" fmla="*/ 2316825 h 8192755"/>
              <a:gd name="connsiteX3" fmla="*/ 0 w 9547197"/>
              <a:gd name="connsiteY3" fmla="*/ 3129754 h 8192755"/>
              <a:gd name="connsiteX0" fmla="*/ 0 w 9547197"/>
              <a:gd name="connsiteY0" fmla="*/ 3129754 h 8192755"/>
              <a:gd name="connsiteX1" fmla="*/ 9547197 w 9547197"/>
              <a:gd name="connsiteY1" fmla="*/ 0 h 8192755"/>
              <a:gd name="connsiteX2" fmla="*/ 9532302 w 9547197"/>
              <a:gd name="connsiteY2" fmla="*/ 2316825 h 8192755"/>
              <a:gd name="connsiteX3" fmla="*/ 0 w 9547197"/>
              <a:gd name="connsiteY3" fmla="*/ 3129754 h 8192755"/>
              <a:gd name="connsiteX0" fmla="*/ 0 w 9547197"/>
              <a:gd name="connsiteY0" fmla="*/ 3129754 h 8192755"/>
              <a:gd name="connsiteX1" fmla="*/ 9547197 w 9547197"/>
              <a:gd name="connsiteY1" fmla="*/ 0 h 8192755"/>
              <a:gd name="connsiteX2" fmla="*/ 9532302 w 9547197"/>
              <a:gd name="connsiteY2" fmla="*/ 2316825 h 8192755"/>
              <a:gd name="connsiteX3" fmla="*/ 0 w 9547197"/>
              <a:gd name="connsiteY3" fmla="*/ 3129754 h 8192755"/>
              <a:gd name="connsiteX0" fmla="*/ 0 w 9547197"/>
              <a:gd name="connsiteY0" fmla="*/ 3129754 h 8192755"/>
              <a:gd name="connsiteX1" fmla="*/ 9547197 w 9547197"/>
              <a:gd name="connsiteY1" fmla="*/ 0 h 8192755"/>
              <a:gd name="connsiteX2" fmla="*/ 9532302 w 9547197"/>
              <a:gd name="connsiteY2" fmla="*/ 2316825 h 8192755"/>
              <a:gd name="connsiteX3" fmla="*/ 0 w 9547197"/>
              <a:gd name="connsiteY3" fmla="*/ 3129754 h 8192755"/>
              <a:gd name="connsiteX0" fmla="*/ 0 w 9547197"/>
              <a:gd name="connsiteY0" fmla="*/ 3129754 h 8192755"/>
              <a:gd name="connsiteX1" fmla="*/ 9547197 w 9547197"/>
              <a:gd name="connsiteY1" fmla="*/ 0 h 8192755"/>
              <a:gd name="connsiteX2" fmla="*/ 9532302 w 9547197"/>
              <a:gd name="connsiteY2" fmla="*/ 2316825 h 8192755"/>
              <a:gd name="connsiteX3" fmla="*/ 0 w 9547197"/>
              <a:gd name="connsiteY3" fmla="*/ 3129754 h 8192755"/>
              <a:gd name="connsiteX0" fmla="*/ 0 w 9547197"/>
              <a:gd name="connsiteY0" fmla="*/ 3129754 h 8192755"/>
              <a:gd name="connsiteX1" fmla="*/ 9547197 w 9547197"/>
              <a:gd name="connsiteY1" fmla="*/ 0 h 8192755"/>
              <a:gd name="connsiteX2" fmla="*/ 9532302 w 9547197"/>
              <a:gd name="connsiteY2" fmla="*/ 2316825 h 8192755"/>
              <a:gd name="connsiteX3" fmla="*/ 0 w 9547197"/>
              <a:gd name="connsiteY3" fmla="*/ 3129754 h 8192755"/>
              <a:gd name="connsiteX0" fmla="*/ 0 w 9547197"/>
              <a:gd name="connsiteY0" fmla="*/ 3129754 h 8192755"/>
              <a:gd name="connsiteX1" fmla="*/ 9547197 w 9547197"/>
              <a:gd name="connsiteY1" fmla="*/ 0 h 8192755"/>
              <a:gd name="connsiteX2" fmla="*/ 9532302 w 9547197"/>
              <a:gd name="connsiteY2" fmla="*/ 2316825 h 8192755"/>
              <a:gd name="connsiteX3" fmla="*/ 0 w 9547197"/>
              <a:gd name="connsiteY3" fmla="*/ 3129754 h 8192755"/>
              <a:gd name="connsiteX0" fmla="*/ 0 w 9547197"/>
              <a:gd name="connsiteY0" fmla="*/ 3129754 h 8192755"/>
              <a:gd name="connsiteX1" fmla="*/ 9547197 w 9547197"/>
              <a:gd name="connsiteY1" fmla="*/ 0 h 8192755"/>
              <a:gd name="connsiteX2" fmla="*/ 9532302 w 9547197"/>
              <a:gd name="connsiteY2" fmla="*/ 2316825 h 8192755"/>
              <a:gd name="connsiteX3" fmla="*/ 0 w 9547197"/>
              <a:gd name="connsiteY3" fmla="*/ 3129754 h 8192755"/>
              <a:gd name="connsiteX0" fmla="*/ 0 w 9547197"/>
              <a:gd name="connsiteY0" fmla="*/ 3129754 h 7244354"/>
              <a:gd name="connsiteX1" fmla="*/ 9547197 w 9547197"/>
              <a:gd name="connsiteY1" fmla="*/ 0 h 7244354"/>
              <a:gd name="connsiteX2" fmla="*/ 9532302 w 9547197"/>
              <a:gd name="connsiteY2" fmla="*/ 2316825 h 7244354"/>
              <a:gd name="connsiteX3" fmla="*/ 0 w 9547197"/>
              <a:gd name="connsiteY3" fmla="*/ 3129754 h 7244354"/>
              <a:gd name="connsiteX0" fmla="*/ 0 w 9547197"/>
              <a:gd name="connsiteY0" fmla="*/ 3373417 h 7244354"/>
              <a:gd name="connsiteX1" fmla="*/ 9547197 w 9547197"/>
              <a:gd name="connsiteY1" fmla="*/ 0 h 7244354"/>
              <a:gd name="connsiteX2" fmla="*/ 9532302 w 9547197"/>
              <a:gd name="connsiteY2" fmla="*/ 2316825 h 7244354"/>
              <a:gd name="connsiteX3" fmla="*/ 0 w 9547197"/>
              <a:gd name="connsiteY3" fmla="*/ 3373417 h 7244354"/>
              <a:gd name="connsiteX0" fmla="*/ 0 w 9547197"/>
              <a:gd name="connsiteY0" fmla="*/ 3373417 h 7244354"/>
              <a:gd name="connsiteX1" fmla="*/ 9547197 w 9547197"/>
              <a:gd name="connsiteY1" fmla="*/ 0 h 7244354"/>
              <a:gd name="connsiteX2" fmla="*/ 9532302 w 9547197"/>
              <a:gd name="connsiteY2" fmla="*/ 2316825 h 7244354"/>
              <a:gd name="connsiteX3" fmla="*/ 0 w 9547197"/>
              <a:gd name="connsiteY3" fmla="*/ 3373417 h 7244354"/>
              <a:gd name="connsiteX0" fmla="*/ 0 w 9547197"/>
              <a:gd name="connsiteY0" fmla="*/ 3373417 h 7244354"/>
              <a:gd name="connsiteX1" fmla="*/ 9547197 w 9547197"/>
              <a:gd name="connsiteY1" fmla="*/ 0 h 7244354"/>
              <a:gd name="connsiteX2" fmla="*/ 9532302 w 9547197"/>
              <a:gd name="connsiteY2" fmla="*/ 2316825 h 7244354"/>
              <a:gd name="connsiteX3" fmla="*/ 0 w 9547197"/>
              <a:gd name="connsiteY3" fmla="*/ 3373417 h 7244354"/>
              <a:gd name="connsiteX0" fmla="*/ 0 w 9547197"/>
              <a:gd name="connsiteY0" fmla="*/ 3373417 h 7244354"/>
              <a:gd name="connsiteX1" fmla="*/ 9547197 w 9547197"/>
              <a:gd name="connsiteY1" fmla="*/ 0 h 7244354"/>
              <a:gd name="connsiteX2" fmla="*/ 9532302 w 9547197"/>
              <a:gd name="connsiteY2" fmla="*/ 2316825 h 7244354"/>
              <a:gd name="connsiteX3" fmla="*/ 0 w 9547197"/>
              <a:gd name="connsiteY3" fmla="*/ 3373417 h 7244354"/>
              <a:gd name="connsiteX0" fmla="*/ 0 w 9547197"/>
              <a:gd name="connsiteY0" fmla="*/ 3373417 h 7244354"/>
              <a:gd name="connsiteX1" fmla="*/ 9547197 w 9547197"/>
              <a:gd name="connsiteY1" fmla="*/ 0 h 7244354"/>
              <a:gd name="connsiteX2" fmla="*/ 9532302 w 9547197"/>
              <a:gd name="connsiteY2" fmla="*/ 2316825 h 7244354"/>
              <a:gd name="connsiteX3" fmla="*/ 0 w 9547197"/>
              <a:gd name="connsiteY3" fmla="*/ 3373417 h 7244354"/>
              <a:gd name="connsiteX0" fmla="*/ 0 w 9577987"/>
              <a:gd name="connsiteY0" fmla="*/ 2947006 h 7244354"/>
              <a:gd name="connsiteX1" fmla="*/ 9577987 w 9577987"/>
              <a:gd name="connsiteY1" fmla="*/ 0 h 7244354"/>
              <a:gd name="connsiteX2" fmla="*/ 9563092 w 9577987"/>
              <a:gd name="connsiteY2" fmla="*/ 2316825 h 7244354"/>
              <a:gd name="connsiteX3" fmla="*/ 0 w 9577987"/>
              <a:gd name="connsiteY3" fmla="*/ 2947006 h 7244354"/>
              <a:gd name="connsiteX0" fmla="*/ 0 w 9577987"/>
              <a:gd name="connsiteY0" fmla="*/ 2947006 h 7457559"/>
              <a:gd name="connsiteX1" fmla="*/ 9577987 w 9577987"/>
              <a:gd name="connsiteY1" fmla="*/ 0 h 7457559"/>
              <a:gd name="connsiteX2" fmla="*/ 9563094 w 9577987"/>
              <a:gd name="connsiteY2" fmla="*/ 2530030 h 7457559"/>
              <a:gd name="connsiteX3" fmla="*/ 0 w 9577987"/>
              <a:gd name="connsiteY3" fmla="*/ 2947006 h 7457559"/>
              <a:gd name="connsiteX0" fmla="*/ 0 w 9577987"/>
              <a:gd name="connsiteY0" fmla="*/ 2947006 h 6802714"/>
              <a:gd name="connsiteX1" fmla="*/ 9577987 w 9577987"/>
              <a:gd name="connsiteY1" fmla="*/ 0 h 6802714"/>
              <a:gd name="connsiteX2" fmla="*/ 9563094 w 9577987"/>
              <a:gd name="connsiteY2" fmla="*/ 2530030 h 6802714"/>
              <a:gd name="connsiteX3" fmla="*/ 0 w 9577987"/>
              <a:gd name="connsiteY3" fmla="*/ 2947006 h 6802714"/>
              <a:gd name="connsiteX0" fmla="*/ 0 w 9577987"/>
              <a:gd name="connsiteY0" fmla="*/ 2947006 h 6802714"/>
              <a:gd name="connsiteX1" fmla="*/ 9577987 w 9577987"/>
              <a:gd name="connsiteY1" fmla="*/ 0 h 6802714"/>
              <a:gd name="connsiteX2" fmla="*/ 9563094 w 9577987"/>
              <a:gd name="connsiteY2" fmla="*/ 2530030 h 6802714"/>
              <a:gd name="connsiteX3" fmla="*/ 0 w 9577987"/>
              <a:gd name="connsiteY3" fmla="*/ 2947006 h 6802714"/>
              <a:gd name="connsiteX0" fmla="*/ 0 w 9577987"/>
              <a:gd name="connsiteY0" fmla="*/ 2947006 h 6802714"/>
              <a:gd name="connsiteX1" fmla="*/ 9577987 w 9577987"/>
              <a:gd name="connsiteY1" fmla="*/ 0 h 6802714"/>
              <a:gd name="connsiteX2" fmla="*/ 9563094 w 9577987"/>
              <a:gd name="connsiteY2" fmla="*/ 2530030 h 6802714"/>
              <a:gd name="connsiteX3" fmla="*/ 0 w 9577987"/>
              <a:gd name="connsiteY3" fmla="*/ 2947006 h 6802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77987" h="6802714">
                <a:moveTo>
                  <a:pt x="0" y="2947006"/>
                </a:moveTo>
                <a:cubicBezTo>
                  <a:pt x="3090303" y="6008990"/>
                  <a:pt x="8624325" y="3575947"/>
                  <a:pt x="9577987" y="0"/>
                </a:cubicBezTo>
                <a:cubicBezTo>
                  <a:pt x="9573023" y="893928"/>
                  <a:pt x="9568059" y="1881762"/>
                  <a:pt x="9563094" y="2530030"/>
                </a:cubicBezTo>
                <a:cubicBezTo>
                  <a:pt x="3579839" y="6802714"/>
                  <a:pt x="519234" y="3929060"/>
                  <a:pt x="0" y="2947006"/>
                </a:cubicBez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952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36" name="자유형 35"/>
          <p:cNvSpPr/>
          <p:nvPr/>
        </p:nvSpPr>
        <p:spPr>
          <a:xfrm flipH="1">
            <a:off x="-15765" y="2963910"/>
            <a:ext cx="9175530" cy="4547445"/>
          </a:xfrm>
          <a:custGeom>
            <a:avLst/>
            <a:gdLst>
              <a:gd name="connsiteX0" fmla="*/ 7833815 w 9239534"/>
              <a:gd name="connsiteY0" fmla="*/ 13648 h 6851176"/>
              <a:gd name="connsiteX1" fmla="*/ 9212239 w 9239534"/>
              <a:gd name="connsiteY1" fmla="*/ 0 h 6851176"/>
              <a:gd name="connsiteX2" fmla="*/ 9239534 w 9239534"/>
              <a:gd name="connsiteY2" fmla="*/ 6851176 h 6851176"/>
              <a:gd name="connsiteX3" fmla="*/ 0 w 9239534"/>
              <a:gd name="connsiteY3" fmla="*/ 6837529 h 6851176"/>
              <a:gd name="connsiteX4" fmla="*/ 0 w 9239534"/>
              <a:gd name="connsiteY4" fmla="*/ 3698544 h 6851176"/>
              <a:gd name="connsiteX5" fmla="*/ 7833815 w 9239534"/>
              <a:gd name="connsiteY5" fmla="*/ 13648 h 6851176"/>
              <a:gd name="connsiteX0" fmla="*/ 7833815 w 9239534"/>
              <a:gd name="connsiteY0" fmla="*/ 13648 h 6851176"/>
              <a:gd name="connsiteX1" fmla="*/ 9212239 w 9239534"/>
              <a:gd name="connsiteY1" fmla="*/ 0 h 6851176"/>
              <a:gd name="connsiteX2" fmla="*/ 9239534 w 9239534"/>
              <a:gd name="connsiteY2" fmla="*/ 6851176 h 6851176"/>
              <a:gd name="connsiteX3" fmla="*/ 0 w 9239534"/>
              <a:gd name="connsiteY3" fmla="*/ 6837529 h 6851176"/>
              <a:gd name="connsiteX4" fmla="*/ 0 w 9239534"/>
              <a:gd name="connsiteY4" fmla="*/ 3698544 h 6851176"/>
              <a:gd name="connsiteX5" fmla="*/ 7833815 w 9239534"/>
              <a:gd name="connsiteY5" fmla="*/ 13648 h 6851176"/>
              <a:gd name="connsiteX0" fmla="*/ 7833815 w 9239534"/>
              <a:gd name="connsiteY0" fmla="*/ 13648 h 7465325"/>
              <a:gd name="connsiteX1" fmla="*/ 9212239 w 9239534"/>
              <a:gd name="connsiteY1" fmla="*/ 0 h 7465325"/>
              <a:gd name="connsiteX2" fmla="*/ 9239534 w 9239534"/>
              <a:gd name="connsiteY2" fmla="*/ 6851176 h 7465325"/>
              <a:gd name="connsiteX3" fmla="*/ 0 w 9239534"/>
              <a:gd name="connsiteY3" fmla="*/ 6837529 h 7465325"/>
              <a:gd name="connsiteX4" fmla="*/ 0 w 9239534"/>
              <a:gd name="connsiteY4" fmla="*/ 3698544 h 7465325"/>
              <a:gd name="connsiteX5" fmla="*/ 7833815 w 9239534"/>
              <a:gd name="connsiteY5" fmla="*/ 13648 h 7465325"/>
              <a:gd name="connsiteX0" fmla="*/ 7833815 w 9239534"/>
              <a:gd name="connsiteY0" fmla="*/ 13648 h 7560859"/>
              <a:gd name="connsiteX1" fmla="*/ 9212239 w 9239534"/>
              <a:gd name="connsiteY1" fmla="*/ 0 h 7560859"/>
              <a:gd name="connsiteX2" fmla="*/ 9239534 w 9239534"/>
              <a:gd name="connsiteY2" fmla="*/ 6851176 h 7560859"/>
              <a:gd name="connsiteX3" fmla="*/ 0 w 9239534"/>
              <a:gd name="connsiteY3" fmla="*/ 6837529 h 7560859"/>
              <a:gd name="connsiteX4" fmla="*/ 0 w 9239534"/>
              <a:gd name="connsiteY4" fmla="*/ 3698544 h 7560859"/>
              <a:gd name="connsiteX5" fmla="*/ 7833815 w 9239534"/>
              <a:gd name="connsiteY5" fmla="*/ 13648 h 7560859"/>
              <a:gd name="connsiteX0" fmla="*/ 7833815 w 9239534"/>
              <a:gd name="connsiteY0" fmla="*/ 13648 h 7560859"/>
              <a:gd name="connsiteX1" fmla="*/ 9212239 w 9239534"/>
              <a:gd name="connsiteY1" fmla="*/ 0 h 7560859"/>
              <a:gd name="connsiteX2" fmla="*/ 9239534 w 9239534"/>
              <a:gd name="connsiteY2" fmla="*/ 6851176 h 7560859"/>
              <a:gd name="connsiteX3" fmla="*/ 0 w 9239534"/>
              <a:gd name="connsiteY3" fmla="*/ 6837529 h 7560859"/>
              <a:gd name="connsiteX4" fmla="*/ 0 w 9239534"/>
              <a:gd name="connsiteY4" fmla="*/ 3698544 h 7560859"/>
              <a:gd name="connsiteX5" fmla="*/ 7833815 w 9239534"/>
              <a:gd name="connsiteY5" fmla="*/ 13648 h 7560859"/>
              <a:gd name="connsiteX0" fmla="*/ 7833815 w 9239534"/>
              <a:gd name="connsiteY0" fmla="*/ 13648 h 7560859"/>
              <a:gd name="connsiteX1" fmla="*/ 9212239 w 9239534"/>
              <a:gd name="connsiteY1" fmla="*/ 0 h 7560859"/>
              <a:gd name="connsiteX2" fmla="*/ 9239534 w 9239534"/>
              <a:gd name="connsiteY2" fmla="*/ 6851176 h 7560859"/>
              <a:gd name="connsiteX3" fmla="*/ 0 w 9239534"/>
              <a:gd name="connsiteY3" fmla="*/ 6837529 h 7560859"/>
              <a:gd name="connsiteX4" fmla="*/ 0 w 9239534"/>
              <a:gd name="connsiteY4" fmla="*/ 3698544 h 7560859"/>
              <a:gd name="connsiteX5" fmla="*/ 7833815 w 9239534"/>
              <a:gd name="connsiteY5" fmla="*/ 13648 h 7560859"/>
              <a:gd name="connsiteX0" fmla="*/ 7833815 w 9239534"/>
              <a:gd name="connsiteY0" fmla="*/ 13648 h 7560859"/>
              <a:gd name="connsiteX1" fmla="*/ 9212239 w 9239534"/>
              <a:gd name="connsiteY1" fmla="*/ 0 h 7560859"/>
              <a:gd name="connsiteX2" fmla="*/ 9239534 w 9239534"/>
              <a:gd name="connsiteY2" fmla="*/ 6851176 h 7560859"/>
              <a:gd name="connsiteX3" fmla="*/ 0 w 9239534"/>
              <a:gd name="connsiteY3" fmla="*/ 6837529 h 7560859"/>
              <a:gd name="connsiteX4" fmla="*/ 0 w 9239534"/>
              <a:gd name="connsiteY4" fmla="*/ 3698544 h 7560859"/>
              <a:gd name="connsiteX5" fmla="*/ 7833815 w 9239534"/>
              <a:gd name="connsiteY5" fmla="*/ 13648 h 7560859"/>
              <a:gd name="connsiteX0" fmla="*/ 7833815 w 9239534"/>
              <a:gd name="connsiteY0" fmla="*/ 13648 h 7465325"/>
              <a:gd name="connsiteX1" fmla="*/ 9212239 w 9239534"/>
              <a:gd name="connsiteY1" fmla="*/ 0 h 7465325"/>
              <a:gd name="connsiteX2" fmla="*/ 9239534 w 9239534"/>
              <a:gd name="connsiteY2" fmla="*/ 6851176 h 7465325"/>
              <a:gd name="connsiteX3" fmla="*/ 0 w 9239534"/>
              <a:gd name="connsiteY3" fmla="*/ 6837529 h 7465325"/>
              <a:gd name="connsiteX4" fmla="*/ 0 w 9239534"/>
              <a:gd name="connsiteY4" fmla="*/ 3698544 h 7465325"/>
              <a:gd name="connsiteX5" fmla="*/ 7833815 w 9239534"/>
              <a:gd name="connsiteY5" fmla="*/ 13648 h 7465325"/>
              <a:gd name="connsiteX0" fmla="*/ 8508850 w 9239534"/>
              <a:gd name="connsiteY0" fmla="*/ 13648 h 7465325"/>
              <a:gd name="connsiteX1" fmla="*/ 9212239 w 9239534"/>
              <a:gd name="connsiteY1" fmla="*/ 0 h 7465325"/>
              <a:gd name="connsiteX2" fmla="*/ 9239534 w 9239534"/>
              <a:gd name="connsiteY2" fmla="*/ 6851176 h 7465325"/>
              <a:gd name="connsiteX3" fmla="*/ 0 w 9239534"/>
              <a:gd name="connsiteY3" fmla="*/ 6837529 h 7465325"/>
              <a:gd name="connsiteX4" fmla="*/ 0 w 9239534"/>
              <a:gd name="connsiteY4" fmla="*/ 3698544 h 7465325"/>
              <a:gd name="connsiteX5" fmla="*/ 8508850 w 9239534"/>
              <a:gd name="connsiteY5" fmla="*/ 13648 h 7465325"/>
              <a:gd name="connsiteX0" fmla="*/ 8508850 w 9239534"/>
              <a:gd name="connsiteY0" fmla="*/ 13648 h 7465325"/>
              <a:gd name="connsiteX1" fmla="*/ 9212239 w 9239534"/>
              <a:gd name="connsiteY1" fmla="*/ 0 h 7465325"/>
              <a:gd name="connsiteX2" fmla="*/ 9239534 w 9239534"/>
              <a:gd name="connsiteY2" fmla="*/ 6851176 h 7465325"/>
              <a:gd name="connsiteX3" fmla="*/ 0 w 9239534"/>
              <a:gd name="connsiteY3" fmla="*/ 6837529 h 7465325"/>
              <a:gd name="connsiteX4" fmla="*/ 0 w 9239534"/>
              <a:gd name="connsiteY4" fmla="*/ 3698544 h 7465325"/>
              <a:gd name="connsiteX5" fmla="*/ 8508850 w 9239534"/>
              <a:gd name="connsiteY5" fmla="*/ 13648 h 7465325"/>
              <a:gd name="connsiteX0" fmla="*/ 8790114 w 9520798"/>
              <a:gd name="connsiteY0" fmla="*/ 13648 h 7465325"/>
              <a:gd name="connsiteX1" fmla="*/ 9493503 w 9520798"/>
              <a:gd name="connsiteY1" fmla="*/ 0 h 7465325"/>
              <a:gd name="connsiteX2" fmla="*/ 9520798 w 9520798"/>
              <a:gd name="connsiteY2" fmla="*/ 6851176 h 7465325"/>
              <a:gd name="connsiteX3" fmla="*/ 281264 w 9520798"/>
              <a:gd name="connsiteY3" fmla="*/ 6837529 h 7465325"/>
              <a:gd name="connsiteX4" fmla="*/ 0 w 9520798"/>
              <a:gd name="connsiteY4" fmla="*/ 3698544 h 7465325"/>
              <a:gd name="connsiteX5" fmla="*/ 8790114 w 9520798"/>
              <a:gd name="connsiteY5" fmla="*/ 13648 h 7465325"/>
              <a:gd name="connsiteX0" fmla="*/ 8790114 w 9520798"/>
              <a:gd name="connsiteY0" fmla="*/ 13648 h 7861110"/>
              <a:gd name="connsiteX1" fmla="*/ 9493503 w 9520798"/>
              <a:gd name="connsiteY1" fmla="*/ 0 h 7861110"/>
              <a:gd name="connsiteX2" fmla="*/ 9520798 w 9520798"/>
              <a:gd name="connsiteY2" fmla="*/ 6851176 h 7861110"/>
              <a:gd name="connsiteX3" fmla="*/ 281264 w 9520798"/>
              <a:gd name="connsiteY3" fmla="*/ 6837529 h 7861110"/>
              <a:gd name="connsiteX4" fmla="*/ 0 w 9520798"/>
              <a:gd name="connsiteY4" fmla="*/ 3698544 h 7861110"/>
              <a:gd name="connsiteX5" fmla="*/ 8790114 w 9520798"/>
              <a:gd name="connsiteY5" fmla="*/ 13648 h 7861110"/>
              <a:gd name="connsiteX0" fmla="*/ 8790114 w 9520798"/>
              <a:gd name="connsiteY0" fmla="*/ 13648 h 7861110"/>
              <a:gd name="connsiteX1" fmla="*/ 9493503 w 9520798"/>
              <a:gd name="connsiteY1" fmla="*/ 0 h 7861110"/>
              <a:gd name="connsiteX2" fmla="*/ 9520798 w 9520798"/>
              <a:gd name="connsiteY2" fmla="*/ 6851176 h 7861110"/>
              <a:gd name="connsiteX3" fmla="*/ 1110994 w 9520798"/>
              <a:gd name="connsiteY3" fmla="*/ 5807123 h 7861110"/>
              <a:gd name="connsiteX4" fmla="*/ 0 w 9520798"/>
              <a:gd name="connsiteY4" fmla="*/ 3698544 h 7861110"/>
              <a:gd name="connsiteX5" fmla="*/ 8790114 w 9520798"/>
              <a:gd name="connsiteY5" fmla="*/ 13648 h 7861110"/>
              <a:gd name="connsiteX0" fmla="*/ 8790114 w 9520798"/>
              <a:gd name="connsiteY0" fmla="*/ 13648 h 7861110"/>
              <a:gd name="connsiteX1" fmla="*/ 9493503 w 9520798"/>
              <a:gd name="connsiteY1" fmla="*/ 0 h 7861110"/>
              <a:gd name="connsiteX2" fmla="*/ 9520798 w 9520798"/>
              <a:gd name="connsiteY2" fmla="*/ 6851176 h 7861110"/>
              <a:gd name="connsiteX3" fmla="*/ 1110994 w 9520798"/>
              <a:gd name="connsiteY3" fmla="*/ 5807123 h 7861110"/>
              <a:gd name="connsiteX4" fmla="*/ 0 w 9520798"/>
              <a:gd name="connsiteY4" fmla="*/ 3698544 h 7861110"/>
              <a:gd name="connsiteX5" fmla="*/ 8790114 w 9520798"/>
              <a:gd name="connsiteY5" fmla="*/ 13648 h 7861110"/>
              <a:gd name="connsiteX0" fmla="*/ 8790114 w 9520798"/>
              <a:gd name="connsiteY0" fmla="*/ 13648 h 7861110"/>
              <a:gd name="connsiteX1" fmla="*/ 9493503 w 9520798"/>
              <a:gd name="connsiteY1" fmla="*/ 0 h 7861110"/>
              <a:gd name="connsiteX2" fmla="*/ 9520798 w 9520798"/>
              <a:gd name="connsiteY2" fmla="*/ 6851176 h 7861110"/>
              <a:gd name="connsiteX3" fmla="*/ 1110994 w 9520798"/>
              <a:gd name="connsiteY3" fmla="*/ 5807123 h 7861110"/>
              <a:gd name="connsiteX4" fmla="*/ 0 w 9520798"/>
              <a:gd name="connsiteY4" fmla="*/ 3698544 h 7861110"/>
              <a:gd name="connsiteX5" fmla="*/ 8790114 w 9520798"/>
              <a:gd name="connsiteY5" fmla="*/ 13648 h 7861110"/>
              <a:gd name="connsiteX0" fmla="*/ 8790114 w 9520798"/>
              <a:gd name="connsiteY0" fmla="*/ 13648 h 7861110"/>
              <a:gd name="connsiteX1" fmla="*/ 9493503 w 9520798"/>
              <a:gd name="connsiteY1" fmla="*/ 0 h 7861110"/>
              <a:gd name="connsiteX2" fmla="*/ 9520798 w 9520798"/>
              <a:gd name="connsiteY2" fmla="*/ 6851176 h 7861110"/>
              <a:gd name="connsiteX3" fmla="*/ 1110994 w 9520798"/>
              <a:gd name="connsiteY3" fmla="*/ 5807123 h 7861110"/>
              <a:gd name="connsiteX4" fmla="*/ 0 w 9520798"/>
              <a:gd name="connsiteY4" fmla="*/ 3698544 h 7861110"/>
              <a:gd name="connsiteX5" fmla="*/ 8790114 w 9520798"/>
              <a:gd name="connsiteY5" fmla="*/ 13648 h 7861110"/>
              <a:gd name="connsiteX0" fmla="*/ 8790114 w 9520798"/>
              <a:gd name="connsiteY0" fmla="*/ 13648 h 7861110"/>
              <a:gd name="connsiteX1" fmla="*/ 9493503 w 9520798"/>
              <a:gd name="connsiteY1" fmla="*/ 0 h 7861110"/>
              <a:gd name="connsiteX2" fmla="*/ 9520798 w 9520798"/>
              <a:gd name="connsiteY2" fmla="*/ 2477069 h 7861110"/>
              <a:gd name="connsiteX3" fmla="*/ 1110994 w 9520798"/>
              <a:gd name="connsiteY3" fmla="*/ 5807123 h 7861110"/>
              <a:gd name="connsiteX4" fmla="*/ 0 w 9520798"/>
              <a:gd name="connsiteY4" fmla="*/ 3698544 h 7861110"/>
              <a:gd name="connsiteX5" fmla="*/ 8790114 w 9520798"/>
              <a:gd name="connsiteY5" fmla="*/ 13648 h 7861110"/>
              <a:gd name="connsiteX0" fmla="*/ 8790114 w 9520798"/>
              <a:gd name="connsiteY0" fmla="*/ 13648 h 7861110"/>
              <a:gd name="connsiteX1" fmla="*/ 9493503 w 9520798"/>
              <a:gd name="connsiteY1" fmla="*/ 0 h 7861110"/>
              <a:gd name="connsiteX2" fmla="*/ 9520798 w 9520798"/>
              <a:gd name="connsiteY2" fmla="*/ 2477069 h 7861110"/>
              <a:gd name="connsiteX3" fmla="*/ 1110994 w 9520798"/>
              <a:gd name="connsiteY3" fmla="*/ 5807123 h 7861110"/>
              <a:gd name="connsiteX4" fmla="*/ 0 w 9520798"/>
              <a:gd name="connsiteY4" fmla="*/ 3698544 h 7861110"/>
              <a:gd name="connsiteX5" fmla="*/ 8790114 w 9520798"/>
              <a:gd name="connsiteY5" fmla="*/ 13648 h 7861110"/>
              <a:gd name="connsiteX0" fmla="*/ 8790114 w 9520798"/>
              <a:gd name="connsiteY0" fmla="*/ 13648 h 7861110"/>
              <a:gd name="connsiteX1" fmla="*/ 9493503 w 9520798"/>
              <a:gd name="connsiteY1" fmla="*/ 0 h 7861110"/>
              <a:gd name="connsiteX2" fmla="*/ 9520798 w 9520798"/>
              <a:gd name="connsiteY2" fmla="*/ 2477069 h 7861110"/>
              <a:gd name="connsiteX3" fmla="*/ 0 w 9520798"/>
              <a:gd name="connsiteY3" fmla="*/ 3698544 h 7861110"/>
              <a:gd name="connsiteX4" fmla="*/ 8790114 w 9520798"/>
              <a:gd name="connsiteY4" fmla="*/ 13648 h 7861110"/>
              <a:gd name="connsiteX0" fmla="*/ 8790114 w 9520798"/>
              <a:gd name="connsiteY0" fmla="*/ 13648 h 9153099"/>
              <a:gd name="connsiteX1" fmla="*/ 9493503 w 9520798"/>
              <a:gd name="connsiteY1" fmla="*/ 0 h 9153099"/>
              <a:gd name="connsiteX2" fmla="*/ 9520798 w 9520798"/>
              <a:gd name="connsiteY2" fmla="*/ 2477069 h 9153099"/>
              <a:gd name="connsiteX3" fmla="*/ 0 w 9520798"/>
              <a:gd name="connsiteY3" fmla="*/ 3698544 h 9153099"/>
              <a:gd name="connsiteX4" fmla="*/ 8790114 w 9520798"/>
              <a:gd name="connsiteY4" fmla="*/ 13648 h 9153099"/>
              <a:gd name="connsiteX0" fmla="*/ 8790114 w 9520798"/>
              <a:gd name="connsiteY0" fmla="*/ 13648 h 9153099"/>
              <a:gd name="connsiteX1" fmla="*/ 9493503 w 9520798"/>
              <a:gd name="connsiteY1" fmla="*/ 0 h 9153099"/>
              <a:gd name="connsiteX2" fmla="*/ 9520798 w 9520798"/>
              <a:gd name="connsiteY2" fmla="*/ 2477069 h 9153099"/>
              <a:gd name="connsiteX3" fmla="*/ 0 w 9520798"/>
              <a:gd name="connsiteY3" fmla="*/ 3698544 h 9153099"/>
              <a:gd name="connsiteX4" fmla="*/ 8790114 w 9520798"/>
              <a:gd name="connsiteY4" fmla="*/ 13648 h 9153099"/>
              <a:gd name="connsiteX0" fmla="*/ 8790114 w 9520798"/>
              <a:gd name="connsiteY0" fmla="*/ 13648 h 9153099"/>
              <a:gd name="connsiteX1" fmla="*/ 9493503 w 9520798"/>
              <a:gd name="connsiteY1" fmla="*/ 0 h 9153099"/>
              <a:gd name="connsiteX2" fmla="*/ 9520798 w 9520798"/>
              <a:gd name="connsiteY2" fmla="*/ 2477069 h 9153099"/>
              <a:gd name="connsiteX3" fmla="*/ 0 w 9520798"/>
              <a:gd name="connsiteY3" fmla="*/ 3698544 h 9153099"/>
              <a:gd name="connsiteX4" fmla="*/ 8790114 w 9520798"/>
              <a:gd name="connsiteY4" fmla="*/ 13648 h 9153099"/>
              <a:gd name="connsiteX0" fmla="*/ 8790114 w 9520798"/>
              <a:gd name="connsiteY0" fmla="*/ 13648 h 9153099"/>
              <a:gd name="connsiteX1" fmla="*/ 9493503 w 9520798"/>
              <a:gd name="connsiteY1" fmla="*/ 0 h 9153099"/>
              <a:gd name="connsiteX2" fmla="*/ 9520798 w 9520798"/>
              <a:gd name="connsiteY2" fmla="*/ 2477069 h 9153099"/>
              <a:gd name="connsiteX3" fmla="*/ 0 w 9520798"/>
              <a:gd name="connsiteY3" fmla="*/ 3698544 h 9153099"/>
              <a:gd name="connsiteX4" fmla="*/ 8790114 w 9520798"/>
              <a:gd name="connsiteY4" fmla="*/ 13648 h 9153099"/>
              <a:gd name="connsiteX0" fmla="*/ 8790114 w 9520798"/>
              <a:gd name="connsiteY0" fmla="*/ 13648 h 9357815"/>
              <a:gd name="connsiteX1" fmla="*/ 9493503 w 9520798"/>
              <a:gd name="connsiteY1" fmla="*/ 0 h 9357815"/>
              <a:gd name="connsiteX2" fmla="*/ 9520798 w 9520798"/>
              <a:gd name="connsiteY2" fmla="*/ 2681785 h 9357815"/>
              <a:gd name="connsiteX3" fmla="*/ 0 w 9520798"/>
              <a:gd name="connsiteY3" fmla="*/ 3698544 h 9357815"/>
              <a:gd name="connsiteX4" fmla="*/ 8790114 w 9520798"/>
              <a:gd name="connsiteY4" fmla="*/ 13648 h 9357815"/>
              <a:gd name="connsiteX0" fmla="*/ 8790114 w 9520798"/>
              <a:gd name="connsiteY0" fmla="*/ 13648 h 9357815"/>
              <a:gd name="connsiteX1" fmla="*/ 9493503 w 9520798"/>
              <a:gd name="connsiteY1" fmla="*/ 0 h 9357815"/>
              <a:gd name="connsiteX2" fmla="*/ 9520798 w 9520798"/>
              <a:gd name="connsiteY2" fmla="*/ 2681785 h 9357815"/>
              <a:gd name="connsiteX3" fmla="*/ 0 w 9520798"/>
              <a:gd name="connsiteY3" fmla="*/ 3698544 h 9357815"/>
              <a:gd name="connsiteX4" fmla="*/ 8790114 w 9520798"/>
              <a:gd name="connsiteY4" fmla="*/ 13648 h 9357815"/>
              <a:gd name="connsiteX0" fmla="*/ 8907408 w 9638092"/>
              <a:gd name="connsiteY0" fmla="*/ 13648 h 9357815"/>
              <a:gd name="connsiteX1" fmla="*/ 9610797 w 9638092"/>
              <a:gd name="connsiteY1" fmla="*/ 0 h 9357815"/>
              <a:gd name="connsiteX2" fmla="*/ 9638092 w 9638092"/>
              <a:gd name="connsiteY2" fmla="*/ 2681785 h 9357815"/>
              <a:gd name="connsiteX3" fmla="*/ 117294 w 9638092"/>
              <a:gd name="connsiteY3" fmla="*/ 3698544 h 9357815"/>
              <a:gd name="connsiteX4" fmla="*/ 8907408 w 9638092"/>
              <a:gd name="connsiteY4" fmla="*/ 13648 h 9357815"/>
              <a:gd name="connsiteX0" fmla="*/ 8790114 w 9520798"/>
              <a:gd name="connsiteY0" fmla="*/ 13648 h 9357815"/>
              <a:gd name="connsiteX1" fmla="*/ 9493503 w 9520798"/>
              <a:gd name="connsiteY1" fmla="*/ 0 h 9357815"/>
              <a:gd name="connsiteX2" fmla="*/ 9520798 w 9520798"/>
              <a:gd name="connsiteY2" fmla="*/ 2681785 h 9357815"/>
              <a:gd name="connsiteX3" fmla="*/ 0 w 9520798"/>
              <a:gd name="connsiteY3" fmla="*/ 3698544 h 9357815"/>
              <a:gd name="connsiteX4" fmla="*/ 8790114 w 9520798"/>
              <a:gd name="connsiteY4" fmla="*/ 13648 h 9357815"/>
              <a:gd name="connsiteX0" fmla="*/ 8790114 w 9520798"/>
              <a:gd name="connsiteY0" fmla="*/ 13648 h 8786315"/>
              <a:gd name="connsiteX1" fmla="*/ 9493503 w 9520798"/>
              <a:gd name="connsiteY1" fmla="*/ 0 h 8786315"/>
              <a:gd name="connsiteX2" fmla="*/ 9520798 w 9520798"/>
              <a:gd name="connsiteY2" fmla="*/ 2681785 h 8786315"/>
              <a:gd name="connsiteX3" fmla="*/ 0 w 9520798"/>
              <a:gd name="connsiteY3" fmla="*/ 3698544 h 8786315"/>
              <a:gd name="connsiteX4" fmla="*/ 8790114 w 9520798"/>
              <a:gd name="connsiteY4" fmla="*/ 13648 h 8786315"/>
              <a:gd name="connsiteX0" fmla="*/ 8790114 w 9520798"/>
              <a:gd name="connsiteY0" fmla="*/ 13648 h 8557715"/>
              <a:gd name="connsiteX1" fmla="*/ 9493503 w 9520798"/>
              <a:gd name="connsiteY1" fmla="*/ 0 h 8557715"/>
              <a:gd name="connsiteX2" fmla="*/ 9520798 w 9520798"/>
              <a:gd name="connsiteY2" fmla="*/ 2681785 h 8557715"/>
              <a:gd name="connsiteX3" fmla="*/ 0 w 9520798"/>
              <a:gd name="connsiteY3" fmla="*/ 3698544 h 8557715"/>
              <a:gd name="connsiteX4" fmla="*/ 8790114 w 9520798"/>
              <a:gd name="connsiteY4" fmla="*/ 13648 h 8557715"/>
              <a:gd name="connsiteX0" fmla="*/ 8790114 w 9520798"/>
              <a:gd name="connsiteY0" fmla="*/ 13648 h 8557715"/>
              <a:gd name="connsiteX1" fmla="*/ 9493503 w 9520798"/>
              <a:gd name="connsiteY1" fmla="*/ 0 h 8557715"/>
              <a:gd name="connsiteX2" fmla="*/ 9520798 w 9520798"/>
              <a:gd name="connsiteY2" fmla="*/ 2681785 h 8557715"/>
              <a:gd name="connsiteX3" fmla="*/ 0 w 9520798"/>
              <a:gd name="connsiteY3" fmla="*/ 3698544 h 8557715"/>
              <a:gd name="connsiteX4" fmla="*/ 8790114 w 9520798"/>
              <a:gd name="connsiteY4" fmla="*/ 13648 h 8557715"/>
              <a:gd name="connsiteX0" fmla="*/ 8987978 w 9718662"/>
              <a:gd name="connsiteY0" fmla="*/ 13648 h 8557715"/>
              <a:gd name="connsiteX1" fmla="*/ 9691367 w 9718662"/>
              <a:gd name="connsiteY1" fmla="*/ 0 h 8557715"/>
              <a:gd name="connsiteX2" fmla="*/ 9718662 w 9718662"/>
              <a:gd name="connsiteY2" fmla="*/ 2681785 h 8557715"/>
              <a:gd name="connsiteX3" fmla="*/ 197864 w 9718662"/>
              <a:gd name="connsiteY3" fmla="*/ 3698544 h 8557715"/>
              <a:gd name="connsiteX4" fmla="*/ 8987978 w 9718662"/>
              <a:gd name="connsiteY4" fmla="*/ 13648 h 8557715"/>
              <a:gd name="connsiteX0" fmla="*/ 8811309 w 9541993"/>
              <a:gd name="connsiteY0" fmla="*/ 13648 h 8557715"/>
              <a:gd name="connsiteX1" fmla="*/ 9514698 w 9541993"/>
              <a:gd name="connsiteY1" fmla="*/ 0 h 8557715"/>
              <a:gd name="connsiteX2" fmla="*/ 9541993 w 9541993"/>
              <a:gd name="connsiteY2" fmla="*/ 2681785 h 8557715"/>
              <a:gd name="connsiteX3" fmla="*/ 21195 w 9541993"/>
              <a:gd name="connsiteY3" fmla="*/ 3698544 h 8557715"/>
              <a:gd name="connsiteX4" fmla="*/ 8811309 w 9541993"/>
              <a:gd name="connsiteY4" fmla="*/ 13648 h 8557715"/>
              <a:gd name="connsiteX0" fmla="*/ 8790114 w 9520798"/>
              <a:gd name="connsiteY0" fmla="*/ 13648 h 8557715"/>
              <a:gd name="connsiteX1" fmla="*/ 9493503 w 9520798"/>
              <a:gd name="connsiteY1" fmla="*/ 0 h 8557715"/>
              <a:gd name="connsiteX2" fmla="*/ 9520798 w 9520798"/>
              <a:gd name="connsiteY2" fmla="*/ 2681785 h 8557715"/>
              <a:gd name="connsiteX3" fmla="*/ 0 w 9520798"/>
              <a:gd name="connsiteY3" fmla="*/ 3698544 h 8557715"/>
              <a:gd name="connsiteX4" fmla="*/ 8790114 w 9520798"/>
              <a:gd name="connsiteY4" fmla="*/ 13648 h 8557715"/>
              <a:gd name="connsiteX0" fmla="*/ 8790114 w 9520798"/>
              <a:gd name="connsiteY0" fmla="*/ 13648 h 8557715"/>
              <a:gd name="connsiteX1" fmla="*/ 9493503 w 9520798"/>
              <a:gd name="connsiteY1" fmla="*/ 0 h 8557715"/>
              <a:gd name="connsiteX2" fmla="*/ 9520798 w 9520798"/>
              <a:gd name="connsiteY2" fmla="*/ 2681785 h 8557715"/>
              <a:gd name="connsiteX3" fmla="*/ 0 w 9520798"/>
              <a:gd name="connsiteY3" fmla="*/ 3698544 h 8557715"/>
              <a:gd name="connsiteX4" fmla="*/ 8790114 w 9520798"/>
              <a:gd name="connsiteY4" fmla="*/ 13648 h 8557715"/>
              <a:gd name="connsiteX0" fmla="*/ 8790114 w 9520798"/>
              <a:gd name="connsiteY0" fmla="*/ 13648 h 8557715"/>
              <a:gd name="connsiteX1" fmla="*/ 9493503 w 9520798"/>
              <a:gd name="connsiteY1" fmla="*/ 0 h 8557715"/>
              <a:gd name="connsiteX2" fmla="*/ 9520798 w 9520798"/>
              <a:gd name="connsiteY2" fmla="*/ 2681785 h 8557715"/>
              <a:gd name="connsiteX3" fmla="*/ 0 w 9520798"/>
              <a:gd name="connsiteY3" fmla="*/ 3698544 h 8557715"/>
              <a:gd name="connsiteX4" fmla="*/ 8790114 w 9520798"/>
              <a:gd name="connsiteY4" fmla="*/ 13648 h 8557715"/>
              <a:gd name="connsiteX0" fmla="*/ 8790114 w 9520798"/>
              <a:gd name="connsiteY0" fmla="*/ 13648 h 8557715"/>
              <a:gd name="connsiteX1" fmla="*/ 9493503 w 9520798"/>
              <a:gd name="connsiteY1" fmla="*/ 0 h 8557715"/>
              <a:gd name="connsiteX2" fmla="*/ 9520798 w 9520798"/>
              <a:gd name="connsiteY2" fmla="*/ 2681785 h 8557715"/>
              <a:gd name="connsiteX3" fmla="*/ 0 w 9520798"/>
              <a:gd name="connsiteY3" fmla="*/ 3698544 h 8557715"/>
              <a:gd name="connsiteX4" fmla="*/ 8790114 w 9520798"/>
              <a:gd name="connsiteY4" fmla="*/ 13648 h 8557715"/>
              <a:gd name="connsiteX0" fmla="*/ 8618798 w 9349482"/>
              <a:gd name="connsiteY0" fmla="*/ 13648 h 8557715"/>
              <a:gd name="connsiteX1" fmla="*/ 9322187 w 9349482"/>
              <a:gd name="connsiteY1" fmla="*/ 0 h 8557715"/>
              <a:gd name="connsiteX2" fmla="*/ 9349482 w 9349482"/>
              <a:gd name="connsiteY2" fmla="*/ 2681785 h 8557715"/>
              <a:gd name="connsiteX3" fmla="*/ 0 w 9349482"/>
              <a:gd name="connsiteY3" fmla="*/ 4149807 h 8557715"/>
              <a:gd name="connsiteX4" fmla="*/ 8618798 w 9349482"/>
              <a:gd name="connsiteY4" fmla="*/ 13648 h 8557715"/>
              <a:gd name="connsiteX0" fmla="*/ 8618798 w 9349482"/>
              <a:gd name="connsiteY0" fmla="*/ 13648 h 8557715"/>
              <a:gd name="connsiteX1" fmla="*/ 9322187 w 9349482"/>
              <a:gd name="connsiteY1" fmla="*/ 0 h 8557715"/>
              <a:gd name="connsiteX2" fmla="*/ 9349482 w 9349482"/>
              <a:gd name="connsiteY2" fmla="*/ 2681785 h 8557715"/>
              <a:gd name="connsiteX3" fmla="*/ 0 w 9349482"/>
              <a:gd name="connsiteY3" fmla="*/ 4149807 h 8557715"/>
              <a:gd name="connsiteX4" fmla="*/ 8618798 w 9349482"/>
              <a:gd name="connsiteY4" fmla="*/ 13648 h 8557715"/>
              <a:gd name="connsiteX0" fmla="*/ 8618798 w 9349482"/>
              <a:gd name="connsiteY0" fmla="*/ 13648 h 8557715"/>
              <a:gd name="connsiteX1" fmla="*/ 9322187 w 9349482"/>
              <a:gd name="connsiteY1" fmla="*/ 0 h 8557715"/>
              <a:gd name="connsiteX2" fmla="*/ 9349482 w 9349482"/>
              <a:gd name="connsiteY2" fmla="*/ 2681785 h 8557715"/>
              <a:gd name="connsiteX3" fmla="*/ 0 w 9349482"/>
              <a:gd name="connsiteY3" fmla="*/ 4149807 h 8557715"/>
              <a:gd name="connsiteX4" fmla="*/ 8618798 w 9349482"/>
              <a:gd name="connsiteY4" fmla="*/ 13648 h 8557715"/>
              <a:gd name="connsiteX0" fmla="*/ 8618798 w 9349482"/>
              <a:gd name="connsiteY0" fmla="*/ 13648 h 8557715"/>
              <a:gd name="connsiteX1" fmla="*/ 9322187 w 9349482"/>
              <a:gd name="connsiteY1" fmla="*/ 0 h 8557715"/>
              <a:gd name="connsiteX2" fmla="*/ 9349482 w 9349482"/>
              <a:gd name="connsiteY2" fmla="*/ 2681785 h 8557715"/>
              <a:gd name="connsiteX3" fmla="*/ 0 w 9349482"/>
              <a:gd name="connsiteY3" fmla="*/ 4149807 h 8557715"/>
              <a:gd name="connsiteX4" fmla="*/ 8618798 w 9349482"/>
              <a:gd name="connsiteY4" fmla="*/ 13648 h 8557715"/>
              <a:gd name="connsiteX0" fmla="*/ 8787556 w 9518240"/>
              <a:gd name="connsiteY0" fmla="*/ 13648 h 8557715"/>
              <a:gd name="connsiteX1" fmla="*/ 9490945 w 9518240"/>
              <a:gd name="connsiteY1" fmla="*/ 0 h 8557715"/>
              <a:gd name="connsiteX2" fmla="*/ 9518240 w 9518240"/>
              <a:gd name="connsiteY2" fmla="*/ 2681785 h 8557715"/>
              <a:gd name="connsiteX3" fmla="*/ 0 w 9518240"/>
              <a:gd name="connsiteY3" fmla="*/ 3699431 h 8557715"/>
              <a:gd name="connsiteX4" fmla="*/ 8787556 w 9518240"/>
              <a:gd name="connsiteY4" fmla="*/ 13648 h 8557715"/>
              <a:gd name="connsiteX0" fmla="*/ 8787556 w 9518240"/>
              <a:gd name="connsiteY0" fmla="*/ 13648 h 8557715"/>
              <a:gd name="connsiteX1" fmla="*/ 9490945 w 9518240"/>
              <a:gd name="connsiteY1" fmla="*/ 0 h 8557715"/>
              <a:gd name="connsiteX2" fmla="*/ 9518240 w 9518240"/>
              <a:gd name="connsiteY2" fmla="*/ 2681785 h 8557715"/>
              <a:gd name="connsiteX3" fmla="*/ 0 w 9518240"/>
              <a:gd name="connsiteY3" fmla="*/ 3699431 h 8557715"/>
              <a:gd name="connsiteX4" fmla="*/ 8787556 w 9518240"/>
              <a:gd name="connsiteY4" fmla="*/ 13648 h 8557715"/>
              <a:gd name="connsiteX0" fmla="*/ 8787556 w 9518240"/>
              <a:gd name="connsiteY0" fmla="*/ 13648 h 8557715"/>
              <a:gd name="connsiteX1" fmla="*/ 9490945 w 9518240"/>
              <a:gd name="connsiteY1" fmla="*/ 0 h 8557715"/>
              <a:gd name="connsiteX2" fmla="*/ 9518240 w 9518240"/>
              <a:gd name="connsiteY2" fmla="*/ 2681785 h 8557715"/>
              <a:gd name="connsiteX3" fmla="*/ 0 w 9518240"/>
              <a:gd name="connsiteY3" fmla="*/ 3699431 h 8557715"/>
              <a:gd name="connsiteX4" fmla="*/ 8787556 w 9518240"/>
              <a:gd name="connsiteY4" fmla="*/ 13648 h 8557715"/>
              <a:gd name="connsiteX0" fmla="*/ 8787556 w 9518240"/>
              <a:gd name="connsiteY0" fmla="*/ 13648 h 8557715"/>
              <a:gd name="connsiteX1" fmla="*/ 9490945 w 9518240"/>
              <a:gd name="connsiteY1" fmla="*/ 0 h 8557715"/>
              <a:gd name="connsiteX2" fmla="*/ 9518240 w 9518240"/>
              <a:gd name="connsiteY2" fmla="*/ 2681785 h 8557715"/>
              <a:gd name="connsiteX3" fmla="*/ 0 w 9518240"/>
              <a:gd name="connsiteY3" fmla="*/ 3699431 h 8557715"/>
              <a:gd name="connsiteX4" fmla="*/ 8787556 w 9518240"/>
              <a:gd name="connsiteY4" fmla="*/ 13648 h 8557715"/>
              <a:gd name="connsiteX0" fmla="*/ 8787556 w 9518240"/>
              <a:gd name="connsiteY0" fmla="*/ 13648 h 8557715"/>
              <a:gd name="connsiteX1" fmla="*/ 9490945 w 9518240"/>
              <a:gd name="connsiteY1" fmla="*/ 0 h 8557715"/>
              <a:gd name="connsiteX2" fmla="*/ 9518240 w 9518240"/>
              <a:gd name="connsiteY2" fmla="*/ 2681785 h 8557715"/>
              <a:gd name="connsiteX3" fmla="*/ 0 w 9518240"/>
              <a:gd name="connsiteY3" fmla="*/ 3699431 h 8557715"/>
              <a:gd name="connsiteX4" fmla="*/ 8787556 w 9518240"/>
              <a:gd name="connsiteY4" fmla="*/ 13648 h 8557715"/>
              <a:gd name="connsiteX0" fmla="*/ 8787556 w 9518240"/>
              <a:gd name="connsiteY0" fmla="*/ 13648 h 8557715"/>
              <a:gd name="connsiteX1" fmla="*/ 9490945 w 9518240"/>
              <a:gd name="connsiteY1" fmla="*/ 0 h 8557715"/>
              <a:gd name="connsiteX2" fmla="*/ 9518240 w 9518240"/>
              <a:gd name="connsiteY2" fmla="*/ 2681785 h 8557715"/>
              <a:gd name="connsiteX3" fmla="*/ 0 w 9518240"/>
              <a:gd name="connsiteY3" fmla="*/ 3699431 h 8557715"/>
              <a:gd name="connsiteX4" fmla="*/ 8787556 w 9518240"/>
              <a:gd name="connsiteY4" fmla="*/ 13648 h 8557715"/>
              <a:gd name="connsiteX0" fmla="*/ 8970378 w 9518240"/>
              <a:gd name="connsiteY0" fmla="*/ 0 h 8885262"/>
              <a:gd name="connsiteX1" fmla="*/ 9490945 w 9518240"/>
              <a:gd name="connsiteY1" fmla="*/ 327547 h 8885262"/>
              <a:gd name="connsiteX2" fmla="*/ 9518240 w 9518240"/>
              <a:gd name="connsiteY2" fmla="*/ 3009332 h 8885262"/>
              <a:gd name="connsiteX3" fmla="*/ 0 w 9518240"/>
              <a:gd name="connsiteY3" fmla="*/ 4026978 h 8885262"/>
              <a:gd name="connsiteX4" fmla="*/ 8970378 w 9518240"/>
              <a:gd name="connsiteY4" fmla="*/ 0 h 8885262"/>
              <a:gd name="connsiteX0" fmla="*/ 8970378 w 9518240"/>
              <a:gd name="connsiteY0" fmla="*/ 0 h 8885262"/>
              <a:gd name="connsiteX1" fmla="*/ 9490945 w 9518240"/>
              <a:gd name="connsiteY1" fmla="*/ 327547 h 8885262"/>
              <a:gd name="connsiteX2" fmla="*/ 9504178 w 9518240"/>
              <a:gd name="connsiteY2" fmla="*/ 54591 h 8885262"/>
              <a:gd name="connsiteX3" fmla="*/ 9518240 w 9518240"/>
              <a:gd name="connsiteY3" fmla="*/ 3009332 h 8885262"/>
              <a:gd name="connsiteX4" fmla="*/ 0 w 9518240"/>
              <a:gd name="connsiteY4" fmla="*/ 4026978 h 8885262"/>
              <a:gd name="connsiteX5" fmla="*/ 8970378 w 9518240"/>
              <a:gd name="connsiteY5" fmla="*/ 0 h 8885262"/>
              <a:gd name="connsiteX0" fmla="*/ 8970378 w 9518240"/>
              <a:gd name="connsiteY0" fmla="*/ 0 h 8885262"/>
              <a:gd name="connsiteX1" fmla="*/ 9490945 w 9518240"/>
              <a:gd name="connsiteY1" fmla="*/ 327547 h 8885262"/>
              <a:gd name="connsiteX2" fmla="*/ 9518240 w 9518240"/>
              <a:gd name="connsiteY2" fmla="*/ 3009332 h 8885262"/>
              <a:gd name="connsiteX3" fmla="*/ 0 w 9518240"/>
              <a:gd name="connsiteY3" fmla="*/ 4026978 h 8885262"/>
              <a:gd name="connsiteX4" fmla="*/ 8970378 w 9518240"/>
              <a:gd name="connsiteY4" fmla="*/ 0 h 8885262"/>
              <a:gd name="connsiteX0" fmla="*/ 4549 w 9522789"/>
              <a:gd name="connsiteY0" fmla="*/ 3699431 h 8557715"/>
              <a:gd name="connsiteX1" fmla="*/ 9495494 w 9522789"/>
              <a:gd name="connsiteY1" fmla="*/ 0 h 8557715"/>
              <a:gd name="connsiteX2" fmla="*/ 9522789 w 9522789"/>
              <a:gd name="connsiteY2" fmla="*/ 2681785 h 8557715"/>
              <a:gd name="connsiteX3" fmla="*/ 4549 w 9522789"/>
              <a:gd name="connsiteY3" fmla="*/ 3699431 h 8557715"/>
              <a:gd name="connsiteX0" fmla="*/ 4549 w 9522789"/>
              <a:gd name="connsiteY0" fmla="*/ 1775097 h 6633381"/>
              <a:gd name="connsiteX1" fmla="*/ 9495494 w 9522789"/>
              <a:gd name="connsiteY1" fmla="*/ 0 h 6633381"/>
              <a:gd name="connsiteX2" fmla="*/ 9522789 w 9522789"/>
              <a:gd name="connsiteY2" fmla="*/ 757451 h 6633381"/>
              <a:gd name="connsiteX3" fmla="*/ 4549 w 9522789"/>
              <a:gd name="connsiteY3" fmla="*/ 1775097 h 6633381"/>
              <a:gd name="connsiteX0" fmla="*/ 4549 w 9522789"/>
              <a:gd name="connsiteY0" fmla="*/ 1775097 h 7725202"/>
              <a:gd name="connsiteX1" fmla="*/ 9495494 w 9522789"/>
              <a:gd name="connsiteY1" fmla="*/ 0 h 7725202"/>
              <a:gd name="connsiteX2" fmla="*/ 9522789 w 9522789"/>
              <a:gd name="connsiteY2" fmla="*/ 1849272 h 7725202"/>
              <a:gd name="connsiteX3" fmla="*/ 4549 w 9522789"/>
              <a:gd name="connsiteY3" fmla="*/ 1775097 h 7725202"/>
              <a:gd name="connsiteX0" fmla="*/ 4549 w 9522789"/>
              <a:gd name="connsiteY0" fmla="*/ 1775097 h 5382052"/>
              <a:gd name="connsiteX1" fmla="*/ 9495494 w 9522789"/>
              <a:gd name="connsiteY1" fmla="*/ 0 h 5382052"/>
              <a:gd name="connsiteX2" fmla="*/ 9522789 w 9522789"/>
              <a:gd name="connsiteY2" fmla="*/ 1849272 h 5382052"/>
              <a:gd name="connsiteX3" fmla="*/ 4549 w 9522789"/>
              <a:gd name="connsiteY3" fmla="*/ 1775097 h 5382052"/>
              <a:gd name="connsiteX0" fmla="*/ 4549 w 9522789"/>
              <a:gd name="connsiteY0" fmla="*/ 1775097 h 5382052"/>
              <a:gd name="connsiteX1" fmla="*/ 9495494 w 9522789"/>
              <a:gd name="connsiteY1" fmla="*/ 0 h 5382052"/>
              <a:gd name="connsiteX2" fmla="*/ 9522789 w 9522789"/>
              <a:gd name="connsiteY2" fmla="*/ 1849272 h 5382052"/>
              <a:gd name="connsiteX3" fmla="*/ 4549 w 9522789"/>
              <a:gd name="connsiteY3" fmla="*/ 1775097 h 5382052"/>
              <a:gd name="connsiteX0" fmla="*/ 0 w 9518240"/>
              <a:gd name="connsiteY0" fmla="*/ 1775097 h 5382052"/>
              <a:gd name="connsiteX1" fmla="*/ 9490945 w 9518240"/>
              <a:gd name="connsiteY1" fmla="*/ 0 h 5382052"/>
              <a:gd name="connsiteX2" fmla="*/ 9518240 w 9518240"/>
              <a:gd name="connsiteY2" fmla="*/ 1849272 h 5382052"/>
              <a:gd name="connsiteX3" fmla="*/ 0 w 9518240"/>
              <a:gd name="connsiteY3" fmla="*/ 1775097 h 5382052"/>
              <a:gd name="connsiteX0" fmla="*/ 0 w 9518240"/>
              <a:gd name="connsiteY0" fmla="*/ 1775097 h 5382052"/>
              <a:gd name="connsiteX1" fmla="*/ 9490945 w 9518240"/>
              <a:gd name="connsiteY1" fmla="*/ 0 h 5382052"/>
              <a:gd name="connsiteX2" fmla="*/ 9518240 w 9518240"/>
              <a:gd name="connsiteY2" fmla="*/ 1849272 h 5382052"/>
              <a:gd name="connsiteX3" fmla="*/ 0 w 9518240"/>
              <a:gd name="connsiteY3" fmla="*/ 1775097 h 5382052"/>
              <a:gd name="connsiteX0" fmla="*/ 0 w 9518240"/>
              <a:gd name="connsiteY0" fmla="*/ 1775097 h 5382052"/>
              <a:gd name="connsiteX1" fmla="*/ 9490945 w 9518240"/>
              <a:gd name="connsiteY1" fmla="*/ 0 h 5382052"/>
              <a:gd name="connsiteX2" fmla="*/ 9518240 w 9518240"/>
              <a:gd name="connsiteY2" fmla="*/ 1849272 h 5382052"/>
              <a:gd name="connsiteX3" fmla="*/ 0 w 9518240"/>
              <a:gd name="connsiteY3" fmla="*/ 1775097 h 5382052"/>
              <a:gd name="connsiteX0" fmla="*/ 0 w 9518240"/>
              <a:gd name="connsiteY0" fmla="*/ 1775097 h 5382052"/>
              <a:gd name="connsiteX1" fmla="*/ 9490945 w 9518240"/>
              <a:gd name="connsiteY1" fmla="*/ 0 h 5382052"/>
              <a:gd name="connsiteX2" fmla="*/ 9518240 w 9518240"/>
              <a:gd name="connsiteY2" fmla="*/ 1849272 h 5382052"/>
              <a:gd name="connsiteX3" fmla="*/ 0 w 9518240"/>
              <a:gd name="connsiteY3" fmla="*/ 1775097 h 5382052"/>
              <a:gd name="connsiteX0" fmla="*/ 272282 w 9790522"/>
              <a:gd name="connsiteY0" fmla="*/ 1775097 h 5382052"/>
              <a:gd name="connsiteX1" fmla="*/ 9763227 w 9790522"/>
              <a:gd name="connsiteY1" fmla="*/ 0 h 5382052"/>
              <a:gd name="connsiteX2" fmla="*/ 9790522 w 9790522"/>
              <a:gd name="connsiteY2" fmla="*/ 1849272 h 5382052"/>
              <a:gd name="connsiteX3" fmla="*/ 272282 w 9790522"/>
              <a:gd name="connsiteY3" fmla="*/ 1775097 h 5382052"/>
              <a:gd name="connsiteX0" fmla="*/ 0 w 9518240"/>
              <a:gd name="connsiteY0" fmla="*/ 1775097 h 5382052"/>
              <a:gd name="connsiteX1" fmla="*/ 9490945 w 9518240"/>
              <a:gd name="connsiteY1" fmla="*/ 0 h 5382052"/>
              <a:gd name="connsiteX2" fmla="*/ 9518240 w 9518240"/>
              <a:gd name="connsiteY2" fmla="*/ 1849272 h 5382052"/>
              <a:gd name="connsiteX3" fmla="*/ 0 w 9518240"/>
              <a:gd name="connsiteY3" fmla="*/ 1775097 h 5382052"/>
              <a:gd name="connsiteX0" fmla="*/ 0 w 9518240"/>
              <a:gd name="connsiteY0" fmla="*/ 1570380 h 5382052"/>
              <a:gd name="connsiteX1" fmla="*/ 9490945 w 9518240"/>
              <a:gd name="connsiteY1" fmla="*/ 0 h 5382052"/>
              <a:gd name="connsiteX2" fmla="*/ 9518240 w 9518240"/>
              <a:gd name="connsiteY2" fmla="*/ 1849272 h 5382052"/>
              <a:gd name="connsiteX3" fmla="*/ 0 w 9518240"/>
              <a:gd name="connsiteY3" fmla="*/ 1570380 h 5382052"/>
              <a:gd name="connsiteX0" fmla="*/ 0 w 9518240"/>
              <a:gd name="connsiteY0" fmla="*/ 1570380 h 5382052"/>
              <a:gd name="connsiteX1" fmla="*/ 9490945 w 9518240"/>
              <a:gd name="connsiteY1" fmla="*/ 0 h 5382052"/>
              <a:gd name="connsiteX2" fmla="*/ 9518240 w 9518240"/>
              <a:gd name="connsiteY2" fmla="*/ 1849272 h 5382052"/>
              <a:gd name="connsiteX3" fmla="*/ 0 w 9518240"/>
              <a:gd name="connsiteY3" fmla="*/ 1570380 h 5382052"/>
              <a:gd name="connsiteX0" fmla="*/ 0 w 9518240"/>
              <a:gd name="connsiteY0" fmla="*/ 1570380 h 5382052"/>
              <a:gd name="connsiteX1" fmla="*/ 9490945 w 9518240"/>
              <a:gd name="connsiteY1" fmla="*/ 0 h 5382052"/>
              <a:gd name="connsiteX2" fmla="*/ 9518240 w 9518240"/>
              <a:gd name="connsiteY2" fmla="*/ 1849272 h 5382052"/>
              <a:gd name="connsiteX3" fmla="*/ 0 w 9518240"/>
              <a:gd name="connsiteY3" fmla="*/ 1570380 h 5382052"/>
              <a:gd name="connsiteX0" fmla="*/ 0 w 9518240"/>
              <a:gd name="connsiteY0" fmla="*/ 1570380 h 5409348"/>
              <a:gd name="connsiteX1" fmla="*/ 9490945 w 9518240"/>
              <a:gd name="connsiteY1" fmla="*/ 0 h 5409348"/>
              <a:gd name="connsiteX2" fmla="*/ 9518240 w 9518240"/>
              <a:gd name="connsiteY2" fmla="*/ 1849272 h 5409348"/>
              <a:gd name="connsiteX3" fmla="*/ 0 w 9518240"/>
              <a:gd name="connsiteY3" fmla="*/ 1570380 h 5409348"/>
              <a:gd name="connsiteX0" fmla="*/ 0 w 9518240"/>
              <a:gd name="connsiteY0" fmla="*/ 1570380 h 5409348"/>
              <a:gd name="connsiteX1" fmla="*/ 9490945 w 9518240"/>
              <a:gd name="connsiteY1" fmla="*/ 0 h 5409348"/>
              <a:gd name="connsiteX2" fmla="*/ 9518240 w 9518240"/>
              <a:gd name="connsiteY2" fmla="*/ 1849272 h 5409348"/>
              <a:gd name="connsiteX3" fmla="*/ 0 w 9518240"/>
              <a:gd name="connsiteY3" fmla="*/ 1570380 h 5409348"/>
              <a:gd name="connsiteX0" fmla="*/ 0 w 9518240"/>
              <a:gd name="connsiteY0" fmla="*/ 1570380 h 5409348"/>
              <a:gd name="connsiteX1" fmla="*/ 9490945 w 9518240"/>
              <a:gd name="connsiteY1" fmla="*/ 0 h 5409348"/>
              <a:gd name="connsiteX2" fmla="*/ 9518240 w 9518240"/>
              <a:gd name="connsiteY2" fmla="*/ 1849272 h 5409348"/>
              <a:gd name="connsiteX3" fmla="*/ 0 w 9518240"/>
              <a:gd name="connsiteY3" fmla="*/ 1570380 h 5409348"/>
              <a:gd name="connsiteX0" fmla="*/ 0 w 9518240"/>
              <a:gd name="connsiteY0" fmla="*/ 1570380 h 5409348"/>
              <a:gd name="connsiteX1" fmla="*/ 9490945 w 9518240"/>
              <a:gd name="connsiteY1" fmla="*/ 0 h 5409348"/>
              <a:gd name="connsiteX2" fmla="*/ 9518240 w 9518240"/>
              <a:gd name="connsiteY2" fmla="*/ 1849272 h 5409348"/>
              <a:gd name="connsiteX3" fmla="*/ 0 w 9518240"/>
              <a:gd name="connsiteY3" fmla="*/ 1570380 h 5409348"/>
              <a:gd name="connsiteX0" fmla="*/ 0 w 9518240"/>
              <a:gd name="connsiteY0" fmla="*/ 1570380 h 5409348"/>
              <a:gd name="connsiteX1" fmla="*/ 9490945 w 9518240"/>
              <a:gd name="connsiteY1" fmla="*/ 0 h 5409348"/>
              <a:gd name="connsiteX2" fmla="*/ 9518240 w 9518240"/>
              <a:gd name="connsiteY2" fmla="*/ 1849272 h 5409348"/>
              <a:gd name="connsiteX3" fmla="*/ 0 w 9518240"/>
              <a:gd name="connsiteY3" fmla="*/ 1570380 h 5409348"/>
              <a:gd name="connsiteX0" fmla="*/ 0 w 10348800"/>
              <a:gd name="connsiteY0" fmla="*/ 1856983 h 5695951"/>
              <a:gd name="connsiteX1" fmla="*/ 10348800 w 10348800"/>
              <a:gd name="connsiteY1" fmla="*/ 0 h 5695951"/>
              <a:gd name="connsiteX2" fmla="*/ 9518240 w 10348800"/>
              <a:gd name="connsiteY2" fmla="*/ 2135875 h 5695951"/>
              <a:gd name="connsiteX3" fmla="*/ 0 w 10348800"/>
              <a:gd name="connsiteY3" fmla="*/ 1856983 h 5695951"/>
              <a:gd name="connsiteX0" fmla="*/ 0 w 9518240"/>
              <a:gd name="connsiteY0" fmla="*/ 1679562 h 5518530"/>
              <a:gd name="connsiteX1" fmla="*/ 9505008 w 9518240"/>
              <a:gd name="connsiteY1" fmla="*/ 0 h 5518530"/>
              <a:gd name="connsiteX2" fmla="*/ 9518240 w 9518240"/>
              <a:gd name="connsiteY2" fmla="*/ 1958454 h 5518530"/>
              <a:gd name="connsiteX3" fmla="*/ 0 w 9518240"/>
              <a:gd name="connsiteY3" fmla="*/ 1679562 h 5518530"/>
              <a:gd name="connsiteX0" fmla="*/ 0 w 9518240"/>
              <a:gd name="connsiteY0" fmla="*/ 1679562 h 5540885"/>
              <a:gd name="connsiteX1" fmla="*/ 9505008 w 9518240"/>
              <a:gd name="connsiteY1" fmla="*/ 0 h 5540885"/>
              <a:gd name="connsiteX2" fmla="*/ 9518240 w 9518240"/>
              <a:gd name="connsiteY2" fmla="*/ 1958454 h 5540885"/>
              <a:gd name="connsiteX3" fmla="*/ 0 w 9518240"/>
              <a:gd name="connsiteY3" fmla="*/ 1679562 h 5540885"/>
              <a:gd name="connsiteX0" fmla="*/ 0 w 9518240"/>
              <a:gd name="connsiteY0" fmla="*/ 1679562 h 5540885"/>
              <a:gd name="connsiteX1" fmla="*/ 9505008 w 9518240"/>
              <a:gd name="connsiteY1" fmla="*/ 0 h 5540885"/>
              <a:gd name="connsiteX2" fmla="*/ 9518240 w 9518240"/>
              <a:gd name="connsiteY2" fmla="*/ 1958454 h 5540885"/>
              <a:gd name="connsiteX3" fmla="*/ 0 w 9518240"/>
              <a:gd name="connsiteY3" fmla="*/ 1679562 h 5540885"/>
              <a:gd name="connsiteX0" fmla="*/ 0 w 9518240"/>
              <a:gd name="connsiteY0" fmla="*/ 1679562 h 6332382"/>
              <a:gd name="connsiteX1" fmla="*/ 9505008 w 9518240"/>
              <a:gd name="connsiteY1" fmla="*/ 0 h 6332382"/>
              <a:gd name="connsiteX2" fmla="*/ 9518240 w 9518240"/>
              <a:gd name="connsiteY2" fmla="*/ 1958454 h 6332382"/>
              <a:gd name="connsiteX3" fmla="*/ 0 w 9518240"/>
              <a:gd name="connsiteY3" fmla="*/ 1679562 h 6332382"/>
              <a:gd name="connsiteX0" fmla="*/ 0 w 9518239"/>
              <a:gd name="connsiteY0" fmla="*/ 1176890 h 6332382"/>
              <a:gd name="connsiteX1" fmla="*/ 9505007 w 9518239"/>
              <a:gd name="connsiteY1" fmla="*/ 0 h 6332382"/>
              <a:gd name="connsiteX2" fmla="*/ 9518239 w 9518239"/>
              <a:gd name="connsiteY2" fmla="*/ 1958454 h 6332382"/>
              <a:gd name="connsiteX3" fmla="*/ 0 w 9518239"/>
              <a:gd name="connsiteY3" fmla="*/ 1176890 h 6332382"/>
              <a:gd name="connsiteX0" fmla="*/ 0 w 9518239"/>
              <a:gd name="connsiteY0" fmla="*/ 1176890 h 5901519"/>
              <a:gd name="connsiteX1" fmla="*/ 9505007 w 9518239"/>
              <a:gd name="connsiteY1" fmla="*/ 0 h 5901519"/>
              <a:gd name="connsiteX2" fmla="*/ 9518239 w 9518239"/>
              <a:gd name="connsiteY2" fmla="*/ 1958454 h 5901519"/>
              <a:gd name="connsiteX3" fmla="*/ 0 w 9518239"/>
              <a:gd name="connsiteY3" fmla="*/ 1176890 h 5901519"/>
              <a:gd name="connsiteX0" fmla="*/ 0 w 9518239"/>
              <a:gd name="connsiteY0" fmla="*/ 1176890 h 7287106"/>
              <a:gd name="connsiteX1" fmla="*/ 9505007 w 9518239"/>
              <a:gd name="connsiteY1" fmla="*/ 0 h 7287106"/>
              <a:gd name="connsiteX2" fmla="*/ 9518239 w 9518239"/>
              <a:gd name="connsiteY2" fmla="*/ 1958454 h 7287106"/>
              <a:gd name="connsiteX3" fmla="*/ 0 w 9518239"/>
              <a:gd name="connsiteY3" fmla="*/ 1176890 h 7287106"/>
              <a:gd name="connsiteX0" fmla="*/ 0 w 9518239"/>
              <a:gd name="connsiteY0" fmla="*/ 1176890 h 7287106"/>
              <a:gd name="connsiteX1" fmla="*/ 9505007 w 9518239"/>
              <a:gd name="connsiteY1" fmla="*/ 0 h 7287106"/>
              <a:gd name="connsiteX2" fmla="*/ 9518239 w 9518239"/>
              <a:gd name="connsiteY2" fmla="*/ 1958454 h 7287106"/>
              <a:gd name="connsiteX3" fmla="*/ 0 w 9518239"/>
              <a:gd name="connsiteY3" fmla="*/ 1176890 h 7287106"/>
              <a:gd name="connsiteX0" fmla="*/ 0 w 9518239"/>
              <a:gd name="connsiteY0" fmla="*/ 1176890 h 7287106"/>
              <a:gd name="connsiteX1" fmla="*/ 9505007 w 9518239"/>
              <a:gd name="connsiteY1" fmla="*/ 0 h 7287106"/>
              <a:gd name="connsiteX2" fmla="*/ 9518239 w 9518239"/>
              <a:gd name="connsiteY2" fmla="*/ 1958454 h 7287106"/>
              <a:gd name="connsiteX3" fmla="*/ 0 w 9518239"/>
              <a:gd name="connsiteY3" fmla="*/ 1176890 h 7287106"/>
              <a:gd name="connsiteX0" fmla="*/ 0 w 9518239"/>
              <a:gd name="connsiteY0" fmla="*/ 1176890 h 7287106"/>
              <a:gd name="connsiteX1" fmla="*/ 9505007 w 9518239"/>
              <a:gd name="connsiteY1" fmla="*/ 0 h 7287106"/>
              <a:gd name="connsiteX2" fmla="*/ 9518239 w 9518239"/>
              <a:gd name="connsiteY2" fmla="*/ 1958454 h 7287106"/>
              <a:gd name="connsiteX3" fmla="*/ 0 w 9518239"/>
              <a:gd name="connsiteY3" fmla="*/ 1176890 h 7287106"/>
              <a:gd name="connsiteX0" fmla="*/ 0 w 9518239"/>
              <a:gd name="connsiteY0" fmla="*/ 1176890 h 7287106"/>
              <a:gd name="connsiteX1" fmla="*/ 9505007 w 9518239"/>
              <a:gd name="connsiteY1" fmla="*/ 0 h 7287106"/>
              <a:gd name="connsiteX2" fmla="*/ 9518239 w 9518239"/>
              <a:gd name="connsiteY2" fmla="*/ 1958454 h 7287106"/>
              <a:gd name="connsiteX3" fmla="*/ 0 w 9518239"/>
              <a:gd name="connsiteY3" fmla="*/ 1176890 h 7287106"/>
              <a:gd name="connsiteX0" fmla="*/ 0 w 9518239"/>
              <a:gd name="connsiteY0" fmla="*/ 1176890 h 7287106"/>
              <a:gd name="connsiteX1" fmla="*/ 9505007 w 9518239"/>
              <a:gd name="connsiteY1" fmla="*/ 0 h 7287106"/>
              <a:gd name="connsiteX2" fmla="*/ 9518239 w 9518239"/>
              <a:gd name="connsiteY2" fmla="*/ 1958454 h 7287106"/>
              <a:gd name="connsiteX3" fmla="*/ 0 w 9518239"/>
              <a:gd name="connsiteY3" fmla="*/ 1176890 h 7287106"/>
              <a:gd name="connsiteX0" fmla="*/ 0 w 9518239"/>
              <a:gd name="connsiteY0" fmla="*/ 1898548 h 8008764"/>
              <a:gd name="connsiteX1" fmla="*/ 9505007 w 9518239"/>
              <a:gd name="connsiteY1" fmla="*/ 0 h 8008764"/>
              <a:gd name="connsiteX2" fmla="*/ 9518239 w 9518239"/>
              <a:gd name="connsiteY2" fmla="*/ 2680112 h 8008764"/>
              <a:gd name="connsiteX3" fmla="*/ 0 w 9518239"/>
              <a:gd name="connsiteY3" fmla="*/ 1898548 h 8008764"/>
              <a:gd name="connsiteX0" fmla="*/ 0 w 9518239"/>
              <a:gd name="connsiteY0" fmla="*/ 1898548 h 8008764"/>
              <a:gd name="connsiteX1" fmla="*/ 9505007 w 9518239"/>
              <a:gd name="connsiteY1" fmla="*/ 0 h 8008764"/>
              <a:gd name="connsiteX2" fmla="*/ 9518239 w 9518239"/>
              <a:gd name="connsiteY2" fmla="*/ 2680112 h 8008764"/>
              <a:gd name="connsiteX3" fmla="*/ 0 w 9518239"/>
              <a:gd name="connsiteY3" fmla="*/ 1898548 h 8008764"/>
              <a:gd name="connsiteX0" fmla="*/ 0 w 9518239"/>
              <a:gd name="connsiteY0" fmla="*/ 1898548 h 8008764"/>
              <a:gd name="connsiteX1" fmla="*/ 9505007 w 9518239"/>
              <a:gd name="connsiteY1" fmla="*/ 0 h 8008764"/>
              <a:gd name="connsiteX2" fmla="*/ 9518239 w 9518239"/>
              <a:gd name="connsiteY2" fmla="*/ 2680112 h 8008764"/>
              <a:gd name="connsiteX3" fmla="*/ 0 w 9518239"/>
              <a:gd name="connsiteY3" fmla="*/ 1898548 h 8008764"/>
              <a:gd name="connsiteX0" fmla="*/ 0 w 9518239"/>
              <a:gd name="connsiteY0" fmla="*/ 1898548 h 7575768"/>
              <a:gd name="connsiteX1" fmla="*/ 9505007 w 9518239"/>
              <a:gd name="connsiteY1" fmla="*/ 0 h 7575768"/>
              <a:gd name="connsiteX2" fmla="*/ 9518239 w 9518239"/>
              <a:gd name="connsiteY2" fmla="*/ 2680112 h 7575768"/>
              <a:gd name="connsiteX3" fmla="*/ 0 w 9518239"/>
              <a:gd name="connsiteY3" fmla="*/ 1898548 h 7575768"/>
              <a:gd name="connsiteX0" fmla="*/ 0 w 9518239"/>
              <a:gd name="connsiteY0" fmla="*/ 1898548 h 7633501"/>
              <a:gd name="connsiteX1" fmla="*/ 9505007 w 9518239"/>
              <a:gd name="connsiteY1" fmla="*/ 0 h 7633501"/>
              <a:gd name="connsiteX2" fmla="*/ 9518239 w 9518239"/>
              <a:gd name="connsiteY2" fmla="*/ 2680112 h 7633501"/>
              <a:gd name="connsiteX3" fmla="*/ 0 w 9518239"/>
              <a:gd name="connsiteY3" fmla="*/ 1898548 h 7633501"/>
              <a:gd name="connsiteX0" fmla="*/ 0 w 9518239"/>
              <a:gd name="connsiteY0" fmla="*/ 2418143 h 8153096"/>
              <a:gd name="connsiteX1" fmla="*/ 9505007 w 9518239"/>
              <a:gd name="connsiteY1" fmla="*/ 0 h 8153096"/>
              <a:gd name="connsiteX2" fmla="*/ 9518239 w 9518239"/>
              <a:gd name="connsiteY2" fmla="*/ 3199707 h 8153096"/>
              <a:gd name="connsiteX3" fmla="*/ 0 w 9518239"/>
              <a:gd name="connsiteY3" fmla="*/ 2418143 h 8153096"/>
              <a:gd name="connsiteX0" fmla="*/ 0 w 9518239"/>
              <a:gd name="connsiteY0" fmla="*/ 2418143 h 8153096"/>
              <a:gd name="connsiteX1" fmla="*/ 9505007 w 9518239"/>
              <a:gd name="connsiteY1" fmla="*/ 0 h 8153096"/>
              <a:gd name="connsiteX2" fmla="*/ 9518239 w 9518239"/>
              <a:gd name="connsiteY2" fmla="*/ 3199707 h 8153096"/>
              <a:gd name="connsiteX3" fmla="*/ 0 w 9518239"/>
              <a:gd name="connsiteY3" fmla="*/ 2418143 h 8153096"/>
              <a:gd name="connsiteX0" fmla="*/ 0 w 9518239"/>
              <a:gd name="connsiteY0" fmla="*/ 2418143 h 8153096"/>
              <a:gd name="connsiteX1" fmla="*/ 9505007 w 9518239"/>
              <a:gd name="connsiteY1" fmla="*/ 0 h 8153096"/>
              <a:gd name="connsiteX2" fmla="*/ 9518239 w 9518239"/>
              <a:gd name="connsiteY2" fmla="*/ 3199707 h 8153096"/>
              <a:gd name="connsiteX3" fmla="*/ 0 w 9518239"/>
              <a:gd name="connsiteY3" fmla="*/ 2418143 h 8153096"/>
              <a:gd name="connsiteX0" fmla="*/ 0 w 9518239"/>
              <a:gd name="connsiteY0" fmla="*/ 2418143 h 7705739"/>
              <a:gd name="connsiteX1" fmla="*/ 9505007 w 9518239"/>
              <a:gd name="connsiteY1" fmla="*/ 0 h 7705739"/>
              <a:gd name="connsiteX2" fmla="*/ 9518239 w 9518239"/>
              <a:gd name="connsiteY2" fmla="*/ 2016185 h 7705739"/>
              <a:gd name="connsiteX3" fmla="*/ 0 w 9518239"/>
              <a:gd name="connsiteY3" fmla="*/ 2418143 h 7705739"/>
              <a:gd name="connsiteX0" fmla="*/ 0 w 9518239"/>
              <a:gd name="connsiteY0" fmla="*/ 2418143 h 8210829"/>
              <a:gd name="connsiteX1" fmla="*/ 9505007 w 9518239"/>
              <a:gd name="connsiteY1" fmla="*/ 0 h 8210829"/>
              <a:gd name="connsiteX2" fmla="*/ 9518239 w 9518239"/>
              <a:gd name="connsiteY2" fmla="*/ 2016185 h 8210829"/>
              <a:gd name="connsiteX3" fmla="*/ 0 w 9518239"/>
              <a:gd name="connsiteY3" fmla="*/ 2418143 h 8210829"/>
              <a:gd name="connsiteX0" fmla="*/ 0 w 9518239"/>
              <a:gd name="connsiteY0" fmla="*/ 2418143 h 8297429"/>
              <a:gd name="connsiteX1" fmla="*/ 9505007 w 9518239"/>
              <a:gd name="connsiteY1" fmla="*/ 0 h 8297429"/>
              <a:gd name="connsiteX2" fmla="*/ 9518239 w 9518239"/>
              <a:gd name="connsiteY2" fmla="*/ 2016185 h 8297429"/>
              <a:gd name="connsiteX3" fmla="*/ 0 w 9518239"/>
              <a:gd name="connsiteY3" fmla="*/ 2418143 h 8297429"/>
              <a:gd name="connsiteX0" fmla="*/ 0 w 9518239"/>
              <a:gd name="connsiteY0" fmla="*/ 2418143 h 7893300"/>
              <a:gd name="connsiteX1" fmla="*/ 9505007 w 9518239"/>
              <a:gd name="connsiteY1" fmla="*/ 0 h 7893300"/>
              <a:gd name="connsiteX2" fmla="*/ 9518239 w 9518239"/>
              <a:gd name="connsiteY2" fmla="*/ 1612056 h 7893300"/>
              <a:gd name="connsiteX3" fmla="*/ 0 w 9518239"/>
              <a:gd name="connsiteY3" fmla="*/ 2418143 h 7893300"/>
              <a:gd name="connsiteX0" fmla="*/ 0 w 9518239"/>
              <a:gd name="connsiteY0" fmla="*/ 2418143 h 8586093"/>
              <a:gd name="connsiteX1" fmla="*/ 9505007 w 9518239"/>
              <a:gd name="connsiteY1" fmla="*/ 0 h 8586093"/>
              <a:gd name="connsiteX2" fmla="*/ 9518239 w 9518239"/>
              <a:gd name="connsiteY2" fmla="*/ 1612056 h 8586093"/>
              <a:gd name="connsiteX3" fmla="*/ 0 w 9518239"/>
              <a:gd name="connsiteY3" fmla="*/ 2418143 h 8586093"/>
              <a:gd name="connsiteX0" fmla="*/ 0 w 9518239"/>
              <a:gd name="connsiteY0" fmla="*/ 2418143 h 8759291"/>
              <a:gd name="connsiteX1" fmla="*/ 9505007 w 9518239"/>
              <a:gd name="connsiteY1" fmla="*/ 0 h 8759291"/>
              <a:gd name="connsiteX2" fmla="*/ 9518239 w 9518239"/>
              <a:gd name="connsiteY2" fmla="*/ 1612056 h 8759291"/>
              <a:gd name="connsiteX3" fmla="*/ 0 w 9518239"/>
              <a:gd name="connsiteY3" fmla="*/ 2418143 h 8759291"/>
              <a:gd name="connsiteX0" fmla="*/ 0 w 9518239"/>
              <a:gd name="connsiteY0" fmla="*/ 2418143 h 8759291"/>
              <a:gd name="connsiteX1" fmla="*/ 9505007 w 9518239"/>
              <a:gd name="connsiteY1" fmla="*/ 0 h 8759291"/>
              <a:gd name="connsiteX2" fmla="*/ 9518239 w 9518239"/>
              <a:gd name="connsiteY2" fmla="*/ 1612056 h 8759291"/>
              <a:gd name="connsiteX3" fmla="*/ 0 w 9518239"/>
              <a:gd name="connsiteY3" fmla="*/ 2418143 h 8759291"/>
              <a:gd name="connsiteX0" fmla="*/ 0 w 9518239"/>
              <a:gd name="connsiteY0" fmla="*/ 2418143 h 9423218"/>
              <a:gd name="connsiteX1" fmla="*/ 9505007 w 9518239"/>
              <a:gd name="connsiteY1" fmla="*/ 0 h 9423218"/>
              <a:gd name="connsiteX2" fmla="*/ 9518239 w 9518239"/>
              <a:gd name="connsiteY2" fmla="*/ 2275984 h 9423218"/>
              <a:gd name="connsiteX3" fmla="*/ 0 w 9518239"/>
              <a:gd name="connsiteY3" fmla="*/ 2418143 h 9423218"/>
              <a:gd name="connsiteX0" fmla="*/ 0 w 9518239"/>
              <a:gd name="connsiteY0" fmla="*/ 2418143 h 8499494"/>
              <a:gd name="connsiteX1" fmla="*/ 9505007 w 9518239"/>
              <a:gd name="connsiteY1" fmla="*/ 0 h 8499494"/>
              <a:gd name="connsiteX2" fmla="*/ 9518239 w 9518239"/>
              <a:gd name="connsiteY2" fmla="*/ 2275984 h 8499494"/>
              <a:gd name="connsiteX3" fmla="*/ 0 w 9518239"/>
              <a:gd name="connsiteY3" fmla="*/ 2418143 h 8499494"/>
              <a:gd name="connsiteX0" fmla="*/ 0 w 9518239"/>
              <a:gd name="connsiteY0" fmla="*/ 2418143 h 8124230"/>
              <a:gd name="connsiteX1" fmla="*/ 9505007 w 9518239"/>
              <a:gd name="connsiteY1" fmla="*/ 0 h 8124230"/>
              <a:gd name="connsiteX2" fmla="*/ 9518239 w 9518239"/>
              <a:gd name="connsiteY2" fmla="*/ 2275984 h 8124230"/>
              <a:gd name="connsiteX3" fmla="*/ 0 w 9518239"/>
              <a:gd name="connsiteY3" fmla="*/ 2418143 h 8124230"/>
              <a:gd name="connsiteX0" fmla="*/ 0 w 9518239"/>
              <a:gd name="connsiteY0" fmla="*/ 2418143 h 8326295"/>
              <a:gd name="connsiteX1" fmla="*/ 9505007 w 9518239"/>
              <a:gd name="connsiteY1" fmla="*/ 0 h 8326295"/>
              <a:gd name="connsiteX2" fmla="*/ 9518239 w 9518239"/>
              <a:gd name="connsiteY2" fmla="*/ 2275984 h 8326295"/>
              <a:gd name="connsiteX3" fmla="*/ 0 w 9518239"/>
              <a:gd name="connsiteY3" fmla="*/ 2418143 h 8326295"/>
              <a:gd name="connsiteX0" fmla="*/ 0 w 9518239"/>
              <a:gd name="connsiteY0" fmla="*/ 2418143 h 8326295"/>
              <a:gd name="connsiteX1" fmla="*/ 9505007 w 9518239"/>
              <a:gd name="connsiteY1" fmla="*/ 0 h 8326295"/>
              <a:gd name="connsiteX2" fmla="*/ 9518239 w 9518239"/>
              <a:gd name="connsiteY2" fmla="*/ 2275984 h 8326295"/>
              <a:gd name="connsiteX3" fmla="*/ 0 w 9518239"/>
              <a:gd name="connsiteY3" fmla="*/ 2418143 h 8326295"/>
              <a:gd name="connsiteX0" fmla="*/ 0 w 9518239"/>
              <a:gd name="connsiteY0" fmla="*/ 2418143 h 8326295"/>
              <a:gd name="connsiteX1" fmla="*/ 9505007 w 9518239"/>
              <a:gd name="connsiteY1" fmla="*/ 0 h 8326295"/>
              <a:gd name="connsiteX2" fmla="*/ 9518239 w 9518239"/>
              <a:gd name="connsiteY2" fmla="*/ 2275984 h 8326295"/>
              <a:gd name="connsiteX3" fmla="*/ 0 w 9518239"/>
              <a:gd name="connsiteY3" fmla="*/ 2418143 h 8326295"/>
              <a:gd name="connsiteX0" fmla="*/ 0 w 9518239"/>
              <a:gd name="connsiteY0" fmla="*/ 2418143 h 8326295"/>
              <a:gd name="connsiteX1" fmla="*/ 9505007 w 9518239"/>
              <a:gd name="connsiteY1" fmla="*/ 0 h 8326295"/>
              <a:gd name="connsiteX2" fmla="*/ 9518239 w 9518239"/>
              <a:gd name="connsiteY2" fmla="*/ 2275984 h 8326295"/>
              <a:gd name="connsiteX3" fmla="*/ 0 w 9518239"/>
              <a:gd name="connsiteY3" fmla="*/ 2418143 h 8326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18239" h="8326295">
                <a:moveTo>
                  <a:pt x="0" y="2418143"/>
                </a:moveTo>
                <a:cubicBezTo>
                  <a:pt x="1333748" y="6185687"/>
                  <a:pt x="6516722" y="7936671"/>
                  <a:pt x="9505007" y="0"/>
                </a:cubicBezTo>
                <a:cubicBezTo>
                  <a:pt x="9509418" y="652818"/>
                  <a:pt x="9513828" y="1623166"/>
                  <a:pt x="9518239" y="2275984"/>
                </a:cubicBezTo>
                <a:cubicBezTo>
                  <a:pt x="5436081" y="8326295"/>
                  <a:pt x="1076249" y="6192867"/>
                  <a:pt x="0" y="2418143"/>
                </a:cubicBez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pic>
        <p:nvPicPr>
          <p:cNvPr id="12" name="Picture 2" descr="C:\Documents and Settings\임효정\바탕 화면\1.png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95963" y="6203130"/>
            <a:ext cx="1764258" cy="44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ㄴㄴㄴ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0" y="2443655"/>
            <a:ext cx="9144000" cy="441434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pic>
        <p:nvPicPr>
          <p:cNvPr id="7" name="Picture 2" descr="C:\Documents and Settings\임효정\바탕 화면\1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5963" y="6203130"/>
            <a:ext cx="1764258" cy="44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3696" y="53894"/>
            <a:ext cx="1487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 latinLnBrk="1"/>
            <a:r>
              <a:rPr lang="en-US" altLang="ko-KR" sz="2000" u="sng" kern="1200" dirty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  <a:cs typeface="+mn-cs"/>
              </a:rPr>
              <a:t>PNG FILE</a:t>
            </a:r>
            <a:endParaRPr lang="ko-KR" altLang="en-US" sz="2000" u="sng" kern="1200" dirty="0">
              <a:solidFill>
                <a:prstClr val="black"/>
              </a:solidFill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그림 6" descr="내지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모서리가 둥근 직사각형 9"/>
          <p:cNvSpPr/>
          <p:nvPr/>
        </p:nvSpPr>
        <p:spPr>
          <a:xfrm>
            <a:off x="179388" y="908050"/>
            <a:ext cx="8785225" cy="583406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dirty="0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505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>
                <a:solidFill>
                  <a:prstClr val="black">
                    <a:tint val="75000"/>
                  </a:prstClr>
                </a:solidFill>
              </a:rPr>
              <a:t>1</a:t>
            </a:r>
            <a:endParaRPr kumimoji="1"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" descr="C:\Documents and Settings\임효정\바탕 화면\1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5963" y="6203130"/>
            <a:ext cx="1764258" cy="44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1771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ㄴㄴㄴ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0" y="2443655"/>
            <a:ext cx="9144000" cy="441434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ㄴㄴㄴ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0" y="2443655"/>
            <a:ext cx="9144000" cy="441434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7" name="Picture 2" descr="C:\Documents and Settings\임효정\바탕 화면\1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5963" y="6203130"/>
            <a:ext cx="1764258" cy="44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ㄴㄴㄴ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0" y="2443655"/>
            <a:ext cx="9144000" cy="441434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ㄴㄴㄴ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0" y="2443655"/>
            <a:ext cx="9144000" cy="441434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Picture 2" descr="C:\Documents and Settings\임효정\바탕 화면\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5963" y="6203130"/>
            <a:ext cx="1764258" cy="44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8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10.jpe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10.jpe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16.png"/><Relationship Id="rId18" Type="http://schemas.openxmlformats.org/officeDocument/2006/relationships/image" Target="../media/image26.png"/><Relationship Id="rId3" Type="http://schemas.openxmlformats.org/officeDocument/2006/relationships/image" Target="../media/image28.png"/><Relationship Id="rId7" Type="http://schemas.openxmlformats.org/officeDocument/2006/relationships/image" Target="../media/image44.jpeg"/><Relationship Id="rId12" Type="http://schemas.openxmlformats.org/officeDocument/2006/relationships/image" Target="../media/image18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11" Type="http://schemas.openxmlformats.org/officeDocument/2006/relationships/image" Target="../media/image13.png"/><Relationship Id="rId5" Type="http://schemas.openxmlformats.org/officeDocument/2006/relationships/image" Target="../media/image42.jpeg"/><Relationship Id="rId1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openxmlformats.org/officeDocument/2006/relationships/image" Target="../media/image41.jpeg"/><Relationship Id="rId9" Type="http://schemas.openxmlformats.org/officeDocument/2006/relationships/image" Target="../media/image10.jpeg"/><Relationship Id="rId1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0.jpe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0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67.png"/><Relationship Id="rId18" Type="http://schemas.openxmlformats.org/officeDocument/2006/relationships/image" Target="../media/image72.png"/><Relationship Id="rId3" Type="http://schemas.openxmlformats.org/officeDocument/2006/relationships/image" Target="../media/image58.png"/><Relationship Id="rId21" Type="http://schemas.openxmlformats.org/officeDocument/2006/relationships/image" Target="../media/image75.png"/><Relationship Id="rId7" Type="http://schemas.openxmlformats.org/officeDocument/2006/relationships/image" Target="../media/image62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70.png"/><Relationship Id="rId20" Type="http://schemas.openxmlformats.org/officeDocument/2006/relationships/image" Target="../media/image7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1.png"/><Relationship Id="rId11" Type="http://schemas.openxmlformats.org/officeDocument/2006/relationships/image" Target="../media/image65.png"/><Relationship Id="rId5" Type="http://schemas.openxmlformats.org/officeDocument/2006/relationships/image" Target="../media/image60.png"/><Relationship Id="rId15" Type="http://schemas.openxmlformats.org/officeDocument/2006/relationships/image" Target="../media/image69.png"/><Relationship Id="rId23" Type="http://schemas.openxmlformats.org/officeDocument/2006/relationships/image" Target="../media/image77.png"/><Relationship Id="rId10" Type="http://schemas.openxmlformats.org/officeDocument/2006/relationships/image" Target="../media/image64.png"/><Relationship Id="rId19" Type="http://schemas.openxmlformats.org/officeDocument/2006/relationships/image" Target="../media/image73.png"/><Relationship Id="rId4" Type="http://schemas.openxmlformats.org/officeDocument/2006/relationships/image" Target="../media/image59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Relationship Id="rId22" Type="http://schemas.openxmlformats.org/officeDocument/2006/relationships/image" Target="../media/image7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 flipH="1">
            <a:off x="1618284" y="2125081"/>
            <a:ext cx="6827511" cy="91095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 prstMaterial="dkEdge">
              <a:bevelT h="25400" prst="softRound"/>
            </a:sp3d>
          </a:bodyPr>
          <a:lstStyle/>
          <a:p>
            <a:pPr algn="ctr">
              <a:lnSpc>
                <a:spcPct val="150000"/>
              </a:lnSpc>
            </a:pPr>
            <a:r>
              <a:rPr lang="ko-KR" altLang="en-US" sz="4200" dirty="0" smtClean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외국인고용허가제 설명자료</a:t>
            </a:r>
            <a:endParaRPr lang="ko-KR" altLang="en-US" sz="4200" kern="1200" dirty="0">
              <a:solidFill>
                <a:srgbClr val="002060"/>
              </a:solidFill>
              <a:effectLst>
                <a:glow rad="101600">
                  <a:prstClr val="white">
                    <a:alpha val="60000"/>
                  </a:prstClr>
                </a:glow>
                <a:reflection blurRad="6350" stA="55000" endA="300" endPos="45500" dir="5400000" sy="-100000" algn="bl" rotWithShape="0"/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133852" y="0"/>
            <a:ext cx="3632419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prstMaterial="dkEdge">
              <a:bevelT h="25400" prst="softRound"/>
            </a:sp3d>
          </a:bodyPr>
          <a:lstStyle/>
          <a:p>
            <a:pPr algn="l" rtl="0" latinLnBrk="1"/>
            <a:r>
              <a:rPr lang="ko-KR" altLang="en-US" sz="3200" dirty="0" smtClean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한국산업인력공단</a:t>
            </a:r>
            <a:endParaRPr lang="ko-KR" altLang="en-US" sz="3200" kern="1200" dirty="0">
              <a:solidFill>
                <a:srgbClr val="002060"/>
              </a:solidFill>
              <a:effectLst>
                <a:glow rad="101600">
                  <a:prstClr val="white">
                    <a:alpha val="60000"/>
                  </a:prstClr>
                </a:glow>
                <a:reflection blurRad="6350" stA="55000" endA="300" endPos="45500" dir="5400000" sy="-100000" algn="bl" rotWithShape="0"/>
              </a:effectLst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7250" y="0"/>
            <a:ext cx="1546750" cy="155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1" descr="EMB00000ea4000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93" y="859112"/>
            <a:ext cx="8350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Documents and Settings\임효정\바탕 화면\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5963" y="6203130"/>
            <a:ext cx="1764258" cy="44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86015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9833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9832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33" name="AutoShape 5"/>
          <p:cNvSpPr>
            <a:spLocks noChangeArrowheads="1"/>
          </p:cNvSpPr>
          <p:nvPr/>
        </p:nvSpPr>
        <p:spPr bwMode="gray">
          <a:xfrm>
            <a:off x="247309" y="1357049"/>
            <a:ext cx="8585019" cy="5373642"/>
          </a:xfrm>
          <a:prstGeom prst="roundRect">
            <a:avLst>
              <a:gd name="adj" fmla="val 6472"/>
            </a:avLst>
          </a:prstGeom>
          <a:solidFill>
            <a:schemeClr val="bg1"/>
          </a:solidFill>
          <a:ln w="28575">
            <a:solidFill>
              <a:srgbClr val="7587AB"/>
            </a:solidFill>
            <a:round/>
            <a:headEnd/>
            <a:tailEnd/>
          </a:ln>
          <a:effectLst>
            <a:outerShdw dist="38100" dir="54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lnSpc>
                <a:spcPct val="130000"/>
              </a:lnSpc>
            </a:pPr>
            <a:endParaRPr lang="ko-KR" altLang="en-US"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71" name="Group 68"/>
          <p:cNvGrpSpPr>
            <a:grpSpLocks/>
          </p:cNvGrpSpPr>
          <p:nvPr/>
        </p:nvGrpSpPr>
        <p:grpSpPr bwMode="auto">
          <a:xfrm>
            <a:off x="359532" y="1997075"/>
            <a:ext cx="3604457" cy="1870075"/>
            <a:chOff x="839" y="1570"/>
            <a:chExt cx="2160" cy="1178"/>
          </a:xfrm>
        </p:grpSpPr>
        <p:pic>
          <p:nvPicPr>
            <p:cNvPr id="72" name="Picture 61" descr="박스1-1"/>
            <p:cNvPicPr>
              <a:picLocks noChangeAspect="1" noChangeArrowheads="1"/>
            </p:cNvPicPr>
            <p:nvPr/>
          </p:nvPicPr>
          <p:blipFill>
            <a:blip r:embed="rId3" cstate="print"/>
            <a:srcRect l="4648" t="27556"/>
            <a:stretch>
              <a:fillRect/>
            </a:stretch>
          </p:blipFill>
          <p:spPr bwMode="auto">
            <a:xfrm>
              <a:off x="839" y="1570"/>
              <a:ext cx="2160" cy="1178"/>
            </a:xfrm>
            <a:prstGeom prst="rect">
              <a:avLst/>
            </a:prstGeom>
            <a:noFill/>
          </p:spPr>
        </p:pic>
        <p:sp>
          <p:nvSpPr>
            <p:cNvPr id="73" name="Text Box 64"/>
            <p:cNvSpPr txBox="1">
              <a:spLocks noChangeArrowheads="1"/>
            </p:cNvSpPr>
            <p:nvPr/>
          </p:nvSpPr>
          <p:spPr bwMode="auto">
            <a:xfrm>
              <a:off x="1259" y="1924"/>
              <a:ext cx="103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24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고용노동부</a:t>
              </a:r>
              <a:endParaRPr lang="en-US" altLang="ko-K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37" name="그룹 36"/>
          <p:cNvGrpSpPr/>
          <p:nvPr/>
        </p:nvGrpSpPr>
        <p:grpSpPr>
          <a:xfrm>
            <a:off x="4950210" y="2025650"/>
            <a:ext cx="3938158" cy="1873250"/>
            <a:chOff x="4950210" y="2025650"/>
            <a:chExt cx="3938158" cy="1873250"/>
          </a:xfrm>
        </p:grpSpPr>
        <p:pic>
          <p:nvPicPr>
            <p:cNvPr id="74" name="Picture 58" descr="박스2-2"/>
            <p:cNvPicPr>
              <a:picLocks noChangeAspect="1" noChangeArrowheads="1"/>
            </p:cNvPicPr>
            <p:nvPr/>
          </p:nvPicPr>
          <p:blipFill>
            <a:blip r:embed="rId4" cstate="print"/>
            <a:srcRect t="27284" r="5974"/>
            <a:stretch>
              <a:fillRect/>
            </a:stretch>
          </p:blipFill>
          <p:spPr bwMode="auto">
            <a:xfrm>
              <a:off x="5127624" y="2025650"/>
              <a:ext cx="3664003" cy="1873250"/>
            </a:xfrm>
            <a:prstGeom prst="rect">
              <a:avLst/>
            </a:prstGeom>
            <a:noFill/>
          </p:spPr>
        </p:pic>
        <p:sp>
          <p:nvSpPr>
            <p:cNvPr id="75" name="Text Box 65"/>
            <p:cNvSpPr txBox="1">
              <a:spLocks noChangeArrowheads="1"/>
            </p:cNvSpPr>
            <p:nvPr/>
          </p:nvSpPr>
          <p:spPr bwMode="auto">
            <a:xfrm>
              <a:off x="4950210" y="2568659"/>
              <a:ext cx="393815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4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노동사회부</a:t>
              </a:r>
              <a:endParaRPr lang="en-US" altLang="ko-K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76" name="Group 71"/>
          <p:cNvGrpSpPr>
            <a:grpSpLocks/>
          </p:cNvGrpSpPr>
          <p:nvPr/>
        </p:nvGrpSpPr>
        <p:grpSpPr bwMode="auto">
          <a:xfrm>
            <a:off x="419438" y="4187992"/>
            <a:ext cx="3609637" cy="2097087"/>
            <a:chOff x="842" y="2681"/>
            <a:chExt cx="2196" cy="1321"/>
          </a:xfrm>
        </p:grpSpPr>
        <p:pic>
          <p:nvPicPr>
            <p:cNvPr id="77" name="Picture 59" descr="박스3-3"/>
            <p:cNvPicPr>
              <a:picLocks noChangeAspect="1" noChangeArrowheads="1"/>
            </p:cNvPicPr>
            <p:nvPr/>
          </p:nvPicPr>
          <p:blipFill>
            <a:blip r:embed="rId5" cstate="print"/>
            <a:srcRect l="4318"/>
            <a:stretch>
              <a:fillRect/>
            </a:stretch>
          </p:blipFill>
          <p:spPr bwMode="auto">
            <a:xfrm>
              <a:off x="842" y="2681"/>
              <a:ext cx="2196" cy="1321"/>
            </a:xfrm>
            <a:prstGeom prst="rect">
              <a:avLst/>
            </a:prstGeom>
            <a:noFill/>
            <a:effectLst/>
          </p:spPr>
        </p:pic>
        <p:sp>
          <p:nvSpPr>
            <p:cNvPr id="78" name="Text Box 66"/>
            <p:cNvSpPr txBox="1">
              <a:spLocks noChangeArrowheads="1"/>
            </p:cNvSpPr>
            <p:nvPr/>
          </p:nvSpPr>
          <p:spPr bwMode="auto">
            <a:xfrm>
              <a:off x="1024" y="3010"/>
              <a:ext cx="1610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24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한국산업인력공단</a:t>
              </a:r>
              <a:endParaRPr lang="en-US" altLang="ko-K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  <a:p>
              <a:pPr algn="ctr"/>
              <a:r>
                <a:rPr lang="en-US" altLang="ko-KR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(</a:t>
              </a:r>
              <a:r>
                <a:rPr lang="ko-KR" altLang="en-US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고용노동부 산하</a:t>
              </a:r>
              <a:r>
                <a:rPr lang="en-US" altLang="ko-KR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)</a:t>
              </a:r>
              <a:endParaRPr lang="en-US" altLang="ko-KR" dirty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79" name="Group 70"/>
          <p:cNvGrpSpPr>
            <a:grpSpLocks/>
          </p:cNvGrpSpPr>
          <p:nvPr/>
        </p:nvGrpSpPr>
        <p:grpSpPr bwMode="auto">
          <a:xfrm>
            <a:off x="5074376" y="4126079"/>
            <a:ext cx="3757952" cy="2159000"/>
            <a:chOff x="2815" y="2637"/>
            <a:chExt cx="2200" cy="1360"/>
          </a:xfrm>
        </p:grpSpPr>
        <p:pic>
          <p:nvPicPr>
            <p:cNvPr id="80" name="Picture 60" descr="박스4-4"/>
            <p:cNvPicPr>
              <a:picLocks noChangeAspect="1" noChangeArrowheads="1"/>
            </p:cNvPicPr>
            <p:nvPr/>
          </p:nvPicPr>
          <p:blipFill>
            <a:blip r:embed="rId6" cstate="print"/>
            <a:srcRect r="5832"/>
            <a:stretch>
              <a:fillRect/>
            </a:stretch>
          </p:blipFill>
          <p:spPr bwMode="auto">
            <a:xfrm>
              <a:off x="2815" y="2637"/>
              <a:ext cx="2200" cy="1360"/>
            </a:xfrm>
            <a:prstGeom prst="rect">
              <a:avLst/>
            </a:prstGeom>
            <a:noFill/>
            <a:effectLst/>
          </p:spPr>
        </p:pic>
        <p:sp>
          <p:nvSpPr>
            <p:cNvPr id="81" name="Text Box 67"/>
            <p:cNvSpPr txBox="1">
              <a:spLocks noChangeArrowheads="1"/>
            </p:cNvSpPr>
            <p:nvPr/>
          </p:nvSpPr>
          <p:spPr bwMode="auto">
            <a:xfrm>
              <a:off x="3112" y="2936"/>
              <a:ext cx="1718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24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송출기관</a:t>
              </a:r>
              <a:endParaRPr lang="en-US" altLang="ko-K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  <a:p>
              <a:r>
                <a:rPr lang="en-US" altLang="ko-KR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(</a:t>
              </a:r>
              <a:r>
                <a:rPr lang="ko-KR" altLang="en-US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정부 부처 혹은 공공기관</a:t>
              </a:r>
              <a:r>
                <a:rPr lang="en-US" altLang="ko-KR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)</a:t>
              </a:r>
              <a:endParaRPr lang="en-US" altLang="ko-KR" dirty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4011491" y="2338677"/>
            <a:ext cx="1081088" cy="682336"/>
            <a:chOff x="4037867" y="2338677"/>
            <a:chExt cx="1081088" cy="682336"/>
          </a:xfrm>
        </p:grpSpPr>
        <p:sp>
          <p:nvSpPr>
            <p:cNvPr id="82" name="AutoShape 73"/>
            <p:cNvSpPr>
              <a:spLocks noChangeArrowheads="1"/>
            </p:cNvSpPr>
            <p:nvPr/>
          </p:nvSpPr>
          <p:spPr bwMode="auto">
            <a:xfrm>
              <a:off x="4037867" y="2733675"/>
              <a:ext cx="1081088" cy="287338"/>
            </a:xfrm>
            <a:prstGeom prst="leftRightArrow">
              <a:avLst>
                <a:gd name="adj1" fmla="val 0"/>
                <a:gd name="adj2" fmla="val 75249"/>
              </a:avLst>
            </a:prstGeom>
            <a:gradFill rotWithShape="1">
              <a:gsLst>
                <a:gs pos="0">
                  <a:srgbClr val="CCECFF">
                    <a:alpha val="80000"/>
                  </a:srgbClr>
                </a:gs>
                <a:gs pos="100000">
                  <a:srgbClr val="333399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3" name="Text Box 74"/>
            <p:cNvSpPr txBox="1">
              <a:spLocks noChangeArrowheads="1"/>
            </p:cNvSpPr>
            <p:nvPr/>
          </p:nvSpPr>
          <p:spPr bwMode="auto">
            <a:xfrm>
              <a:off x="4227666" y="2338677"/>
              <a:ext cx="69762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ko-KR" altLang="en-US" sz="2000" dirty="0" smtClean="0">
                  <a:latin typeface="HY견고딕" pitchFamily="18" charset="-127"/>
                  <a:ea typeface="HY견고딕" pitchFamily="18" charset="-127"/>
                </a:rPr>
                <a:t>협약</a:t>
              </a:r>
              <a:endParaRPr lang="en-US" altLang="ko-KR" sz="2000" dirty="0" smtClean="0"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39" name="그룹 38"/>
          <p:cNvGrpSpPr/>
          <p:nvPr/>
        </p:nvGrpSpPr>
        <p:grpSpPr>
          <a:xfrm>
            <a:off x="3784617" y="4714649"/>
            <a:ext cx="1552028" cy="726202"/>
            <a:chOff x="3784617" y="4714649"/>
            <a:chExt cx="1552028" cy="726202"/>
          </a:xfrm>
        </p:grpSpPr>
        <p:sp>
          <p:nvSpPr>
            <p:cNvPr id="84" name="AutoShape 77"/>
            <p:cNvSpPr>
              <a:spLocks noChangeArrowheads="1"/>
            </p:cNvSpPr>
            <p:nvPr/>
          </p:nvSpPr>
          <p:spPr bwMode="auto">
            <a:xfrm>
              <a:off x="4011491" y="5153513"/>
              <a:ext cx="1081088" cy="287338"/>
            </a:xfrm>
            <a:prstGeom prst="leftRightArrow">
              <a:avLst>
                <a:gd name="adj1" fmla="val 0"/>
                <a:gd name="adj2" fmla="val 75249"/>
              </a:avLst>
            </a:prstGeom>
            <a:gradFill rotWithShape="1">
              <a:gsLst>
                <a:gs pos="0">
                  <a:srgbClr val="CCECFF">
                    <a:alpha val="80000"/>
                  </a:srgbClr>
                </a:gs>
                <a:gs pos="100000">
                  <a:srgbClr val="333399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5" name="Text Box 78"/>
            <p:cNvSpPr txBox="1">
              <a:spLocks noChangeArrowheads="1"/>
            </p:cNvSpPr>
            <p:nvPr/>
          </p:nvSpPr>
          <p:spPr bwMode="auto">
            <a:xfrm>
              <a:off x="3784617" y="4714649"/>
              <a:ext cx="155202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2000" dirty="0" smtClean="0">
                  <a:latin typeface="HY견고딕" pitchFamily="18" charset="-127"/>
                  <a:ea typeface="HY견고딕" pitchFamily="18" charset="-127"/>
                </a:rPr>
                <a:t>실질적 집행</a:t>
              </a:r>
              <a:endParaRPr lang="en-US" altLang="ko-KR" sz="2000" dirty="0" smtClean="0"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1792320" y="3810810"/>
            <a:ext cx="5434957" cy="431800"/>
            <a:chOff x="1906588" y="3895725"/>
            <a:chExt cx="5136885" cy="431800"/>
          </a:xfrm>
        </p:grpSpPr>
        <p:sp>
          <p:nvSpPr>
            <p:cNvPr id="86" name="AutoShape 80"/>
            <p:cNvSpPr>
              <a:spLocks noChangeArrowheads="1"/>
            </p:cNvSpPr>
            <p:nvPr/>
          </p:nvSpPr>
          <p:spPr bwMode="auto">
            <a:xfrm>
              <a:off x="6732588" y="3895725"/>
              <a:ext cx="310885" cy="431800"/>
            </a:xfrm>
            <a:prstGeom prst="upDownArrow">
              <a:avLst>
                <a:gd name="adj1" fmla="val 0"/>
                <a:gd name="adj2" fmla="val 42856"/>
              </a:avLst>
            </a:prstGeom>
            <a:gradFill rotWithShape="1">
              <a:gsLst>
                <a:gs pos="0">
                  <a:srgbClr val="CCECFF">
                    <a:alpha val="70000"/>
                  </a:srgbClr>
                </a:gs>
                <a:gs pos="100000">
                  <a:srgbClr val="333399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7" name="AutoShape 82"/>
            <p:cNvSpPr>
              <a:spLocks noChangeArrowheads="1"/>
            </p:cNvSpPr>
            <p:nvPr/>
          </p:nvSpPr>
          <p:spPr bwMode="auto">
            <a:xfrm>
              <a:off x="1906588" y="3895725"/>
              <a:ext cx="288925" cy="431800"/>
            </a:xfrm>
            <a:prstGeom prst="upDownArrow">
              <a:avLst>
                <a:gd name="adj1" fmla="val 0"/>
                <a:gd name="adj2" fmla="val 47250"/>
              </a:avLst>
            </a:prstGeom>
            <a:gradFill rotWithShape="1">
              <a:gsLst>
                <a:gs pos="0">
                  <a:srgbClr val="CCECFF">
                    <a:alpha val="70000"/>
                  </a:srgbClr>
                </a:gs>
                <a:gs pos="100000">
                  <a:srgbClr val="333399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88" name="Group 84"/>
          <p:cNvGrpSpPr>
            <a:grpSpLocks/>
          </p:cNvGrpSpPr>
          <p:nvPr/>
        </p:nvGrpSpPr>
        <p:grpSpPr bwMode="auto">
          <a:xfrm>
            <a:off x="3962098" y="5479605"/>
            <a:ext cx="1323549" cy="1275430"/>
            <a:chOff x="2393" y="3340"/>
            <a:chExt cx="907" cy="907"/>
          </a:xfrm>
        </p:grpSpPr>
        <p:sp>
          <p:nvSpPr>
            <p:cNvPr id="89" name="Oval 44"/>
            <p:cNvSpPr>
              <a:spLocks noChangeArrowheads="1"/>
            </p:cNvSpPr>
            <p:nvPr/>
          </p:nvSpPr>
          <p:spPr bwMode="auto">
            <a:xfrm>
              <a:off x="2492" y="3454"/>
              <a:ext cx="700" cy="70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0000">
                    <a:alpha val="70000"/>
                  </a:srgb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>
              <a:outerShdw dist="35921" dir="2700000" algn="ctr" rotWithShape="0">
                <a:srgbClr val="CC99FF"/>
              </a:outerShdw>
            </a:effectLst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Y견고딕" pitchFamily="18" charset="-127"/>
                  <a:ea typeface="HY견고딕" pitchFamily="18" charset="-127"/>
                </a:rPr>
                <a:t>사적 영역</a:t>
              </a:r>
              <a:endParaRPr kumimoji="0" lang="en-US" altLang="ko-KR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90" name="AutoShape 83"/>
            <p:cNvSpPr>
              <a:spLocks noChangeArrowheads="1"/>
            </p:cNvSpPr>
            <p:nvPr/>
          </p:nvSpPr>
          <p:spPr bwMode="auto">
            <a:xfrm rot="2700000">
              <a:off x="2393" y="3340"/>
              <a:ext cx="907" cy="907"/>
            </a:xfrm>
            <a:prstGeom prst="plus">
              <a:avLst>
                <a:gd name="adj" fmla="val 41528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91" name="Group 89"/>
          <p:cNvGrpSpPr>
            <a:grpSpLocks/>
          </p:cNvGrpSpPr>
          <p:nvPr/>
        </p:nvGrpSpPr>
        <p:grpSpPr bwMode="auto">
          <a:xfrm>
            <a:off x="801533" y="1484313"/>
            <a:ext cx="2906867" cy="447675"/>
            <a:chOff x="767" y="663"/>
            <a:chExt cx="4200" cy="282"/>
          </a:xfrm>
        </p:grpSpPr>
        <p:sp>
          <p:nvSpPr>
            <p:cNvPr id="93" name="Text Box 91"/>
            <p:cNvSpPr txBox="1">
              <a:spLocks noChangeArrowheads="1"/>
            </p:cNvSpPr>
            <p:nvPr/>
          </p:nvSpPr>
          <p:spPr bwMode="auto">
            <a:xfrm>
              <a:off x="767" y="663"/>
              <a:ext cx="4174" cy="9"/>
            </a:xfrm>
            <a:prstGeom prst="rect">
              <a:avLst/>
            </a:prstGeom>
            <a:gradFill rotWithShape="1">
              <a:gsLst>
                <a:gs pos="0">
                  <a:srgbClr val="BBE0E3">
                    <a:alpha val="10001"/>
                  </a:srgbClr>
                </a:gs>
                <a:gs pos="50000">
                  <a:srgbClr val="FFFFFF">
                    <a:alpha val="60001"/>
                  </a:srgbClr>
                </a:gs>
                <a:gs pos="100000">
                  <a:srgbClr val="BBE0E3">
                    <a:alpha val="10001"/>
                  </a:srgb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ko-KR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94" name="Text Box 92"/>
            <p:cNvSpPr txBox="1">
              <a:spLocks noChangeArrowheads="1"/>
            </p:cNvSpPr>
            <p:nvPr/>
          </p:nvSpPr>
          <p:spPr bwMode="auto">
            <a:xfrm>
              <a:off x="793" y="936"/>
              <a:ext cx="4174" cy="9"/>
            </a:xfrm>
            <a:prstGeom prst="rect">
              <a:avLst/>
            </a:prstGeom>
            <a:gradFill rotWithShape="1">
              <a:gsLst>
                <a:gs pos="0">
                  <a:srgbClr val="BBE0E3">
                    <a:alpha val="10001"/>
                  </a:srgbClr>
                </a:gs>
                <a:gs pos="50000">
                  <a:srgbClr val="FFFFFF">
                    <a:alpha val="60001"/>
                  </a:srgbClr>
                </a:gs>
                <a:gs pos="100000">
                  <a:srgbClr val="BBE0E3">
                    <a:alpha val="10001"/>
                  </a:srgb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ko-KR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95" name="Group 93"/>
          <p:cNvGrpSpPr>
            <a:grpSpLocks/>
          </p:cNvGrpSpPr>
          <p:nvPr/>
        </p:nvGrpSpPr>
        <p:grpSpPr bwMode="auto">
          <a:xfrm>
            <a:off x="5479895" y="1484313"/>
            <a:ext cx="2906868" cy="447675"/>
            <a:chOff x="767" y="663"/>
            <a:chExt cx="4200" cy="282"/>
          </a:xfrm>
        </p:grpSpPr>
        <p:sp>
          <p:nvSpPr>
            <p:cNvPr id="97" name="Text Box 95"/>
            <p:cNvSpPr txBox="1">
              <a:spLocks noChangeArrowheads="1"/>
            </p:cNvSpPr>
            <p:nvPr/>
          </p:nvSpPr>
          <p:spPr bwMode="auto">
            <a:xfrm>
              <a:off x="767" y="663"/>
              <a:ext cx="4174" cy="9"/>
            </a:xfrm>
            <a:prstGeom prst="rect">
              <a:avLst/>
            </a:prstGeom>
            <a:gradFill rotWithShape="1">
              <a:gsLst>
                <a:gs pos="0">
                  <a:srgbClr val="BBE0E3">
                    <a:alpha val="10001"/>
                  </a:srgbClr>
                </a:gs>
                <a:gs pos="50000">
                  <a:srgbClr val="FFFFFF">
                    <a:alpha val="60001"/>
                  </a:srgbClr>
                </a:gs>
                <a:gs pos="100000">
                  <a:srgbClr val="BBE0E3">
                    <a:alpha val="10001"/>
                  </a:srgb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ko-KR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98" name="Text Box 96"/>
            <p:cNvSpPr txBox="1">
              <a:spLocks noChangeArrowheads="1"/>
            </p:cNvSpPr>
            <p:nvPr/>
          </p:nvSpPr>
          <p:spPr bwMode="auto">
            <a:xfrm>
              <a:off x="793" y="936"/>
              <a:ext cx="4174" cy="9"/>
            </a:xfrm>
            <a:prstGeom prst="rect">
              <a:avLst/>
            </a:prstGeom>
            <a:gradFill rotWithShape="1">
              <a:gsLst>
                <a:gs pos="0">
                  <a:srgbClr val="BBE0E3">
                    <a:alpha val="10001"/>
                  </a:srgbClr>
                </a:gs>
                <a:gs pos="50000">
                  <a:srgbClr val="FFFFFF">
                    <a:alpha val="60001"/>
                  </a:srgbClr>
                </a:gs>
                <a:gs pos="100000">
                  <a:srgbClr val="BBE0E3">
                    <a:alpha val="10001"/>
                  </a:srgb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ko-KR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99" name="Oval 70"/>
          <p:cNvSpPr>
            <a:spLocks noChangeArrowheads="1"/>
          </p:cNvSpPr>
          <p:nvPr/>
        </p:nvSpPr>
        <p:spPr bwMode="auto">
          <a:xfrm>
            <a:off x="942125" y="1446802"/>
            <a:ext cx="2286725" cy="562973"/>
          </a:xfrm>
          <a:prstGeom prst="ellipse">
            <a:avLst/>
          </a:prstGeom>
          <a:solidFill>
            <a:srgbClr val="333399">
              <a:lumMod val="75000"/>
            </a:srgbClr>
          </a:solidFill>
          <a:ln w="38100" cap="flat" cmpd="sng" algn="ctr">
            <a:solidFill>
              <a:srgbClr val="FFFFFF"/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대한민국</a:t>
            </a:r>
            <a:endParaRPr kumimoji="0" lang="en-US" altLang="ko-K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0" name="Oval 71"/>
          <p:cNvSpPr>
            <a:spLocks noChangeArrowheads="1"/>
          </p:cNvSpPr>
          <p:nvPr/>
        </p:nvSpPr>
        <p:spPr bwMode="auto">
          <a:xfrm>
            <a:off x="5794130" y="1428750"/>
            <a:ext cx="2383448" cy="600075"/>
          </a:xfrm>
          <a:prstGeom prst="ellipse">
            <a:avLst/>
          </a:prstGeom>
          <a:solidFill>
            <a:srgbClr val="333399">
              <a:lumMod val="75000"/>
            </a:srgbClr>
          </a:solidFill>
          <a:ln w="38100" cap="flat" cmpd="sng" algn="ctr">
            <a:solidFill>
              <a:srgbClr val="FFFFFF"/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송출국가</a:t>
            </a:r>
            <a:endParaRPr kumimoji="0" lang="en-US" altLang="ko-K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2" name="WordArt 13"/>
          <p:cNvSpPr>
            <a:spLocks noChangeArrowheads="1" noChangeShapeType="1" noTextEdit="1"/>
          </p:cNvSpPr>
          <p:nvPr/>
        </p:nvSpPr>
        <p:spPr bwMode="auto">
          <a:xfrm>
            <a:off x="383177" y="226423"/>
            <a:ext cx="4032705" cy="62569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ko-KR" altLang="en-US" sz="3200" kern="10" spc="-80" dirty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고용허가제 관련 기관</a:t>
            </a:r>
            <a:endParaRPr lang="en-US" altLang="ko-KR" sz="3200" kern="10" spc="-80" dirty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pic>
        <p:nvPicPr>
          <p:cNvPr id="103" name="Picture 24" descr="공단건물-투명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59632" y="5547360"/>
            <a:ext cx="1657166" cy="1183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" name="AutoShape 20"/>
          <p:cNvSpPr>
            <a:spLocks noChangeArrowheads="1"/>
          </p:cNvSpPr>
          <p:nvPr/>
        </p:nvSpPr>
        <p:spPr bwMode="auto">
          <a:xfrm>
            <a:off x="3711811" y="3517984"/>
            <a:ext cx="1692040" cy="922884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r>
              <a:rPr lang="ko-KR" altLang="en-US" sz="2200" b="1" kern="0" dirty="0" smtClean="0">
                <a:solidFill>
                  <a:sysClr val="window" lastClr="FFFFFF"/>
                </a:solidFill>
                <a:sym typeface="Wingdings 2" pitchFamily="18" charset="2"/>
              </a:rPr>
              <a:t>정부 </a:t>
            </a:r>
            <a:r>
              <a:rPr lang="ko-KR" altLang="en-US" sz="2200" b="1" kern="0" smtClean="0">
                <a:solidFill>
                  <a:sysClr val="window" lastClr="FFFFFF"/>
                </a:solidFill>
                <a:sym typeface="Wingdings 2" pitchFamily="18" charset="2"/>
              </a:rPr>
              <a:t>대 정부</a:t>
            </a:r>
            <a:endParaRPr lang="en-US" altLang="ko-KR" sz="2200" b="1" kern="0" dirty="0" smtClean="0">
              <a:solidFill>
                <a:sysClr val="window" lastClr="FFFFFF"/>
              </a:solidFill>
              <a:sym typeface="Wingdings 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4387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1000"/>
                            </p:stCondLst>
                            <p:childTnLst>
                              <p:par>
                                <p:cTn id="4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3000"/>
                            </p:stCondLst>
                            <p:childTnLst>
                              <p:par>
                                <p:cTn id="5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10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 animBg="1"/>
      <p:bldP spid="10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-338092" y="2715895"/>
            <a:ext cx="9144000" cy="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anchor="ctr">
            <a:spAutoFit/>
          </a:bodyPr>
          <a:lstStyle/>
          <a:p>
            <a:pPr>
              <a:lnSpc>
                <a:spcPct val="110000"/>
              </a:lnSpc>
              <a:defRPr/>
            </a:pPr>
            <a:endParaRPr lang="ko-KR" altLang="en-US">
              <a:latin typeface="HY동녘B" pitchFamily="18" charset="-127"/>
              <a:ea typeface="HY동녘B" pitchFamily="18" charset="-127"/>
            </a:endParaRPr>
          </a:p>
        </p:txBody>
      </p:sp>
      <p:grpSp>
        <p:nvGrpSpPr>
          <p:cNvPr id="37" name="그룹 36"/>
          <p:cNvGrpSpPr/>
          <p:nvPr/>
        </p:nvGrpSpPr>
        <p:grpSpPr>
          <a:xfrm>
            <a:off x="217533" y="2846411"/>
            <a:ext cx="5991678" cy="1310698"/>
            <a:chOff x="217533" y="2942847"/>
            <a:chExt cx="5991678" cy="1310698"/>
          </a:xfrm>
        </p:grpSpPr>
        <p:sp>
          <p:nvSpPr>
            <p:cNvPr id="16" name="모서리가 둥근 직사각형 15"/>
            <p:cNvSpPr/>
            <p:nvPr/>
          </p:nvSpPr>
          <p:spPr>
            <a:xfrm>
              <a:off x="230445" y="2942847"/>
              <a:ext cx="1672318" cy="443661"/>
            </a:xfrm>
            <a:prstGeom prst="roundRect">
              <a:avLst/>
            </a:prstGeom>
            <a:solidFill>
              <a:srgbClr val="002060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01600" prst="riblet"/>
            </a:sp3d>
          </p:spPr>
          <p:txBody>
            <a:bodyPr anchor="ctr"/>
            <a:lstStyle/>
            <a:p>
              <a:pPr algn="ctr" latinLnBrk="0">
                <a:defRPr/>
              </a:pPr>
              <a:r>
                <a:rPr lang="ko-KR" altLang="en-US" sz="24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</a:rPr>
                <a:t>설명</a:t>
              </a:r>
              <a:r>
                <a:rPr lang="en-US" altLang="ko-KR" sz="24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</a:rPr>
                <a:t>, </a:t>
              </a:r>
              <a:r>
                <a:rPr lang="ko-KR" altLang="en-US" sz="24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</a:rPr>
                <a:t>신청</a:t>
              </a:r>
              <a:endParaRPr kumimoji="0" lang="ko-KR" altLang="en-US" sz="2400" kern="0" dirty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17" name="AutoShape 19"/>
            <p:cNvSpPr>
              <a:spLocks noChangeArrowheads="1"/>
            </p:cNvSpPr>
            <p:nvPr/>
          </p:nvSpPr>
          <p:spPr bwMode="auto">
            <a:xfrm>
              <a:off x="217533" y="3359782"/>
              <a:ext cx="5991678" cy="893763"/>
            </a:xfrm>
            <a:prstGeom prst="roundRect">
              <a:avLst>
                <a:gd name="adj" fmla="val 9426"/>
              </a:avLst>
            </a:prstGeom>
            <a:solidFill>
              <a:schemeClr val="bg1"/>
            </a:solidFill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auto">
            <a:xfrm>
              <a:off x="401683" y="3474947"/>
              <a:ext cx="5354683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언론보도</a:t>
              </a:r>
              <a:endParaRPr lang="en-US" altLang="ko-KR" sz="2000" kern="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송출국가에 신청</a:t>
              </a:r>
              <a:endParaRPr lang="en-US" altLang="ko-KR" sz="16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217533" y="4201561"/>
            <a:ext cx="8926466" cy="1821169"/>
            <a:chOff x="217533" y="4160105"/>
            <a:chExt cx="8926466" cy="2532424"/>
          </a:xfrm>
        </p:grpSpPr>
        <p:sp>
          <p:nvSpPr>
            <p:cNvPr id="19" name="AutoShape 19"/>
            <p:cNvSpPr>
              <a:spLocks noChangeArrowheads="1"/>
            </p:cNvSpPr>
            <p:nvPr/>
          </p:nvSpPr>
          <p:spPr bwMode="auto">
            <a:xfrm>
              <a:off x="217533" y="4711329"/>
              <a:ext cx="8700044" cy="1981200"/>
            </a:xfrm>
            <a:prstGeom prst="roundRect">
              <a:avLst>
                <a:gd name="adj" fmla="val 9426"/>
              </a:avLst>
            </a:prstGeom>
            <a:solidFill>
              <a:schemeClr val="bg1"/>
            </a:solidFill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401682" y="5060761"/>
              <a:ext cx="8742317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2400"/>
                </a:lnSpc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① 18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세에서 </a:t>
              </a: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39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세 </a:t>
              </a:r>
              <a:endParaRPr lang="en-US" altLang="ko-KR" sz="20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②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범죄경력사실 無 </a:t>
              </a:r>
              <a:endParaRPr lang="en-US" altLang="ko-KR" sz="20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③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이탈경력 無 </a:t>
              </a:r>
              <a:endParaRPr lang="en-US" altLang="ko-KR" sz="20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④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여행제한 無</a:t>
              </a:r>
              <a:endParaRPr lang="en-US" altLang="ko-KR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</p:txBody>
        </p:sp>
        <p:sp>
          <p:nvSpPr>
            <p:cNvPr id="21" name="모서리가 둥근 직사각형 20"/>
            <p:cNvSpPr/>
            <p:nvPr/>
          </p:nvSpPr>
          <p:spPr>
            <a:xfrm>
              <a:off x="230444" y="4160105"/>
              <a:ext cx="1672319" cy="591268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01600" prst="riblet"/>
            </a:sp3d>
          </p:spPr>
          <p:txBody>
            <a:bodyPr anchor="ctr"/>
            <a:lstStyle/>
            <a:p>
              <a:pPr algn="ctr" latinLnBrk="0">
                <a:defRPr/>
              </a:pPr>
              <a:r>
                <a:rPr lang="ko-KR" altLang="en-US" sz="24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</a:rPr>
                <a:t>자격요건</a:t>
              </a:r>
              <a:endParaRPr lang="en-US" altLang="ko-KR" sz="2400" kern="0" dirty="0" smtClean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181659" y="1166337"/>
            <a:ext cx="6940109" cy="1362788"/>
            <a:chOff x="217534" y="1391388"/>
            <a:chExt cx="6617737" cy="1731191"/>
          </a:xfrm>
        </p:grpSpPr>
        <p:sp>
          <p:nvSpPr>
            <p:cNvPr id="13" name="AutoShape 19"/>
            <p:cNvSpPr>
              <a:spLocks noChangeArrowheads="1"/>
            </p:cNvSpPr>
            <p:nvPr/>
          </p:nvSpPr>
          <p:spPr bwMode="auto">
            <a:xfrm>
              <a:off x="217534" y="1868170"/>
              <a:ext cx="6026512" cy="1254409"/>
            </a:xfrm>
            <a:prstGeom prst="roundRect">
              <a:avLst>
                <a:gd name="adj" fmla="val 9426"/>
              </a:avLst>
            </a:prstGeom>
            <a:solidFill>
              <a:schemeClr val="bg1"/>
            </a:solidFill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217534" y="2252788"/>
              <a:ext cx="6617737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소진된 구직자 명부 혹은 상황에 따라 유연하게 시기 결정</a:t>
              </a:r>
              <a:endParaRPr lang="en-US" altLang="ko-KR" sz="20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 </a:t>
              </a:r>
            </a:p>
          </p:txBody>
        </p:sp>
        <p:sp>
          <p:nvSpPr>
            <p:cNvPr id="12" name="모서리가 둥근 직사각형 11"/>
            <p:cNvSpPr/>
            <p:nvPr/>
          </p:nvSpPr>
          <p:spPr>
            <a:xfrm>
              <a:off x="230445" y="1391388"/>
              <a:ext cx="1663643" cy="620330"/>
            </a:xfrm>
            <a:prstGeom prst="roundRect">
              <a:avLst/>
            </a:prstGeom>
            <a:solidFill>
              <a:srgbClr val="7030A0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01600" prst="riblet"/>
            </a:sp3d>
          </p:spPr>
          <p:txBody>
            <a:bodyPr anchor="ctr"/>
            <a:lstStyle/>
            <a:p>
              <a:pPr algn="ctr" latinLnBrk="0">
                <a:defRPr/>
              </a:pPr>
              <a:r>
                <a:rPr lang="ko-KR" altLang="en-US" sz="24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</a:rPr>
                <a:t>평가의 시기</a:t>
              </a:r>
              <a:endParaRPr kumimoji="0" lang="ko-KR" altLang="en-US" sz="2400" kern="0" dirty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6500905" y="0"/>
            <a:ext cx="2791122" cy="1430337"/>
            <a:chOff x="6683786" y="1058682"/>
            <a:chExt cx="2791122" cy="1430337"/>
          </a:xfrm>
        </p:grpSpPr>
        <p:sp>
          <p:nvSpPr>
            <p:cNvPr id="28" name="Rectangle 335"/>
            <p:cNvSpPr>
              <a:spLocks noChangeArrowheads="1"/>
            </p:cNvSpPr>
            <p:nvPr/>
          </p:nvSpPr>
          <p:spPr bwMode="auto">
            <a:xfrm>
              <a:off x="6734537" y="1131707"/>
              <a:ext cx="2592388" cy="135731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1400" kern="0" dirty="0"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29" name="Rectangle 335"/>
            <p:cNvSpPr>
              <a:spLocks noChangeArrowheads="1"/>
            </p:cNvSpPr>
            <p:nvPr/>
          </p:nvSpPr>
          <p:spPr bwMode="auto">
            <a:xfrm>
              <a:off x="6734537" y="1058682"/>
              <a:ext cx="2597150" cy="277812"/>
            </a:xfrm>
            <a:prstGeom prst="rect">
              <a:avLst/>
            </a:prstGeom>
            <a:solidFill>
              <a:srgbClr val="FF3300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kern="0" dirty="0" smtClean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관계</a:t>
              </a:r>
              <a:endParaRPr kumimoji="0" lang="en-US" altLang="ko-KR" sz="2000" kern="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30" name="Freeform 4"/>
            <p:cNvSpPr>
              <a:spLocks/>
            </p:cNvSpPr>
            <p:nvPr/>
          </p:nvSpPr>
          <p:spPr bwMode="ltGray">
            <a:xfrm>
              <a:off x="6905875" y="2003406"/>
              <a:ext cx="2307772" cy="46982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F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>
                <a:defRPr/>
              </a:pPr>
              <a:endParaRPr lang="ko-KR" altLang="en-US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1" name="Text Box 22"/>
            <p:cNvSpPr txBox="1">
              <a:spLocks noChangeArrowheads="1"/>
            </p:cNvSpPr>
            <p:nvPr/>
          </p:nvSpPr>
          <p:spPr bwMode="black">
            <a:xfrm>
              <a:off x="6683786" y="2057733"/>
              <a:ext cx="2791122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구직자</a:t>
              </a:r>
              <a:endParaRPr kumimoji="0"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  <p:sp>
          <p:nvSpPr>
            <p:cNvPr id="32" name="Freeform 4"/>
            <p:cNvSpPr>
              <a:spLocks/>
            </p:cNvSpPr>
            <p:nvPr/>
          </p:nvSpPr>
          <p:spPr bwMode="ltGray">
            <a:xfrm>
              <a:off x="6853653" y="1349828"/>
              <a:ext cx="2420983" cy="47520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5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Text Box 23"/>
            <p:cNvSpPr txBox="1">
              <a:spLocks noChangeArrowheads="1"/>
            </p:cNvSpPr>
            <p:nvPr/>
          </p:nvSpPr>
          <p:spPr bwMode="black">
            <a:xfrm>
              <a:off x="7040881" y="1425271"/>
              <a:ext cx="2083623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dirty="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한국산업인력공단</a:t>
              </a:r>
              <a:endParaRPr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</p:grpSp>
      <p:pic>
        <p:nvPicPr>
          <p:cNvPr id="34" name="Picture 148" descr="na_h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7294" y="676093"/>
            <a:ext cx="170869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9" name="그룹 38"/>
          <p:cNvGrpSpPr/>
          <p:nvPr/>
        </p:nvGrpSpPr>
        <p:grpSpPr>
          <a:xfrm>
            <a:off x="6328506" y="1457160"/>
            <a:ext cx="2988731" cy="2903626"/>
            <a:chOff x="6155269" y="1474970"/>
            <a:chExt cx="2988731" cy="2903626"/>
          </a:xfrm>
        </p:grpSpPr>
        <p:sp>
          <p:nvSpPr>
            <p:cNvPr id="35" name="TextBox 34"/>
            <p:cNvSpPr txBox="1"/>
            <p:nvPr/>
          </p:nvSpPr>
          <p:spPr>
            <a:xfrm>
              <a:off x="6155269" y="4101597"/>
              <a:ext cx="29887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 smtClean="0">
                  <a:latin typeface="Berlin Sans FB Demi" pitchFamily="34" charset="0"/>
                  <a:cs typeface="Aharoni" pitchFamily="2" charset="-79"/>
                </a:rPr>
                <a:t>Standard Korean Language Textbook </a:t>
              </a:r>
              <a:endParaRPr lang="ko-KR" altLang="en-US" sz="1200" dirty="0">
                <a:latin typeface="Berlin Sans FB Demi" pitchFamily="34" charset="0"/>
                <a:cs typeface="Aharoni" pitchFamily="2" charset="-79"/>
              </a:endParaRPr>
            </a:p>
          </p:txBody>
        </p:sp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0720" y="1474970"/>
              <a:ext cx="2766362" cy="277481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40" name="WordArt 13"/>
          <p:cNvSpPr>
            <a:spLocks noChangeArrowheads="1" noChangeShapeType="1" noTextEdit="1"/>
          </p:cNvSpPr>
          <p:nvPr/>
        </p:nvSpPr>
        <p:spPr bwMode="auto">
          <a:xfrm>
            <a:off x="835742" y="291146"/>
            <a:ext cx="4026404" cy="56097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1.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한국어 능력평가시험</a:t>
            </a:r>
            <a:endParaRPr lang="ko-KR" altLang="en-US" sz="3200" kern="10" spc="-80" dirty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97" name="WordArt 13"/>
          <p:cNvSpPr>
            <a:spLocks noChangeArrowheads="1" noChangeShapeType="1" noTextEdit="1"/>
          </p:cNvSpPr>
          <p:nvPr/>
        </p:nvSpPr>
        <p:spPr bwMode="auto">
          <a:xfrm>
            <a:off x="835742" y="291146"/>
            <a:ext cx="4026404" cy="56097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1.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한국어 능력평가시험</a:t>
            </a:r>
            <a:endParaRPr lang="ko-KR" altLang="en-US" sz="3200" kern="10" spc="-80" dirty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pic>
        <p:nvPicPr>
          <p:cNvPr id="84" name="Picture 148" descr="na_h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7294" y="719638"/>
            <a:ext cx="1708694" cy="229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" name="Rectangle 3"/>
          <p:cNvSpPr>
            <a:spLocks noChangeArrowheads="1"/>
          </p:cNvSpPr>
          <p:nvPr/>
        </p:nvSpPr>
        <p:spPr bwMode="auto">
          <a:xfrm>
            <a:off x="-365080" y="5462198"/>
            <a:ext cx="9144000" cy="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anchor="ctr">
            <a:spAutoFit/>
          </a:bodyPr>
          <a:lstStyle/>
          <a:p>
            <a:pPr>
              <a:lnSpc>
                <a:spcPct val="110000"/>
              </a:lnSpc>
              <a:defRPr/>
            </a:pPr>
            <a:endParaRPr lang="ko-KR" altLang="en-US">
              <a:latin typeface="HY동녘B" pitchFamily="18" charset="-127"/>
              <a:ea typeface="HY동녘B" pitchFamily="18" charset="-127"/>
            </a:endParaRPr>
          </a:p>
        </p:txBody>
      </p:sp>
      <p:grpSp>
        <p:nvGrpSpPr>
          <p:cNvPr id="74" name="그룹 73"/>
          <p:cNvGrpSpPr/>
          <p:nvPr/>
        </p:nvGrpSpPr>
        <p:grpSpPr>
          <a:xfrm>
            <a:off x="347200" y="987572"/>
            <a:ext cx="6316242" cy="1413343"/>
            <a:chOff x="194800" y="1472257"/>
            <a:chExt cx="6316242" cy="1413343"/>
          </a:xfrm>
        </p:grpSpPr>
        <p:sp>
          <p:nvSpPr>
            <p:cNvPr id="75" name="AutoShape 19"/>
            <p:cNvSpPr>
              <a:spLocks noChangeArrowheads="1"/>
            </p:cNvSpPr>
            <p:nvPr/>
          </p:nvSpPr>
          <p:spPr bwMode="auto">
            <a:xfrm>
              <a:off x="217534" y="1772371"/>
              <a:ext cx="6026512" cy="1020769"/>
            </a:xfrm>
            <a:prstGeom prst="roundRect">
              <a:avLst>
                <a:gd name="adj" fmla="val 9426"/>
              </a:avLst>
            </a:prstGeom>
            <a:solidFill>
              <a:schemeClr val="bg1"/>
            </a:solidFill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6" name="Text Box 16"/>
            <p:cNvSpPr txBox="1">
              <a:spLocks noChangeArrowheads="1"/>
            </p:cNvSpPr>
            <p:nvPr/>
          </p:nvSpPr>
          <p:spPr bwMode="auto">
            <a:xfrm>
              <a:off x="194800" y="1869937"/>
              <a:ext cx="6316242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0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2</a:t>
              </a:r>
              <a:r>
                <a:rPr lang="ko-KR" altLang="en-US" sz="20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개 섹션</a:t>
              </a:r>
              <a:r>
                <a:rPr lang="en-US" altLang="ko-KR" sz="20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(</a:t>
              </a:r>
              <a:r>
                <a:rPr lang="ko-KR" altLang="en-US" sz="20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듣기</a:t>
              </a:r>
              <a:r>
                <a:rPr lang="en-US" altLang="ko-KR" sz="20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, </a:t>
              </a:r>
              <a:r>
                <a:rPr lang="ko-KR" altLang="en-US" sz="20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읽기</a:t>
              </a:r>
              <a:r>
                <a:rPr lang="en-US" altLang="ko-KR" sz="20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)</a:t>
              </a:r>
            </a:p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0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70</a:t>
              </a:r>
              <a:r>
                <a:rPr lang="ko-KR" altLang="en-US" sz="20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분 </a:t>
              </a:r>
              <a:endParaRPr lang="en-US" altLang="ko-KR" sz="2000" kern="0" dirty="0" smtClean="0"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000" kern="0" dirty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en-US" altLang="ko-KR" sz="20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100% </a:t>
              </a:r>
              <a:r>
                <a:rPr lang="ko-KR" altLang="en-US" sz="20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비공개 문제</a:t>
              </a:r>
              <a:endParaRPr lang="en-US" altLang="ko-KR" sz="2000" kern="0" dirty="0" smtClean="0"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</p:txBody>
        </p:sp>
        <p:sp>
          <p:nvSpPr>
            <p:cNvPr id="85" name="모서리가 둥근 직사각형 84"/>
            <p:cNvSpPr/>
            <p:nvPr/>
          </p:nvSpPr>
          <p:spPr>
            <a:xfrm>
              <a:off x="230445" y="1472257"/>
              <a:ext cx="1903155" cy="443661"/>
            </a:xfrm>
            <a:prstGeom prst="roundRect">
              <a:avLst/>
            </a:prstGeom>
            <a:solidFill>
              <a:srgbClr val="FFFFCC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01600" prst="riblet"/>
            </a:sp3d>
          </p:spPr>
          <p:txBody>
            <a:bodyPr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b="1" kern="0" dirty="0" smtClean="0">
                  <a:latin typeface="휴먼모음T" pitchFamily="18" charset="-127"/>
                  <a:ea typeface="휴먼모음T" pitchFamily="18" charset="-127"/>
                </a:rPr>
                <a:t>평가</a:t>
              </a:r>
              <a:endParaRPr kumimoji="0" lang="ko-KR" altLang="en-US" sz="2000" b="1" kern="0" dirty="0"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grpSp>
        <p:nvGrpSpPr>
          <p:cNvPr id="86" name="그룹 85"/>
          <p:cNvGrpSpPr/>
          <p:nvPr/>
        </p:nvGrpSpPr>
        <p:grpSpPr>
          <a:xfrm>
            <a:off x="349329" y="2384546"/>
            <a:ext cx="8731555" cy="1796117"/>
            <a:chOff x="196929" y="2869231"/>
            <a:chExt cx="8731555" cy="1796117"/>
          </a:xfrm>
        </p:grpSpPr>
        <p:grpSp>
          <p:nvGrpSpPr>
            <p:cNvPr id="87" name="그룹 21"/>
            <p:cNvGrpSpPr/>
            <p:nvPr/>
          </p:nvGrpSpPr>
          <p:grpSpPr>
            <a:xfrm>
              <a:off x="196929" y="2869231"/>
              <a:ext cx="8731555" cy="1796117"/>
              <a:chOff x="179512" y="404664"/>
              <a:chExt cx="10081120" cy="2332663"/>
            </a:xfrm>
          </p:grpSpPr>
          <p:sp>
            <p:nvSpPr>
              <p:cNvPr id="93" name="모서리가 둥근 직사각형 92"/>
              <p:cNvSpPr/>
              <p:nvPr/>
            </p:nvSpPr>
            <p:spPr>
              <a:xfrm>
                <a:off x="179512" y="404664"/>
                <a:ext cx="10081120" cy="2332663"/>
              </a:xfrm>
              <a:prstGeom prst="roundRect">
                <a:avLst>
                  <a:gd name="adj" fmla="val 7968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94" name="Group 36"/>
              <p:cNvGrpSpPr>
                <a:grpSpLocks/>
              </p:cNvGrpSpPr>
              <p:nvPr/>
            </p:nvGrpSpPr>
            <p:grpSpPr bwMode="auto">
              <a:xfrm>
                <a:off x="294501" y="491746"/>
                <a:ext cx="2896072" cy="1687007"/>
                <a:chOff x="3840" y="1229"/>
                <a:chExt cx="1404" cy="668"/>
              </a:xfrm>
            </p:grpSpPr>
            <p:sp>
              <p:nvSpPr>
                <p:cNvPr id="95" name="AutoShape 17"/>
                <p:cNvSpPr>
                  <a:spLocks noChangeArrowheads="1"/>
                </p:cNvSpPr>
                <p:nvPr/>
              </p:nvSpPr>
              <p:spPr bwMode="auto">
                <a:xfrm>
                  <a:off x="3887" y="1454"/>
                  <a:ext cx="1347" cy="443"/>
                </a:xfrm>
                <a:prstGeom prst="foldedCorner">
                  <a:avLst>
                    <a:gd name="adj" fmla="val 1250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 algn="ctr">
                  <a:solidFill>
                    <a:srgbClr val="C0C0C0"/>
                  </a:solidFill>
                  <a:round/>
                  <a:headEnd/>
                  <a:tailEnd/>
                </a:ln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p:spPr>
              <p:txBody>
                <a:bodyPr wrap="none" lIns="108000" anchor="ctr"/>
                <a:lstStyle/>
                <a:p>
                  <a:pPr marL="215900" indent="-215900" eaLnBrk="0" latinLnBrk="0" hangingPunct="0"/>
                  <a:endParaRPr kumimoji="0" lang="en-US" altLang="ko-KR" sz="1800" b="1" dirty="0">
                    <a:solidFill>
                      <a:srgbClr val="CC3300"/>
                    </a:solidFill>
                    <a:latin typeface="가는각진제목체" pitchFamily="18" charset="-127"/>
                    <a:ea typeface="가는각진제목체" pitchFamily="18" charset="-127"/>
                  </a:endParaRPr>
                </a:p>
                <a:p>
                  <a:pPr marL="285750" indent="-285750">
                    <a:lnSpc>
                      <a:spcPct val="130000"/>
                    </a:lnSpc>
                    <a:buFont typeface="Wingdings" pitchFamily="2" charset="2"/>
                    <a:buChar char="ü"/>
                  </a:pPr>
                  <a:r>
                    <a:rPr lang="ko-KR" altLang="en-US" dirty="0" smtClean="0">
                      <a:latin typeface="HY헤드라인M" pitchFamily="18" charset="-127"/>
                      <a:ea typeface="HY헤드라인M" pitchFamily="18" charset="-127"/>
                    </a:rPr>
                    <a:t> </a:t>
                  </a:r>
                  <a:r>
                    <a:rPr lang="en-US" altLang="ko-KR" dirty="0" smtClean="0">
                      <a:latin typeface="HY헤드라인M" pitchFamily="18" charset="-127"/>
                      <a:ea typeface="HY헤드라인M" pitchFamily="18" charset="-127"/>
                    </a:rPr>
                    <a:t>25 </a:t>
                  </a:r>
                  <a:r>
                    <a:rPr lang="ko-KR" altLang="en-US" dirty="0" smtClean="0">
                      <a:latin typeface="HY헤드라인M" pitchFamily="18" charset="-127"/>
                      <a:ea typeface="HY헤드라인M" pitchFamily="18" charset="-127"/>
                    </a:rPr>
                    <a:t>문항</a:t>
                  </a:r>
                  <a:endParaRPr lang="en-US" altLang="ko-KR" dirty="0" smtClean="0">
                    <a:latin typeface="HY헤드라인M" pitchFamily="18" charset="-127"/>
                    <a:ea typeface="HY헤드라인M" pitchFamily="18" charset="-127"/>
                  </a:endParaRPr>
                </a:p>
                <a:p>
                  <a:pPr marL="285750" indent="-285750">
                    <a:lnSpc>
                      <a:spcPct val="130000"/>
                    </a:lnSpc>
                    <a:buFont typeface="Wingdings" pitchFamily="2" charset="2"/>
                    <a:buChar char="ü"/>
                  </a:pPr>
                  <a:r>
                    <a:rPr lang="en-US" altLang="ko-KR" dirty="0" smtClean="0">
                      <a:latin typeface="HY헤드라인M" pitchFamily="18" charset="-127"/>
                      <a:ea typeface="HY헤드라인M" pitchFamily="18" charset="-127"/>
                    </a:rPr>
                    <a:t> 30 </a:t>
                  </a:r>
                  <a:r>
                    <a:rPr lang="ko-KR" altLang="en-US" dirty="0" smtClean="0">
                      <a:latin typeface="HY헤드라인M" pitchFamily="18" charset="-127"/>
                      <a:ea typeface="HY헤드라인M" pitchFamily="18" charset="-127"/>
                    </a:rPr>
                    <a:t>분</a:t>
                  </a:r>
                  <a:endParaRPr lang="en-US" altLang="ko-KR" dirty="0" smtClean="0">
                    <a:latin typeface="HY헤드라인M" pitchFamily="18" charset="-127"/>
                    <a:ea typeface="HY헤드라인M" pitchFamily="18" charset="-127"/>
                  </a:endParaRPr>
                </a:p>
              </p:txBody>
            </p:sp>
            <p:sp>
              <p:nvSpPr>
                <p:cNvPr id="96" name="AutoShape 33"/>
                <p:cNvSpPr>
                  <a:spLocks noChangeArrowheads="1"/>
                </p:cNvSpPr>
                <p:nvPr/>
              </p:nvSpPr>
              <p:spPr bwMode="auto">
                <a:xfrm>
                  <a:off x="3840" y="1229"/>
                  <a:ext cx="1404" cy="355"/>
                </a:xfrm>
                <a:prstGeom prst="horizontalScroll">
                  <a:avLst>
                    <a:gd name="adj" fmla="val 19153"/>
                  </a:avLst>
                </a:prstGeom>
                <a:gradFill rotWithShape="0">
                  <a:gsLst>
                    <a:gs pos="0">
                      <a:srgbClr val="990033"/>
                    </a:gs>
                    <a:gs pos="50000">
                      <a:srgbClr val="990033">
                        <a:gamma/>
                        <a:tint val="57647"/>
                        <a:invGamma/>
                      </a:srgbClr>
                    </a:gs>
                    <a:gs pos="100000">
                      <a:srgbClr val="990033"/>
                    </a:gs>
                  </a:gsLst>
                  <a:lin ang="2700000" scaled="1"/>
                </a:gradFill>
                <a:ln w="9525">
                  <a:solidFill>
                    <a:srgbClr val="FFFFFF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/>
                  <a:r>
                    <a:rPr lang="ko-KR" altLang="en-US" dirty="0" smtClean="0">
                      <a:solidFill>
                        <a:schemeClr val="bg1"/>
                      </a:solidFill>
                      <a:latin typeface="HY헤드라인M" pitchFamily="18" charset="-127"/>
                      <a:ea typeface="HY헤드라인M" pitchFamily="18" charset="-127"/>
                    </a:rPr>
                    <a:t>듣기</a:t>
                  </a:r>
                  <a:endParaRPr lang="ko-KR" altLang="en-US" b="1" dirty="0">
                    <a:solidFill>
                      <a:schemeClr val="bg1"/>
                    </a:solidFill>
                    <a:latin typeface="Tahoma" pitchFamily="34" charset="0"/>
                    <a:ea typeface="가는각진제목체" pitchFamily="18" charset="-127"/>
                  </a:endParaRPr>
                </a:p>
              </p:txBody>
            </p:sp>
          </p:grpSp>
        </p:grpSp>
        <p:grpSp>
          <p:nvGrpSpPr>
            <p:cNvPr id="88" name="Group 36"/>
            <p:cNvGrpSpPr>
              <a:grpSpLocks/>
            </p:cNvGrpSpPr>
            <p:nvPr/>
          </p:nvGrpSpPr>
          <p:grpSpPr bwMode="auto">
            <a:xfrm>
              <a:off x="4543718" y="2957193"/>
              <a:ext cx="2333542" cy="1482337"/>
              <a:chOff x="4906" y="251"/>
              <a:chExt cx="1536" cy="691"/>
            </a:xfrm>
          </p:grpSpPr>
          <p:sp>
            <p:nvSpPr>
              <p:cNvPr id="91" name="AutoShape 17"/>
              <p:cNvSpPr>
                <a:spLocks noChangeArrowheads="1"/>
              </p:cNvSpPr>
              <p:nvPr/>
            </p:nvSpPr>
            <p:spPr bwMode="auto">
              <a:xfrm>
                <a:off x="4953" y="472"/>
                <a:ext cx="1472" cy="470"/>
              </a:xfrm>
              <a:prstGeom prst="foldedCorner">
                <a:avLst>
                  <a:gd name="adj" fmla="val 12500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12700" algn="ctr">
                <a:solidFill>
                  <a:srgbClr val="C0C0C0"/>
                </a:solidFill>
                <a:round/>
                <a:headEnd/>
                <a:tailEnd/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 wrap="none" lIns="108000" anchor="ctr"/>
              <a:lstStyle/>
              <a:p>
                <a:pPr marL="215900" indent="-215900" eaLnBrk="0" latinLnBrk="0" hangingPunct="0"/>
                <a:endParaRPr kumimoji="0" lang="en-US" altLang="ko-KR" sz="1800" b="1" dirty="0">
                  <a:solidFill>
                    <a:srgbClr val="CC3300"/>
                  </a:solidFill>
                  <a:latin typeface="가는각진제목체" pitchFamily="18" charset="-127"/>
                  <a:ea typeface="가는각진제목체" pitchFamily="18" charset="-127"/>
                </a:endParaRPr>
              </a:p>
              <a:p>
                <a:pPr marL="285750" indent="-285750">
                  <a:lnSpc>
                    <a:spcPct val="130000"/>
                  </a:lnSpc>
                  <a:buFont typeface="Wingdings" pitchFamily="2" charset="2"/>
                  <a:buChar char="ü"/>
                </a:pPr>
                <a:r>
                  <a:rPr lang="en-US" altLang="ko-KR" dirty="0" smtClean="0">
                    <a:latin typeface="HY헤드라인M" pitchFamily="18" charset="-127"/>
                    <a:ea typeface="HY헤드라인M" pitchFamily="18" charset="-127"/>
                  </a:rPr>
                  <a:t> 25 </a:t>
                </a:r>
                <a:r>
                  <a:rPr lang="ko-KR" altLang="en-US" dirty="0" smtClean="0">
                    <a:latin typeface="HY헤드라인M" pitchFamily="18" charset="-127"/>
                    <a:ea typeface="HY헤드라인M" pitchFamily="18" charset="-127"/>
                  </a:rPr>
                  <a:t>문항</a:t>
                </a:r>
                <a:endParaRPr lang="en-US" altLang="ko-KR" dirty="0" smtClean="0">
                  <a:latin typeface="HY헤드라인M" pitchFamily="18" charset="-127"/>
                  <a:ea typeface="HY헤드라인M" pitchFamily="18" charset="-127"/>
                </a:endParaRPr>
              </a:p>
              <a:p>
                <a:pPr marL="285750" indent="-285750">
                  <a:lnSpc>
                    <a:spcPct val="130000"/>
                  </a:lnSpc>
                  <a:buFont typeface="Wingdings" pitchFamily="2" charset="2"/>
                  <a:buChar char="ü"/>
                </a:pPr>
                <a:r>
                  <a:rPr lang="en-US" altLang="ko-KR" dirty="0" smtClean="0">
                    <a:latin typeface="HY헤드라인M" pitchFamily="18" charset="-127"/>
                    <a:ea typeface="HY헤드라인M" pitchFamily="18" charset="-127"/>
                  </a:rPr>
                  <a:t> 40 </a:t>
                </a:r>
                <a:r>
                  <a:rPr lang="ko-KR" altLang="en-US" dirty="0" smtClean="0">
                    <a:latin typeface="HY헤드라인M" pitchFamily="18" charset="-127"/>
                    <a:ea typeface="HY헤드라인M" pitchFamily="18" charset="-127"/>
                  </a:rPr>
                  <a:t>분</a:t>
                </a:r>
                <a:endParaRPr lang="en-US" altLang="ko-KR" dirty="0" smtClean="0"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92" name="AutoShape 33"/>
              <p:cNvSpPr>
                <a:spLocks noChangeArrowheads="1"/>
              </p:cNvSpPr>
              <p:nvPr/>
            </p:nvSpPr>
            <p:spPr bwMode="auto">
              <a:xfrm>
                <a:off x="4906" y="251"/>
                <a:ext cx="1536" cy="355"/>
              </a:xfrm>
              <a:prstGeom prst="horizontalScroll">
                <a:avLst>
                  <a:gd name="adj" fmla="val 19153"/>
                </a:avLst>
              </a:prstGeom>
              <a:gradFill rotWithShape="0">
                <a:gsLst>
                  <a:gs pos="0">
                    <a:srgbClr val="990033"/>
                  </a:gs>
                  <a:gs pos="50000">
                    <a:srgbClr val="990033">
                      <a:gamma/>
                      <a:tint val="57647"/>
                      <a:invGamma/>
                    </a:srgbClr>
                  </a:gs>
                  <a:gs pos="100000">
                    <a:srgbClr val="990033"/>
                  </a:gs>
                </a:gsLst>
                <a:lin ang="2700000" scaled="1"/>
              </a:gradFill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ko-KR" altLang="en-US" b="1" dirty="0" smtClean="0">
                    <a:solidFill>
                      <a:schemeClr val="bg1"/>
                    </a:solidFill>
                    <a:latin typeface="HY헤드라인M" pitchFamily="18" charset="-127"/>
                    <a:ea typeface="HY헤드라인M" pitchFamily="18" charset="-127"/>
                  </a:rPr>
                  <a:t>읽기</a:t>
                </a:r>
                <a:endParaRPr lang="ko-KR" altLang="en-US" b="1" dirty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  <p:pic>
          <p:nvPicPr>
            <p:cNvPr id="8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47703" y="2948389"/>
              <a:ext cx="1654632" cy="1580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0" name="Picture 1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949441" y="3031682"/>
              <a:ext cx="1871031" cy="1461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8" name="AutoShape 19"/>
          <p:cNvSpPr>
            <a:spLocks noChangeArrowheads="1"/>
          </p:cNvSpPr>
          <p:nvPr/>
        </p:nvSpPr>
        <p:spPr bwMode="auto">
          <a:xfrm>
            <a:off x="369933" y="4679512"/>
            <a:ext cx="8700044" cy="1199180"/>
          </a:xfrm>
          <a:prstGeom prst="roundRect">
            <a:avLst>
              <a:gd name="adj" fmla="val 9426"/>
            </a:avLst>
          </a:prstGeom>
          <a:solidFill>
            <a:schemeClr val="bg1"/>
          </a:solidFill>
          <a:ln w="9525" cap="rnd">
            <a:solidFill>
              <a:srgbClr val="333333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9" name="Text Box 16"/>
          <p:cNvSpPr txBox="1">
            <a:spLocks noChangeArrowheads="1"/>
          </p:cNvSpPr>
          <p:nvPr/>
        </p:nvSpPr>
        <p:spPr bwMode="auto">
          <a:xfrm>
            <a:off x="527955" y="4943796"/>
            <a:ext cx="874231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ts val="2400"/>
              </a:lnSpc>
              <a:buFont typeface="Wingdings" pitchFamily="2" charset="2"/>
              <a:buChar char="ü"/>
              <a:defRPr/>
            </a:pPr>
            <a:r>
              <a:rPr lang="en-US" altLang="ko-KR" sz="20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rPr>
              <a:t> 80</a:t>
            </a:r>
            <a:r>
              <a:rPr lang="ko-KR" altLang="en-US" sz="20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rPr>
              <a:t>점 이상 합격</a:t>
            </a:r>
            <a:endParaRPr lang="en-US" altLang="ko-KR" sz="2000" kern="0" dirty="0" smtClean="0">
              <a:solidFill>
                <a:srgbClr val="000000"/>
              </a:solidFill>
              <a:latin typeface="휴먼모음T" pitchFamily="18" charset="-127"/>
              <a:ea typeface="휴먼모음T" pitchFamily="18" charset="-127"/>
              <a:sym typeface="Wingdings 2" pitchFamily="18" charset="2"/>
            </a:endParaRPr>
          </a:p>
          <a:p>
            <a:pPr>
              <a:lnSpc>
                <a:spcPts val="2400"/>
              </a:lnSpc>
              <a:buFont typeface="Wingdings" pitchFamily="2" charset="2"/>
              <a:buChar char="ü"/>
              <a:defRPr/>
            </a:pPr>
            <a:r>
              <a:rPr lang="en-US" altLang="ko-KR" sz="20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rPr>
              <a:t> </a:t>
            </a:r>
            <a:r>
              <a:rPr lang="ko-KR" altLang="en-US" sz="20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rPr>
              <a:t>도입 쿼터 범위 내 성적순 선발</a:t>
            </a:r>
            <a:endParaRPr lang="en-US" altLang="ko-KR" sz="2000" kern="0" dirty="0" smtClean="0">
              <a:solidFill>
                <a:srgbClr val="000000"/>
              </a:solidFill>
              <a:latin typeface="휴먼모음T" pitchFamily="18" charset="-127"/>
              <a:ea typeface="휴먼모음T" pitchFamily="18" charset="-127"/>
              <a:sym typeface="Wingdings 2" pitchFamily="18" charset="2"/>
            </a:endParaRPr>
          </a:p>
        </p:txBody>
      </p:sp>
      <p:sp>
        <p:nvSpPr>
          <p:cNvPr id="100" name="모서리가 둥근 직사각형 99"/>
          <p:cNvSpPr/>
          <p:nvPr/>
        </p:nvSpPr>
        <p:spPr>
          <a:xfrm>
            <a:off x="382845" y="4275895"/>
            <a:ext cx="1903155" cy="443661"/>
          </a:xfrm>
          <a:prstGeom prst="roundRect">
            <a:avLst/>
          </a:prstGeom>
          <a:solidFill>
            <a:srgbClr val="FFFFCC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anchor="ctr"/>
          <a:lstStyle/>
          <a:p>
            <a:pPr algn="ctr" latinLnBrk="0">
              <a:defRPr/>
            </a:pPr>
            <a:r>
              <a:rPr lang="ko-KR" altLang="en-US" sz="2000" b="1" kern="0" dirty="0" smtClean="0">
                <a:latin typeface="휴먼모음T" pitchFamily="18" charset="-127"/>
                <a:ea typeface="휴먼모음T" pitchFamily="18" charset="-127"/>
              </a:rPr>
              <a:t>시험결과 발표</a:t>
            </a:r>
            <a:endParaRPr lang="en-US" altLang="ko-KR" sz="2000" b="1" kern="0" dirty="0" smtClean="0"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101" name="그룹 100"/>
          <p:cNvGrpSpPr/>
          <p:nvPr/>
        </p:nvGrpSpPr>
        <p:grpSpPr>
          <a:xfrm>
            <a:off x="4206920" y="5216365"/>
            <a:ext cx="1550361" cy="461557"/>
            <a:chOff x="343880" y="8571282"/>
            <a:chExt cx="6062399" cy="638179"/>
          </a:xfrm>
        </p:grpSpPr>
        <p:sp>
          <p:nvSpPr>
            <p:cNvPr id="102" name="AutoShape 20"/>
            <p:cNvSpPr>
              <a:spLocks noChangeArrowheads="1"/>
            </p:cNvSpPr>
            <p:nvPr/>
          </p:nvSpPr>
          <p:spPr bwMode="auto">
            <a:xfrm>
              <a:off x="343880" y="8571282"/>
              <a:ext cx="6062399" cy="638179"/>
            </a:xfrm>
            <a:prstGeom prst="roundRect">
              <a:avLst>
                <a:gd name="adj" fmla="val 21051"/>
              </a:avLst>
            </a:prstGeom>
            <a:solidFill>
              <a:srgbClr val="003399"/>
            </a:solidFill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554953" y="8597417"/>
              <a:ext cx="1434390" cy="553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b="1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2</a:t>
              </a:r>
              <a:r>
                <a:rPr lang="ko-KR" altLang="en-US" sz="2000" b="1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년간 유효</a:t>
              </a:r>
              <a:endParaRPr lang="ko-KR" altLang="en-US" sz="2000" b="1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43" name="그룹 42"/>
          <p:cNvGrpSpPr/>
          <p:nvPr/>
        </p:nvGrpSpPr>
        <p:grpSpPr>
          <a:xfrm>
            <a:off x="6500905" y="0"/>
            <a:ext cx="2791122" cy="1430337"/>
            <a:chOff x="6683786" y="1058682"/>
            <a:chExt cx="2791122" cy="1430337"/>
          </a:xfrm>
        </p:grpSpPr>
        <p:sp>
          <p:nvSpPr>
            <p:cNvPr id="44" name="Rectangle 335"/>
            <p:cNvSpPr>
              <a:spLocks noChangeArrowheads="1"/>
            </p:cNvSpPr>
            <p:nvPr/>
          </p:nvSpPr>
          <p:spPr bwMode="auto">
            <a:xfrm>
              <a:off x="6734537" y="1131707"/>
              <a:ext cx="2592388" cy="135731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1400" kern="0" dirty="0"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45" name="Rectangle 335"/>
            <p:cNvSpPr>
              <a:spLocks noChangeArrowheads="1"/>
            </p:cNvSpPr>
            <p:nvPr/>
          </p:nvSpPr>
          <p:spPr bwMode="auto">
            <a:xfrm>
              <a:off x="6734537" y="1058682"/>
              <a:ext cx="2597150" cy="277812"/>
            </a:xfrm>
            <a:prstGeom prst="rect">
              <a:avLst/>
            </a:prstGeom>
            <a:solidFill>
              <a:srgbClr val="FF3300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kern="0" dirty="0" smtClean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관계</a:t>
              </a:r>
              <a:endParaRPr kumimoji="0" lang="en-US" altLang="ko-KR" sz="2000" kern="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46" name="Freeform 4"/>
            <p:cNvSpPr>
              <a:spLocks/>
            </p:cNvSpPr>
            <p:nvPr/>
          </p:nvSpPr>
          <p:spPr bwMode="ltGray">
            <a:xfrm>
              <a:off x="6905875" y="2003406"/>
              <a:ext cx="2307772" cy="46982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F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>
                <a:defRPr/>
              </a:pPr>
              <a:endParaRPr lang="ko-KR" altLang="en-US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47" name="Text Box 22"/>
            <p:cNvSpPr txBox="1">
              <a:spLocks noChangeArrowheads="1"/>
            </p:cNvSpPr>
            <p:nvPr/>
          </p:nvSpPr>
          <p:spPr bwMode="black">
            <a:xfrm>
              <a:off x="6683786" y="2057733"/>
              <a:ext cx="2791122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구직자</a:t>
              </a:r>
              <a:endParaRPr kumimoji="0"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  <p:sp>
          <p:nvSpPr>
            <p:cNvPr id="48" name="Freeform 4"/>
            <p:cNvSpPr>
              <a:spLocks/>
            </p:cNvSpPr>
            <p:nvPr/>
          </p:nvSpPr>
          <p:spPr bwMode="ltGray">
            <a:xfrm>
              <a:off x="6853653" y="1349828"/>
              <a:ext cx="2420983" cy="47520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5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Text Box 23"/>
            <p:cNvSpPr txBox="1">
              <a:spLocks noChangeArrowheads="1"/>
            </p:cNvSpPr>
            <p:nvPr/>
          </p:nvSpPr>
          <p:spPr bwMode="black">
            <a:xfrm>
              <a:off x="7040881" y="1425271"/>
              <a:ext cx="2083623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dirty="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한국산업인력공단</a:t>
              </a:r>
              <a:endParaRPr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</p:grpSp>
      <p:pic>
        <p:nvPicPr>
          <p:cNvPr id="50" name="Picture 148" descr="na_h2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7294" y="676093"/>
            <a:ext cx="170869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0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142524" y="1568056"/>
            <a:ext cx="8913556" cy="1509123"/>
            <a:chOff x="142524" y="1568056"/>
            <a:chExt cx="8913556" cy="1509123"/>
          </a:xfrm>
        </p:grpSpPr>
        <p:sp>
          <p:nvSpPr>
            <p:cNvPr id="13" name="AutoShape 19"/>
            <p:cNvSpPr>
              <a:spLocks noChangeArrowheads="1"/>
            </p:cNvSpPr>
            <p:nvPr/>
          </p:nvSpPr>
          <p:spPr bwMode="auto">
            <a:xfrm>
              <a:off x="173156" y="2042331"/>
              <a:ext cx="8882924" cy="918572"/>
            </a:xfrm>
            <a:prstGeom prst="roundRect">
              <a:avLst>
                <a:gd name="adj" fmla="val 9426"/>
              </a:avLst>
            </a:prstGeom>
            <a:solidFill>
              <a:schemeClr val="bg1"/>
            </a:solidFill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366011" y="2369293"/>
              <a:ext cx="815884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지정된 건강검진 센터에서 검사하여 통과</a:t>
              </a:r>
              <a:endParaRPr lang="en-US" altLang="ko-KR" sz="20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 </a:t>
              </a:r>
              <a:endParaRPr lang="ko-KR" altLang="en-US" sz="20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</p:txBody>
        </p:sp>
        <p:sp>
          <p:nvSpPr>
            <p:cNvPr id="12" name="모서리가 둥근 직사각형 11"/>
            <p:cNvSpPr/>
            <p:nvPr/>
          </p:nvSpPr>
          <p:spPr>
            <a:xfrm>
              <a:off x="142524" y="1568056"/>
              <a:ext cx="8521669" cy="626504"/>
            </a:xfrm>
            <a:prstGeom prst="roundRect">
              <a:avLst/>
            </a:prstGeom>
            <a:solidFill>
              <a:srgbClr val="7030A0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01600" prst="riblet"/>
            </a:sp3d>
          </p:spPr>
          <p:txBody>
            <a:bodyPr anchor="ctr"/>
            <a:lstStyle/>
            <a:p>
              <a:pPr algn="ctr" latinLnBrk="0">
                <a:defRPr/>
              </a:pPr>
              <a:r>
                <a:rPr lang="ko-KR" altLang="en-US" sz="20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</a:rPr>
                <a:t>건강검진 통과자만 구직신청 가능</a:t>
              </a:r>
              <a:endParaRPr lang="en-US" altLang="ko-KR" sz="2000" kern="0" dirty="0" smtClean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6795" y="4810933"/>
            <a:ext cx="1871701" cy="1920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6796" y="2908663"/>
            <a:ext cx="1871700" cy="197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148" descr="na_h2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7294" y="719638"/>
            <a:ext cx="1708694" cy="229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" name="그룹 21"/>
          <p:cNvGrpSpPr/>
          <p:nvPr/>
        </p:nvGrpSpPr>
        <p:grpSpPr>
          <a:xfrm>
            <a:off x="6508160" y="3895"/>
            <a:ext cx="2791122" cy="1430337"/>
            <a:chOff x="6683786" y="1058682"/>
            <a:chExt cx="2791122" cy="1430337"/>
          </a:xfrm>
        </p:grpSpPr>
        <p:sp>
          <p:nvSpPr>
            <p:cNvPr id="33" name="Rectangle 335"/>
            <p:cNvSpPr>
              <a:spLocks noChangeArrowheads="1"/>
            </p:cNvSpPr>
            <p:nvPr/>
          </p:nvSpPr>
          <p:spPr bwMode="auto">
            <a:xfrm>
              <a:off x="6734537" y="1131707"/>
              <a:ext cx="2592388" cy="135731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1400" kern="0" dirty="0"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34" name="Rectangle 335"/>
            <p:cNvSpPr>
              <a:spLocks noChangeArrowheads="1"/>
            </p:cNvSpPr>
            <p:nvPr/>
          </p:nvSpPr>
          <p:spPr bwMode="auto">
            <a:xfrm>
              <a:off x="6734537" y="1058682"/>
              <a:ext cx="2597150" cy="277812"/>
            </a:xfrm>
            <a:prstGeom prst="rect">
              <a:avLst/>
            </a:prstGeom>
            <a:solidFill>
              <a:srgbClr val="FF3300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kern="0" dirty="0" smtClean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관계</a:t>
              </a:r>
              <a:endParaRPr kumimoji="0" lang="en-US" altLang="ko-KR" sz="2000" kern="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35" name="Freeform 4"/>
            <p:cNvSpPr>
              <a:spLocks/>
            </p:cNvSpPr>
            <p:nvPr/>
          </p:nvSpPr>
          <p:spPr bwMode="ltGray">
            <a:xfrm>
              <a:off x="6905875" y="2003406"/>
              <a:ext cx="2307772" cy="46982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F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>
                <a:defRPr/>
              </a:pPr>
              <a:endParaRPr lang="ko-KR" altLang="en-US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6" name="Text Box 22"/>
            <p:cNvSpPr txBox="1">
              <a:spLocks noChangeArrowheads="1"/>
            </p:cNvSpPr>
            <p:nvPr/>
          </p:nvSpPr>
          <p:spPr bwMode="black">
            <a:xfrm>
              <a:off x="6683786" y="2057733"/>
              <a:ext cx="2791122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구직자</a:t>
              </a:r>
              <a:endParaRPr kumimoji="0"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  <p:sp>
          <p:nvSpPr>
            <p:cNvPr id="37" name="Freeform 4"/>
            <p:cNvSpPr>
              <a:spLocks/>
            </p:cNvSpPr>
            <p:nvPr/>
          </p:nvSpPr>
          <p:spPr bwMode="ltGray">
            <a:xfrm>
              <a:off x="6853653" y="1349828"/>
              <a:ext cx="2420983" cy="47520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5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black">
            <a:xfrm>
              <a:off x="7040881" y="1425271"/>
              <a:ext cx="2083623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dirty="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한국산업인력공단</a:t>
              </a:r>
              <a:endParaRPr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</p:grpSp>
      <p:pic>
        <p:nvPicPr>
          <p:cNvPr id="25" name="Picture 148" descr="na_h2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7294" y="676093"/>
            <a:ext cx="170869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306630"/>
              </p:ext>
            </p:extLst>
          </p:nvPr>
        </p:nvGraphicFramePr>
        <p:xfrm>
          <a:off x="173156" y="3077178"/>
          <a:ext cx="6844138" cy="3209321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1317588"/>
                <a:gridCol w="1848283"/>
                <a:gridCol w="1921483"/>
                <a:gridCol w="1756784"/>
              </a:tblGrid>
              <a:tr h="30251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구분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세부항목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검사항목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정상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</a:tr>
              <a:tr h="30251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요검사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유린</a:t>
                      </a:r>
                      <a:r>
                        <a:rPr lang="en-US" altLang="ko-KR" sz="1100" u="none" strike="noStrike">
                          <a:effectLst/>
                        </a:rPr>
                        <a:t>(</a:t>
                      </a:r>
                      <a:r>
                        <a:rPr lang="ko-KR" altLang="en-US" sz="1100" u="none" strike="noStrike">
                          <a:effectLst/>
                        </a:rPr>
                        <a:t>요</a:t>
                      </a:r>
                      <a:r>
                        <a:rPr lang="en-US" altLang="ko-KR" sz="1100" u="none" strike="noStrike">
                          <a:effectLst/>
                        </a:rPr>
                        <a:t>) </a:t>
                      </a:r>
                      <a:r>
                        <a:rPr lang="ko-KR" altLang="en-US" sz="1100" u="none" strike="noStrike">
                          <a:effectLst/>
                        </a:rPr>
                        <a:t>스틱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요당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음성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</a:tr>
              <a:tr h="2893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요단백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음성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</a:tr>
              <a:tr h="2893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생화학검사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간기능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5~40 IU/L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</a:tr>
              <a:tr h="2893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간기능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3~35 IU/L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</a:tr>
              <a:tr h="289365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혈액분석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혈액학적 검사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총콜레스테롤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130~250 mg/dl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</a:tr>
              <a:tr h="2893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빈혈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36~52%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</a:tr>
              <a:tr h="2893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혈액형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ABO(RH)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</a:tr>
              <a:tr h="2893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면역혈청검사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매독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비활성화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</a:tr>
              <a:tr h="2893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간염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1.0 IU/ML </a:t>
                      </a:r>
                      <a:r>
                        <a:rPr lang="ko-KR" altLang="en-US" sz="1100" u="none" strike="noStrike">
                          <a:effectLst/>
                        </a:rPr>
                        <a:t>이하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</a:tr>
              <a:tr h="28936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흉부 </a:t>
                      </a:r>
                      <a:r>
                        <a:rPr lang="en-US" sz="1100" u="none" strike="noStrike">
                          <a:effectLst/>
                        </a:rPr>
                        <a:t>X-ray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　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　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26" name="WordArt 13"/>
          <p:cNvSpPr>
            <a:spLocks noChangeArrowheads="1" noChangeShapeType="1" noTextEdit="1"/>
          </p:cNvSpPr>
          <p:nvPr/>
        </p:nvSpPr>
        <p:spPr bwMode="auto">
          <a:xfrm>
            <a:off x="835742" y="291146"/>
            <a:ext cx="2509624" cy="56097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2</a:t>
            </a:r>
            <a:r>
              <a:rPr lang="en-US" altLang="ko-KR" sz="3200" kern="10" spc="-8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건강검진</a:t>
            </a:r>
            <a:endParaRPr lang="ko-KR" altLang="en-US" sz="3200" kern="10" spc="-80" dirty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</p:spTree>
    <p:extLst>
      <p:ext uri="{BB962C8B-B14F-4D97-AF65-F5344CB8AC3E}">
        <p14:creationId xmlns:p14="http://schemas.microsoft.com/office/powerpoint/2010/main" val="124994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97" name="WordArt 13"/>
          <p:cNvSpPr>
            <a:spLocks noChangeArrowheads="1" noChangeShapeType="1" noTextEdit="1"/>
          </p:cNvSpPr>
          <p:nvPr/>
        </p:nvSpPr>
        <p:spPr bwMode="auto">
          <a:xfrm>
            <a:off x="835743" y="275853"/>
            <a:ext cx="2689972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3.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구직신청</a:t>
            </a:r>
            <a:endParaRPr lang="ko-KR" altLang="en-US" sz="3200" kern="10" spc="-80" dirty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sp>
        <p:nvSpPr>
          <p:cNvPr id="13" name="AutoShape 19"/>
          <p:cNvSpPr>
            <a:spLocks noChangeArrowheads="1"/>
          </p:cNvSpPr>
          <p:nvPr/>
        </p:nvSpPr>
        <p:spPr bwMode="auto">
          <a:xfrm>
            <a:off x="260909" y="2077165"/>
            <a:ext cx="8517164" cy="4602309"/>
          </a:xfrm>
          <a:prstGeom prst="roundRect">
            <a:avLst>
              <a:gd name="adj" fmla="val 9426"/>
            </a:avLst>
          </a:prstGeom>
          <a:solidFill>
            <a:schemeClr val="bg1"/>
          </a:solidFill>
          <a:ln w="9525" cap="rnd">
            <a:solidFill>
              <a:srgbClr val="333333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-338092" y="2715895"/>
            <a:ext cx="9144000" cy="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anchor="ctr">
            <a:spAutoFit/>
          </a:bodyPr>
          <a:lstStyle/>
          <a:p>
            <a:pPr>
              <a:lnSpc>
                <a:spcPct val="110000"/>
              </a:lnSpc>
              <a:defRPr/>
            </a:pPr>
            <a:endParaRPr lang="ko-KR" altLang="en-US"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230445" y="1568056"/>
            <a:ext cx="2178647" cy="626504"/>
          </a:xfrm>
          <a:prstGeom prst="roundRect">
            <a:avLst/>
          </a:prstGeom>
          <a:solidFill>
            <a:srgbClr val="7030A0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anchor="ctr"/>
          <a:lstStyle/>
          <a:p>
            <a:pPr algn="ctr" latinLnBrk="0">
              <a:defRPr/>
            </a:pPr>
            <a:r>
              <a:rPr lang="ko-KR" altLang="en-US" sz="2400" kern="0" dirty="0" smtClean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rPr>
              <a:t>구직신청 요소</a:t>
            </a:r>
            <a:endParaRPr lang="en-US" altLang="ko-KR" sz="2400" kern="0" dirty="0" smtClean="0">
              <a:solidFill>
                <a:sysClr val="window" lastClr="FFFFFF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36" name="그룹 35"/>
          <p:cNvGrpSpPr/>
          <p:nvPr/>
        </p:nvGrpSpPr>
        <p:grpSpPr>
          <a:xfrm>
            <a:off x="406174" y="2377668"/>
            <a:ext cx="8256534" cy="1227685"/>
            <a:chOff x="406174" y="2377668"/>
            <a:chExt cx="8256534" cy="1227685"/>
          </a:xfrm>
        </p:grpSpPr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503862" y="2897467"/>
              <a:ext cx="815884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이름</a:t>
              </a: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,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생일</a:t>
              </a: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,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나이</a:t>
              </a: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,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연락처</a:t>
              </a: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,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성별 등 </a:t>
              </a:r>
              <a:endParaRPr lang="en-US" altLang="ko-KR" sz="20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444365" y="2541225"/>
              <a:ext cx="8011658" cy="968329"/>
            </a:xfrm>
            <a:prstGeom prst="rect">
              <a:avLst/>
            </a:prstGeom>
            <a:noFill/>
            <a:ln w="25400" cap="flat" cmpd="sng" algn="ctr">
              <a:solidFill>
                <a:srgbClr val="BBE0E3">
                  <a:shade val="50000"/>
                </a:srgbClr>
              </a:solidFill>
              <a:prstDash val="solid"/>
            </a:ln>
            <a:effectLst/>
          </p:spPr>
          <p:txBody>
            <a:bodyPr lIns="60926" tIns="30463" rIns="60926" bIns="30463" anchor="ctr"/>
            <a:lstStyle/>
            <a:p>
              <a:pPr fontAlgn="auto" latinLnBrk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5" name="AutoShape 20"/>
            <p:cNvSpPr>
              <a:spLocks noChangeArrowheads="1"/>
            </p:cNvSpPr>
            <p:nvPr/>
          </p:nvSpPr>
          <p:spPr bwMode="auto">
            <a:xfrm>
              <a:off x="406174" y="2377668"/>
              <a:ext cx="1756734" cy="390525"/>
            </a:xfrm>
            <a:prstGeom prst="roundRect">
              <a:avLst>
                <a:gd name="adj" fmla="val 50000"/>
              </a:avLst>
            </a:prstGeom>
            <a:solidFill>
              <a:srgbClr val="00B05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r>
                <a:rPr lang="en-US" altLang="ko-KR" sz="2200" b="1" kern="0" dirty="0" smtClean="0">
                  <a:solidFill>
                    <a:sysClr val="window" lastClr="FFFFFF"/>
                  </a:solidFill>
                  <a:sym typeface="Wingdings 2" pitchFamily="18" charset="2"/>
                </a:rPr>
                <a:t> </a:t>
              </a:r>
              <a:r>
                <a:rPr lang="ko-KR" altLang="en-US" sz="2200" b="1" kern="0" dirty="0" smtClean="0">
                  <a:solidFill>
                    <a:sysClr val="window" lastClr="FFFFFF"/>
                  </a:solidFill>
                  <a:sym typeface="Wingdings 2" pitchFamily="18" charset="2"/>
                </a:rPr>
                <a:t>개인 정보</a:t>
              </a:r>
              <a:endParaRPr kumimoji="0" lang="ko-KR" altLang="en-US" sz="2200" b="1" kern="0" dirty="0">
                <a:solidFill>
                  <a:sysClr val="window" lastClr="FFFFFF"/>
                </a:solidFill>
                <a:sym typeface="Wingdings 2" pitchFamily="18" charset="2"/>
              </a:endParaRPr>
            </a:p>
          </p:txBody>
        </p:sp>
      </p:grpSp>
      <p:grpSp>
        <p:nvGrpSpPr>
          <p:cNvPr id="37" name="그룹 36"/>
          <p:cNvGrpSpPr/>
          <p:nvPr/>
        </p:nvGrpSpPr>
        <p:grpSpPr>
          <a:xfrm>
            <a:off x="406175" y="3570734"/>
            <a:ext cx="8049848" cy="1016234"/>
            <a:chOff x="406175" y="3570734"/>
            <a:chExt cx="8049848" cy="1016234"/>
          </a:xfrm>
        </p:grpSpPr>
        <p:sp>
          <p:nvSpPr>
            <p:cNvPr id="29" name="Text Box 16"/>
            <p:cNvSpPr txBox="1">
              <a:spLocks noChangeArrowheads="1"/>
            </p:cNvSpPr>
            <p:nvPr/>
          </p:nvSpPr>
          <p:spPr bwMode="auto">
            <a:xfrm>
              <a:off x="567142" y="4102282"/>
              <a:ext cx="775917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키</a:t>
              </a: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,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몸무게 등</a:t>
              </a:r>
              <a:endParaRPr lang="en-US" altLang="ko-KR" sz="20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444365" y="3734291"/>
              <a:ext cx="8011658" cy="852677"/>
            </a:xfrm>
            <a:prstGeom prst="rect">
              <a:avLst/>
            </a:prstGeom>
            <a:noFill/>
            <a:ln w="25400" cap="flat" cmpd="sng" algn="ctr">
              <a:solidFill>
                <a:srgbClr val="BBE0E3">
                  <a:shade val="50000"/>
                </a:srgbClr>
              </a:solidFill>
              <a:prstDash val="solid"/>
            </a:ln>
            <a:effectLst/>
          </p:spPr>
          <p:txBody>
            <a:bodyPr lIns="60926" tIns="30463" rIns="60926" bIns="30463" anchor="ctr"/>
            <a:lstStyle/>
            <a:p>
              <a:pPr fontAlgn="auto" latinLnBrk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1" name="AutoShape 20"/>
            <p:cNvSpPr>
              <a:spLocks noChangeArrowheads="1"/>
            </p:cNvSpPr>
            <p:nvPr/>
          </p:nvSpPr>
          <p:spPr bwMode="auto">
            <a:xfrm>
              <a:off x="406175" y="3570734"/>
              <a:ext cx="1756734" cy="390525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r>
                <a:rPr lang="ko-KR" altLang="en-US" sz="2200" b="1" kern="0" dirty="0" smtClean="0">
                  <a:solidFill>
                    <a:sysClr val="window" lastClr="FFFFFF"/>
                  </a:solidFill>
                  <a:sym typeface="Wingdings 2" pitchFamily="18" charset="2"/>
                </a:rPr>
                <a:t>신체적 상태</a:t>
              </a:r>
              <a:endParaRPr kumimoji="0" lang="ko-KR" altLang="en-US" sz="2200" b="1" kern="0" dirty="0">
                <a:solidFill>
                  <a:sysClr val="window" lastClr="FFFFFF"/>
                </a:solidFill>
                <a:sym typeface="Wingdings 2" pitchFamily="18" charset="2"/>
              </a:endParaRP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406175" y="4633179"/>
            <a:ext cx="8049848" cy="1016234"/>
            <a:chOff x="406175" y="4633179"/>
            <a:chExt cx="8049848" cy="1016234"/>
          </a:xfrm>
        </p:grpSpPr>
        <p:sp>
          <p:nvSpPr>
            <p:cNvPr id="33" name="Text Box 16"/>
            <p:cNvSpPr txBox="1">
              <a:spLocks noChangeArrowheads="1"/>
            </p:cNvSpPr>
            <p:nvPr/>
          </p:nvSpPr>
          <p:spPr bwMode="auto">
            <a:xfrm>
              <a:off x="567142" y="5164727"/>
              <a:ext cx="778555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근로지역</a:t>
              </a: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,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근로직종</a:t>
              </a:r>
              <a:endParaRPr lang="en-US" altLang="ko-KR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444365" y="4796736"/>
              <a:ext cx="8011658" cy="852677"/>
            </a:xfrm>
            <a:prstGeom prst="rect">
              <a:avLst/>
            </a:prstGeom>
            <a:noFill/>
            <a:ln w="25400" cap="flat" cmpd="sng" algn="ctr">
              <a:solidFill>
                <a:srgbClr val="BBE0E3">
                  <a:shade val="50000"/>
                </a:srgbClr>
              </a:solidFill>
              <a:prstDash val="solid"/>
            </a:ln>
            <a:effectLst/>
          </p:spPr>
          <p:txBody>
            <a:bodyPr lIns="60926" tIns="30463" rIns="60926" bIns="30463" anchor="ctr"/>
            <a:lstStyle/>
            <a:p>
              <a:pPr fontAlgn="auto" latinLnBrk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5" name="AutoShape 20"/>
            <p:cNvSpPr>
              <a:spLocks noChangeArrowheads="1"/>
            </p:cNvSpPr>
            <p:nvPr/>
          </p:nvSpPr>
          <p:spPr bwMode="auto">
            <a:xfrm>
              <a:off x="406175" y="4633179"/>
              <a:ext cx="2732680" cy="390525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r>
                <a:rPr lang="ko-KR" altLang="en-US" sz="2200" b="1" kern="0" dirty="0" smtClean="0">
                  <a:solidFill>
                    <a:sysClr val="window" lastClr="FFFFFF"/>
                  </a:solidFill>
                  <a:sym typeface="Wingdings 2" pitchFamily="18" charset="2"/>
                </a:rPr>
                <a:t>희망하는 </a:t>
              </a:r>
              <a:r>
                <a:rPr lang="ko-KR" altLang="en-US" sz="2200" b="1" kern="0" smtClean="0">
                  <a:solidFill>
                    <a:sysClr val="window" lastClr="FFFFFF"/>
                  </a:solidFill>
                  <a:sym typeface="Wingdings 2" pitchFamily="18" charset="2"/>
                </a:rPr>
                <a:t>근로 요건</a:t>
              </a:r>
              <a:endParaRPr kumimoji="0" lang="ko-KR" altLang="en-US" sz="2200" b="1" kern="0" dirty="0">
                <a:solidFill>
                  <a:sysClr val="window" lastClr="FFFFFF"/>
                </a:solidFill>
                <a:sym typeface="Wingdings 2" pitchFamily="18" charset="2"/>
              </a:endParaRPr>
            </a:p>
          </p:txBody>
        </p:sp>
      </p:grpSp>
      <p:sp>
        <p:nvSpPr>
          <p:cNvPr id="41" name="Rectangle 3"/>
          <p:cNvSpPr>
            <a:spLocks noChangeArrowheads="1"/>
          </p:cNvSpPr>
          <p:nvPr/>
        </p:nvSpPr>
        <p:spPr bwMode="auto">
          <a:xfrm>
            <a:off x="-338092" y="6016434"/>
            <a:ext cx="9144000" cy="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anchor="ctr">
            <a:spAutoFit/>
          </a:bodyPr>
          <a:lstStyle/>
          <a:p>
            <a:pPr>
              <a:lnSpc>
                <a:spcPct val="110000"/>
              </a:lnSpc>
              <a:defRPr/>
            </a:pPr>
            <a:endParaRPr lang="ko-KR" altLang="en-US"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44" name="AutoShape 20"/>
          <p:cNvSpPr>
            <a:spLocks noChangeArrowheads="1"/>
          </p:cNvSpPr>
          <p:nvPr/>
        </p:nvSpPr>
        <p:spPr bwMode="auto">
          <a:xfrm>
            <a:off x="406174" y="5730461"/>
            <a:ext cx="2556834" cy="3905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r>
              <a:rPr lang="ko-KR" altLang="en-US" sz="2200" b="1" kern="0" dirty="0" smtClean="0">
                <a:solidFill>
                  <a:sysClr val="window" lastClr="FFFFFF"/>
                </a:solidFill>
                <a:sym typeface="Wingdings 2" pitchFamily="18" charset="2"/>
              </a:rPr>
              <a:t>교육 및 노동 경험</a:t>
            </a:r>
            <a:endParaRPr kumimoji="0" lang="ko-KR" altLang="en-US" sz="2200" b="1" kern="0" dirty="0">
              <a:solidFill>
                <a:sysClr val="window" lastClr="FFFFFF"/>
              </a:solidFill>
              <a:sym typeface="Wingdings 2" pitchFamily="18" charset="2"/>
            </a:endParaRPr>
          </a:p>
        </p:txBody>
      </p:sp>
      <p:sp>
        <p:nvSpPr>
          <p:cNvPr id="45" name="AutoShape 20"/>
          <p:cNvSpPr>
            <a:spLocks noChangeArrowheads="1"/>
          </p:cNvSpPr>
          <p:nvPr/>
        </p:nvSpPr>
        <p:spPr bwMode="auto">
          <a:xfrm>
            <a:off x="406174" y="6200724"/>
            <a:ext cx="2556834" cy="3905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r>
              <a:rPr lang="ko-KR" altLang="en-US" sz="2200" b="1" kern="0" dirty="0" smtClean="0">
                <a:solidFill>
                  <a:sysClr val="window" lastClr="FFFFFF"/>
                </a:solidFill>
                <a:sym typeface="Wingdings 2" pitchFamily="18" charset="2"/>
              </a:rPr>
              <a:t>한국어시험 성적</a:t>
            </a:r>
            <a:endParaRPr kumimoji="0" lang="ko-KR" altLang="en-US" sz="2200" b="1" kern="0" dirty="0">
              <a:solidFill>
                <a:sysClr val="window" lastClr="FFFFFF"/>
              </a:solidFill>
              <a:sym typeface="Wingdings 2" pitchFamily="18" charset="2"/>
            </a:endParaRPr>
          </a:p>
        </p:txBody>
      </p:sp>
      <p:pic>
        <p:nvPicPr>
          <p:cNvPr id="46" name="Picture 148" descr="na_h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7294" y="719638"/>
            <a:ext cx="1708694" cy="229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" name="그룹 31"/>
          <p:cNvGrpSpPr/>
          <p:nvPr/>
        </p:nvGrpSpPr>
        <p:grpSpPr>
          <a:xfrm>
            <a:off x="6508160" y="3895"/>
            <a:ext cx="2791122" cy="1430337"/>
            <a:chOff x="6683786" y="1058682"/>
            <a:chExt cx="2791122" cy="1430337"/>
          </a:xfrm>
        </p:grpSpPr>
        <p:sp>
          <p:nvSpPr>
            <p:cNvPr id="39" name="Rectangle 335"/>
            <p:cNvSpPr>
              <a:spLocks noChangeArrowheads="1"/>
            </p:cNvSpPr>
            <p:nvPr/>
          </p:nvSpPr>
          <p:spPr bwMode="auto">
            <a:xfrm>
              <a:off x="6734537" y="1131707"/>
              <a:ext cx="2592388" cy="135731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1400" kern="0" dirty="0"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40" name="Rectangle 335"/>
            <p:cNvSpPr>
              <a:spLocks noChangeArrowheads="1"/>
            </p:cNvSpPr>
            <p:nvPr/>
          </p:nvSpPr>
          <p:spPr bwMode="auto">
            <a:xfrm>
              <a:off x="6734537" y="1058682"/>
              <a:ext cx="2597150" cy="277812"/>
            </a:xfrm>
            <a:prstGeom prst="rect">
              <a:avLst/>
            </a:prstGeom>
            <a:solidFill>
              <a:srgbClr val="FF3300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kern="0" dirty="0" smtClean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관계</a:t>
              </a:r>
              <a:endParaRPr kumimoji="0" lang="en-US" altLang="ko-KR" sz="2000" kern="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42" name="Freeform 4"/>
            <p:cNvSpPr>
              <a:spLocks/>
            </p:cNvSpPr>
            <p:nvPr/>
          </p:nvSpPr>
          <p:spPr bwMode="ltGray">
            <a:xfrm>
              <a:off x="6905875" y="2003406"/>
              <a:ext cx="2307772" cy="46982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F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>
                <a:defRPr/>
              </a:pPr>
              <a:endParaRPr lang="ko-KR" altLang="en-US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43" name="Text Box 22"/>
            <p:cNvSpPr txBox="1">
              <a:spLocks noChangeArrowheads="1"/>
            </p:cNvSpPr>
            <p:nvPr/>
          </p:nvSpPr>
          <p:spPr bwMode="black">
            <a:xfrm>
              <a:off x="6683786" y="2057733"/>
              <a:ext cx="2791122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구직자</a:t>
              </a:r>
              <a:endParaRPr kumimoji="0"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  <p:sp>
          <p:nvSpPr>
            <p:cNvPr id="47" name="Freeform 4"/>
            <p:cNvSpPr>
              <a:spLocks/>
            </p:cNvSpPr>
            <p:nvPr/>
          </p:nvSpPr>
          <p:spPr bwMode="ltGray">
            <a:xfrm>
              <a:off x="6853653" y="1349828"/>
              <a:ext cx="2420983" cy="47520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5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Text Box 23"/>
            <p:cNvSpPr txBox="1">
              <a:spLocks noChangeArrowheads="1"/>
            </p:cNvSpPr>
            <p:nvPr/>
          </p:nvSpPr>
          <p:spPr bwMode="black">
            <a:xfrm>
              <a:off x="7040881" y="1425271"/>
              <a:ext cx="2083623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dirty="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한국산업인력공단</a:t>
              </a:r>
              <a:endParaRPr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</p:grpSp>
      <p:pic>
        <p:nvPicPr>
          <p:cNvPr id="49" name="Picture 148" descr="na_h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7294" y="676093"/>
            <a:ext cx="170869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97" name="WordArt 13"/>
          <p:cNvSpPr>
            <a:spLocks noChangeArrowheads="1" noChangeShapeType="1" noTextEdit="1"/>
          </p:cNvSpPr>
          <p:nvPr/>
        </p:nvSpPr>
        <p:spPr bwMode="auto">
          <a:xfrm>
            <a:off x="835742" y="275853"/>
            <a:ext cx="2857027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4.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근로계약</a:t>
            </a:r>
            <a:endParaRPr lang="en-US" altLang="ko-KR" sz="3200" kern="10" spc="-80" dirty="0" smtClean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sp>
        <p:nvSpPr>
          <p:cNvPr id="13" name="AutoShape 19"/>
          <p:cNvSpPr>
            <a:spLocks noChangeArrowheads="1"/>
          </p:cNvSpPr>
          <p:nvPr/>
        </p:nvSpPr>
        <p:spPr bwMode="auto">
          <a:xfrm>
            <a:off x="278494" y="2077165"/>
            <a:ext cx="8517164" cy="4602309"/>
          </a:xfrm>
          <a:prstGeom prst="roundRect">
            <a:avLst>
              <a:gd name="adj" fmla="val 9426"/>
            </a:avLst>
          </a:prstGeom>
          <a:solidFill>
            <a:schemeClr val="bg1"/>
          </a:solidFill>
          <a:ln w="9525" cap="rnd">
            <a:solidFill>
              <a:srgbClr val="333333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388706" y="1568056"/>
            <a:ext cx="2037970" cy="626504"/>
          </a:xfrm>
          <a:prstGeom prst="roundRect">
            <a:avLst/>
          </a:prstGeom>
          <a:solidFill>
            <a:srgbClr val="7030A0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anchor="ctr"/>
          <a:lstStyle/>
          <a:p>
            <a:pPr algn="ctr" latinLnBrk="0">
              <a:defRPr/>
            </a:pPr>
            <a:r>
              <a:rPr lang="ko-KR" altLang="en-US" sz="2400" kern="0" dirty="0" smtClean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rPr>
              <a:t>근로계약 체결</a:t>
            </a:r>
            <a:endParaRPr lang="en-US" altLang="ko-KR" sz="2400" kern="0" dirty="0" smtClean="0">
              <a:solidFill>
                <a:sysClr val="window" lastClr="FFFFFF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412388" y="2322534"/>
            <a:ext cx="8231987" cy="1267356"/>
            <a:chOff x="406175" y="2377668"/>
            <a:chExt cx="8231987" cy="1267356"/>
          </a:xfrm>
        </p:grpSpPr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567142" y="2894672"/>
              <a:ext cx="807102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000" kern="0" dirty="0" smtClean="0">
                  <a:solidFill>
                    <a:srgbClr val="0000FF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사업주가 외국인 근로자 선택</a:t>
              </a:r>
              <a:endParaRPr lang="en-US" altLang="ko-KR" sz="2000" kern="0" dirty="0" smtClean="0">
                <a:solidFill>
                  <a:srgbClr val="0000FF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0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0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근로자가 승인 후 서명</a:t>
              </a:r>
              <a:endParaRPr lang="en-US" altLang="ko-KR" sz="14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444364" y="2541225"/>
              <a:ext cx="8189681" cy="1103799"/>
            </a:xfrm>
            <a:prstGeom prst="rect">
              <a:avLst/>
            </a:prstGeom>
            <a:noFill/>
            <a:ln w="25400" cap="flat" cmpd="sng" algn="ctr">
              <a:solidFill>
                <a:srgbClr val="BBE0E3">
                  <a:shade val="50000"/>
                </a:srgbClr>
              </a:solidFill>
              <a:prstDash val="solid"/>
            </a:ln>
            <a:effectLst/>
          </p:spPr>
          <p:txBody>
            <a:bodyPr lIns="60926" tIns="30463" rIns="60926" bIns="30463" anchor="ctr"/>
            <a:lstStyle/>
            <a:p>
              <a:pPr fontAlgn="auto" latinLnBrk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5" name="AutoShape 20"/>
            <p:cNvSpPr>
              <a:spLocks noChangeArrowheads="1"/>
            </p:cNvSpPr>
            <p:nvPr/>
          </p:nvSpPr>
          <p:spPr bwMode="auto">
            <a:xfrm>
              <a:off x="406175" y="2377668"/>
              <a:ext cx="2014288" cy="390525"/>
            </a:xfrm>
            <a:prstGeom prst="roundRect">
              <a:avLst>
                <a:gd name="adj" fmla="val 50000"/>
              </a:avLst>
            </a:prstGeom>
            <a:solidFill>
              <a:srgbClr val="00B05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r>
                <a:rPr lang="en-US" altLang="ko-KR" sz="2200" b="1" kern="0" dirty="0" smtClean="0">
                  <a:solidFill>
                    <a:sysClr val="window" lastClr="FFFFFF"/>
                  </a:solidFill>
                  <a:sym typeface="Wingdings 2" pitchFamily="18" charset="2"/>
                </a:rPr>
                <a:t> </a:t>
              </a:r>
              <a:r>
                <a:rPr lang="ko-KR" altLang="en-US" sz="2200" b="1" kern="0" dirty="0" smtClean="0">
                  <a:solidFill>
                    <a:sysClr val="window" lastClr="FFFFFF"/>
                  </a:solidFill>
                  <a:sym typeface="Wingdings 2" pitchFamily="18" charset="2"/>
                </a:rPr>
                <a:t>근로계약 서명</a:t>
              </a:r>
              <a:endParaRPr kumimoji="0" lang="ko-KR" altLang="en-US" sz="2200" b="1" kern="0" dirty="0">
                <a:solidFill>
                  <a:sysClr val="window" lastClr="FFFFFF"/>
                </a:solidFill>
                <a:sym typeface="Wingdings 2" pitchFamily="18" charset="2"/>
              </a:endParaRPr>
            </a:p>
          </p:txBody>
        </p:sp>
      </p:grpSp>
      <p:pic>
        <p:nvPicPr>
          <p:cNvPr id="46" name="Picture 148" descr="na_h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7294" y="719638"/>
            <a:ext cx="1708694" cy="229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148" descr="56"/>
          <p:cNvPicPr>
            <a:picLocks noChangeAspect="1" noChangeArrowheads="1"/>
          </p:cNvPicPr>
          <p:nvPr/>
        </p:nvPicPr>
        <p:blipFill>
          <a:blip r:embed="rId4" cstate="print">
            <a:lum bright="24000" contrast="-48000"/>
            <a:grayscl/>
          </a:blip>
          <a:srcRect/>
          <a:stretch>
            <a:fillRect/>
          </a:stretch>
        </p:blipFill>
        <p:spPr bwMode="auto">
          <a:xfrm>
            <a:off x="480226" y="4309797"/>
            <a:ext cx="528140" cy="197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" name="그룹 26"/>
          <p:cNvGrpSpPr/>
          <p:nvPr/>
        </p:nvGrpSpPr>
        <p:grpSpPr>
          <a:xfrm>
            <a:off x="966640" y="3748271"/>
            <a:ext cx="4990011" cy="2844118"/>
            <a:chOff x="966640" y="3748271"/>
            <a:chExt cx="4990011" cy="2844118"/>
          </a:xfrm>
        </p:grpSpPr>
        <p:pic>
          <p:nvPicPr>
            <p:cNvPr id="37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66640" y="3748271"/>
              <a:ext cx="4990011" cy="2844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Text Box 16"/>
            <p:cNvSpPr txBox="1">
              <a:spLocks noChangeArrowheads="1"/>
            </p:cNvSpPr>
            <p:nvPr/>
          </p:nvSpPr>
          <p:spPr bwMode="auto">
            <a:xfrm>
              <a:off x="1054808" y="4391887"/>
              <a:ext cx="4823478" cy="18466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ü"/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정당한 이유 없이 </a:t>
              </a: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2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회 이상 근로계약 </a:t>
              </a:r>
              <a:endParaRPr lang="en-US" altLang="ko-KR" sz="20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서명하지 않으면 </a:t>
              </a: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1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년간 배제</a:t>
              </a:r>
              <a:endParaRPr lang="en-US" altLang="ko-KR" sz="20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ct val="150000"/>
                </a:lnSpc>
                <a:defRPr/>
              </a:pPr>
              <a:endParaRPr lang="en-US" altLang="ko-KR" sz="20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en-US" altLang="ko-KR" sz="16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  </a:t>
              </a:r>
            </a:p>
          </p:txBody>
        </p:sp>
      </p:grpSp>
      <p:pic>
        <p:nvPicPr>
          <p:cNvPr id="39" name="Picture 1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4728" y="3698614"/>
            <a:ext cx="2775303" cy="288778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grpSp>
        <p:nvGrpSpPr>
          <p:cNvPr id="28" name="그룹 27"/>
          <p:cNvGrpSpPr/>
          <p:nvPr/>
        </p:nvGrpSpPr>
        <p:grpSpPr>
          <a:xfrm>
            <a:off x="6508160" y="3895"/>
            <a:ext cx="2791122" cy="1430337"/>
            <a:chOff x="6683786" y="1058682"/>
            <a:chExt cx="2791122" cy="1430337"/>
          </a:xfrm>
        </p:grpSpPr>
        <p:sp>
          <p:nvSpPr>
            <p:cNvPr id="29" name="Rectangle 335"/>
            <p:cNvSpPr>
              <a:spLocks noChangeArrowheads="1"/>
            </p:cNvSpPr>
            <p:nvPr/>
          </p:nvSpPr>
          <p:spPr bwMode="auto">
            <a:xfrm>
              <a:off x="6734537" y="1131707"/>
              <a:ext cx="2592388" cy="135731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1400" kern="0" dirty="0"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30" name="Rectangle 335"/>
            <p:cNvSpPr>
              <a:spLocks noChangeArrowheads="1"/>
            </p:cNvSpPr>
            <p:nvPr/>
          </p:nvSpPr>
          <p:spPr bwMode="auto">
            <a:xfrm>
              <a:off x="6734537" y="1058682"/>
              <a:ext cx="2597150" cy="277812"/>
            </a:xfrm>
            <a:prstGeom prst="rect">
              <a:avLst/>
            </a:prstGeom>
            <a:solidFill>
              <a:srgbClr val="FF3300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kern="0" dirty="0" smtClean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관계</a:t>
              </a:r>
              <a:endParaRPr kumimoji="0" lang="en-US" altLang="ko-KR" sz="2000" kern="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31" name="Freeform 4"/>
            <p:cNvSpPr>
              <a:spLocks/>
            </p:cNvSpPr>
            <p:nvPr/>
          </p:nvSpPr>
          <p:spPr bwMode="ltGray">
            <a:xfrm>
              <a:off x="6905875" y="2003406"/>
              <a:ext cx="2307772" cy="46982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F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>
                <a:defRPr/>
              </a:pPr>
              <a:endParaRPr lang="ko-KR" altLang="en-US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2" name="Text Box 22"/>
            <p:cNvSpPr txBox="1">
              <a:spLocks noChangeArrowheads="1"/>
            </p:cNvSpPr>
            <p:nvPr/>
          </p:nvSpPr>
          <p:spPr bwMode="black">
            <a:xfrm>
              <a:off x="6683786" y="2057733"/>
              <a:ext cx="2791122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구직자</a:t>
              </a:r>
              <a:endParaRPr kumimoji="0"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  <p:sp>
          <p:nvSpPr>
            <p:cNvPr id="33" name="Freeform 4"/>
            <p:cNvSpPr>
              <a:spLocks/>
            </p:cNvSpPr>
            <p:nvPr/>
          </p:nvSpPr>
          <p:spPr bwMode="ltGray">
            <a:xfrm>
              <a:off x="6853653" y="1349828"/>
              <a:ext cx="2420983" cy="47520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5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Text Box 23"/>
            <p:cNvSpPr txBox="1">
              <a:spLocks noChangeArrowheads="1"/>
            </p:cNvSpPr>
            <p:nvPr/>
          </p:nvSpPr>
          <p:spPr bwMode="black">
            <a:xfrm>
              <a:off x="7040881" y="1425271"/>
              <a:ext cx="2083623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dirty="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한국산업인력공단</a:t>
              </a:r>
              <a:endParaRPr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</p:grpSp>
      <p:pic>
        <p:nvPicPr>
          <p:cNvPr id="35" name="Picture 148" descr="na_h2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17294" y="676093"/>
            <a:ext cx="170869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97" name="WordArt 13"/>
          <p:cNvSpPr>
            <a:spLocks noChangeArrowheads="1" noChangeShapeType="1" noTextEdit="1"/>
          </p:cNvSpPr>
          <p:nvPr/>
        </p:nvSpPr>
        <p:spPr bwMode="auto">
          <a:xfrm>
            <a:off x="835742" y="275853"/>
            <a:ext cx="3349396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5.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사전취업교육</a:t>
            </a:r>
            <a:endParaRPr lang="en-US" altLang="ko-KR" sz="3200" kern="10" spc="-80" dirty="0" smtClean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sp>
        <p:nvSpPr>
          <p:cNvPr id="13" name="AutoShape 19"/>
          <p:cNvSpPr>
            <a:spLocks noChangeArrowheads="1"/>
          </p:cNvSpPr>
          <p:nvPr/>
        </p:nvSpPr>
        <p:spPr bwMode="auto">
          <a:xfrm>
            <a:off x="295910" y="2077165"/>
            <a:ext cx="8668577" cy="4602309"/>
          </a:xfrm>
          <a:prstGeom prst="roundRect">
            <a:avLst>
              <a:gd name="adj" fmla="val 9426"/>
            </a:avLst>
          </a:prstGeom>
          <a:solidFill>
            <a:schemeClr val="bg1"/>
          </a:solidFill>
          <a:ln w="9525" cap="rnd">
            <a:solidFill>
              <a:srgbClr val="333333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515550" y="1584968"/>
            <a:ext cx="1932464" cy="626504"/>
          </a:xfrm>
          <a:prstGeom prst="roundRect">
            <a:avLst/>
          </a:prstGeom>
          <a:solidFill>
            <a:srgbClr val="7030A0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anchor="ctr"/>
          <a:lstStyle/>
          <a:p>
            <a:pPr algn="ctr" latinLnBrk="0">
              <a:defRPr/>
            </a:pPr>
            <a:r>
              <a:rPr lang="en-US" altLang="ko-KR" sz="2400" kern="0" dirty="0" smtClean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rPr>
              <a:t>45</a:t>
            </a:r>
            <a:r>
              <a:rPr lang="ko-KR" altLang="en-US" sz="2400" kern="0" dirty="0" smtClean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rPr>
              <a:t>시간 교육</a:t>
            </a:r>
            <a:endParaRPr lang="en-US" altLang="ko-KR" sz="2400" kern="0" dirty="0" smtClean="0">
              <a:solidFill>
                <a:sysClr val="window" lastClr="FFFFFF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5" name="AutoShape 20"/>
          <p:cNvSpPr>
            <a:spLocks noChangeArrowheads="1"/>
          </p:cNvSpPr>
          <p:nvPr/>
        </p:nvSpPr>
        <p:spPr bwMode="auto">
          <a:xfrm>
            <a:off x="401354" y="2254320"/>
            <a:ext cx="8311106" cy="923849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endParaRPr lang="en-US" altLang="ko-KR" sz="2200" b="1" kern="0" dirty="0" smtClean="0">
              <a:solidFill>
                <a:sysClr val="window" lastClr="FFFFFF"/>
              </a:solidFill>
              <a:sym typeface="Wingdings 2" pitchFamily="18" charset="2"/>
            </a:endParaRPr>
          </a:p>
          <a:p>
            <a:pPr algn="ctr" latinLnBrk="0">
              <a:defRPr/>
            </a:pPr>
            <a:r>
              <a:rPr lang="ko-KR" altLang="en-US" sz="2200" b="1" kern="0" dirty="0" smtClean="0">
                <a:solidFill>
                  <a:sysClr val="window" lastClr="FFFFFF"/>
                </a:solidFill>
                <a:sym typeface="Wingdings 2" pitchFamily="18" charset="2"/>
              </a:rPr>
              <a:t>송출기관에서 근로계약서에 서명한 근로자를 대상으로 시행</a:t>
            </a:r>
            <a:endParaRPr lang="en-US" altLang="ko-KR" sz="2200" b="1" kern="0" dirty="0" smtClean="0">
              <a:solidFill>
                <a:sysClr val="window" lastClr="FFFFFF"/>
              </a:solidFill>
              <a:sym typeface="Wingdings 2" pitchFamily="18" charset="2"/>
            </a:endParaRPr>
          </a:p>
          <a:p>
            <a:pPr algn="ctr" latinLnBrk="0">
              <a:defRPr/>
            </a:pPr>
            <a:endParaRPr kumimoji="0" lang="ko-KR" altLang="en-US" sz="2200" b="1" kern="0" dirty="0">
              <a:solidFill>
                <a:sysClr val="window" lastClr="FFFFFF"/>
              </a:solidFill>
              <a:sym typeface="Wingdings 2" pitchFamily="18" charset="2"/>
            </a:endParaRPr>
          </a:p>
        </p:txBody>
      </p:sp>
      <p:pic>
        <p:nvPicPr>
          <p:cNvPr id="46" name="Picture 148" descr="na_h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7294" y="719638"/>
            <a:ext cx="1708694" cy="229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AutoShape 20"/>
          <p:cNvSpPr>
            <a:spLocks noChangeArrowheads="1"/>
          </p:cNvSpPr>
          <p:nvPr/>
        </p:nvSpPr>
        <p:spPr bwMode="auto">
          <a:xfrm>
            <a:off x="406174" y="3283355"/>
            <a:ext cx="8311106" cy="783542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r>
              <a:rPr lang="en-US" altLang="ko-KR" sz="2200" b="1" kern="0" dirty="0" smtClean="0">
                <a:solidFill>
                  <a:sysClr val="window" lastClr="FFFFFF"/>
                </a:solidFill>
                <a:sym typeface="Wingdings 2" pitchFamily="18" charset="2"/>
              </a:rPr>
              <a:t> </a:t>
            </a:r>
            <a:r>
              <a:rPr lang="ko-KR" altLang="en-US" sz="2200" b="1" kern="0" dirty="0" smtClean="0">
                <a:solidFill>
                  <a:sysClr val="window" lastClr="FFFFFF"/>
                </a:solidFill>
                <a:sym typeface="Wingdings 2" pitchFamily="18" charset="2"/>
              </a:rPr>
              <a:t>한국문화 이해</a:t>
            </a:r>
            <a:r>
              <a:rPr lang="en-US" altLang="ko-KR" sz="2200" b="1" kern="0" dirty="0" smtClean="0">
                <a:solidFill>
                  <a:sysClr val="window" lastClr="FFFFFF"/>
                </a:solidFill>
                <a:sym typeface="Wingdings 2" pitchFamily="18" charset="2"/>
              </a:rPr>
              <a:t>, </a:t>
            </a:r>
            <a:r>
              <a:rPr lang="ko-KR" altLang="en-US" sz="2200" b="1" kern="0" dirty="0" smtClean="0">
                <a:solidFill>
                  <a:sysClr val="window" lastClr="FFFFFF"/>
                </a:solidFill>
                <a:sym typeface="Wingdings 2" pitchFamily="18" charset="2"/>
              </a:rPr>
              <a:t>한국어 교육</a:t>
            </a:r>
            <a:endParaRPr lang="en-US" altLang="ko-KR" sz="2200" b="1" kern="0" dirty="0" smtClean="0">
              <a:solidFill>
                <a:sysClr val="window" lastClr="FFFFFF"/>
              </a:solidFill>
              <a:sym typeface="Wingdings 2" pitchFamily="18" charset="2"/>
            </a:endParaRPr>
          </a:p>
        </p:txBody>
      </p:sp>
      <p:pic>
        <p:nvPicPr>
          <p:cNvPr id="35" name="Picture 148" descr="56"/>
          <p:cNvPicPr>
            <a:picLocks noChangeAspect="1" noChangeArrowheads="1"/>
          </p:cNvPicPr>
          <p:nvPr/>
        </p:nvPicPr>
        <p:blipFill>
          <a:blip r:embed="rId4" cstate="print">
            <a:lum bright="24000" contrast="-48000"/>
            <a:grayscl/>
          </a:blip>
          <a:srcRect/>
          <a:stretch>
            <a:fillRect/>
          </a:stretch>
        </p:blipFill>
        <p:spPr bwMode="auto">
          <a:xfrm>
            <a:off x="463269" y="4381686"/>
            <a:ext cx="528140" cy="1566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3218" y="4172083"/>
            <a:ext cx="5445768" cy="1886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4" name="Group 10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036192"/>
              </p:ext>
            </p:extLst>
          </p:nvPr>
        </p:nvGraphicFramePr>
        <p:xfrm>
          <a:off x="1269481" y="4666175"/>
          <a:ext cx="5000718" cy="957656"/>
        </p:xfrm>
        <a:graphic>
          <a:graphicData uri="http://schemas.openxmlformats.org/drawingml/2006/table">
            <a:tbl>
              <a:tblPr/>
              <a:tblGrid>
                <a:gridCol w="1177655"/>
                <a:gridCol w="2542902"/>
                <a:gridCol w="1280161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구분</a:t>
                      </a:r>
                      <a:endParaRPr kumimoji="1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prstClr val="whit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과목</a:t>
                      </a:r>
                      <a:endParaRPr kumimoji="1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prstClr val="whit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45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시간</a:t>
                      </a:r>
                      <a:endParaRPr kumimoji="1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prstClr val="white"/>
                    </a:solidFill>
                  </a:tcPr>
                </a:tc>
              </a:tr>
              <a:tr h="32896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기본 교육</a:t>
                      </a:r>
                      <a:endParaRPr kumimoji="1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한국어 교육</a:t>
                      </a:r>
                      <a:endParaRPr kumimoji="1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38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시간</a:t>
                      </a:r>
                      <a:endParaRPr kumimoji="1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한국문화 이해</a:t>
                      </a:r>
                      <a:endParaRPr kumimoji="1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7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시간</a:t>
                      </a:r>
                      <a:endParaRPr kumimoji="1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8513" y="4119154"/>
            <a:ext cx="2323947" cy="2525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" name="그룹 22"/>
          <p:cNvGrpSpPr/>
          <p:nvPr/>
        </p:nvGrpSpPr>
        <p:grpSpPr>
          <a:xfrm>
            <a:off x="6508160" y="3895"/>
            <a:ext cx="2791122" cy="1430337"/>
            <a:chOff x="6683786" y="1058682"/>
            <a:chExt cx="2791122" cy="1430337"/>
          </a:xfrm>
        </p:grpSpPr>
        <p:sp>
          <p:nvSpPr>
            <p:cNvPr id="24" name="Rectangle 335"/>
            <p:cNvSpPr>
              <a:spLocks noChangeArrowheads="1"/>
            </p:cNvSpPr>
            <p:nvPr/>
          </p:nvSpPr>
          <p:spPr bwMode="auto">
            <a:xfrm>
              <a:off x="6734537" y="1131707"/>
              <a:ext cx="2592388" cy="135731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1400" kern="0" dirty="0"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26" name="Rectangle 335"/>
            <p:cNvSpPr>
              <a:spLocks noChangeArrowheads="1"/>
            </p:cNvSpPr>
            <p:nvPr/>
          </p:nvSpPr>
          <p:spPr bwMode="auto">
            <a:xfrm>
              <a:off x="6734537" y="1058682"/>
              <a:ext cx="2597150" cy="277812"/>
            </a:xfrm>
            <a:prstGeom prst="rect">
              <a:avLst/>
            </a:prstGeom>
            <a:solidFill>
              <a:srgbClr val="FF3300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kern="0" dirty="0" smtClean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관계</a:t>
              </a:r>
              <a:endParaRPr kumimoji="0" lang="en-US" altLang="ko-KR" sz="2000" kern="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27" name="Freeform 4"/>
            <p:cNvSpPr>
              <a:spLocks/>
            </p:cNvSpPr>
            <p:nvPr/>
          </p:nvSpPr>
          <p:spPr bwMode="ltGray">
            <a:xfrm>
              <a:off x="6905875" y="2003406"/>
              <a:ext cx="2307772" cy="46982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F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>
                <a:defRPr/>
              </a:pPr>
              <a:endParaRPr lang="ko-KR" altLang="en-US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8" name="Text Box 22"/>
            <p:cNvSpPr txBox="1">
              <a:spLocks noChangeArrowheads="1"/>
            </p:cNvSpPr>
            <p:nvPr/>
          </p:nvSpPr>
          <p:spPr bwMode="black">
            <a:xfrm>
              <a:off x="6683786" y="2057733"/>
              <a:ext cx="2791122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구직자</a:t>
              </a:r>
              <a:endParaRPr kumimoji="0"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  <p:sp>
          <p:nvSpPr>
            <p:cNvPr id="29" name="Freeform 4"/>
            <p:cNvSpPr>
              <a:spLocks/>
            </p:cNvSpPr>
            <p:nvPr/>
          </p:nvSpPr>
          <p:spPr bwMode="ltGray">
            <a:xfrm>
              <a:off x="6853653" y="1349828"/>
              <a:ext cx="2420983" cy="47520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5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Text Box 23"/>
            <p:cNvSpPr txBox="1">
              <a:spLocks noChangeArrowheads="1"/>
            </p:cNvSpPr>
            <p:nvPr/>
          </p:nvSpPr>
          <p:spPr bwMode="black">
            <a:xfrm>
              <a:off x="7040881" y="1425271"/>
              <a:ext cx="2083623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dirty="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한국산업인력공단</a:t>
              </a:r>
              <a:endParaRPr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</p:grpSp>
      <p:pic>
        <p:nvPicPr>
          <p:cNvPr id="31" name="Picture 148" descr="na_h2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17294" y="676093"/>
            <a:ext cx="170869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AutoShape 19"/>
          <p:cNvSpPr>
            <a:spLocks noChangeArrowheads="1"/>
          </p:cNvSpPr>
          <p:nvPr/>
        </p:nvSpPr>
        <p:spPr bwMode="auto">
          <a:xfrm>
            <a:off x="70336" y="1477109"/>
            <a:ext cx="8964487" cy="5202366"/>
          </a:xfrm>
          <a:prstGeom prst="roundRect">
            <a:avLst>
              <a:gd name="adj" fmla="val 9426"/>
            </a:avLst>
          </a:prstGeom>
          <a:solidFill>
            <a:schemeClr val="bg1"/>
          </a:solidFill>
          <a:ln w="9525" cap="rnd">
            <a:solidFill>
              <a:srgbClr val="333333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pic>
        <p:nvPicPr>
          <p:cNvPr id="46" name="Picture 148" descr="na_h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7294" y="1168030"/>
            <a:ext cx="1708694" cy="229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WordArt 13"/>
          <p:cNvSpPr>
            <a:spLocks noChangeArrowheads="1" noChangeShapeType="1" noTextEdit="1"/>
          </p:cNvSpPr>
          <p:nvPr/>
        </p:nvSpPr>
        <p:spPr bwMode="auto">
          <a:xfrm>
            <a:off x="835742" y="275853"/>
            <a:ext cx="3595581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6.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비자신청과 보험</a:t>
            </a:r>
            <a:endParaRPr lang="en-US" altLang="ko-KR" sz="3200" kern="10" spc="-80" dirty="0" smtClean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grpSp>
        <p:nvGrpSpPr>
          <p:cNvPr id="29" name="그룹 36"/>
          <p:cNvGrpSpPr>
            <a:grpSpLocks/>
          </p:cNvGrpSpPr>
          <p:nvPr/>
        </p:nvGrpSpPr>
        <p:grpSpPr bwMode="auto">
          <a:xfrm>
            <a:off x="215311" y="1918910"/>
            <a:ext cx="7066435" cy="933983"/>
            <a:chOff x="217533" y="1481320"/>
            <a:chExt cx="13500537" cy="1039126"/>
          </a:xfrm>
        </p:grpSpPr>
        <p:sp>
          <p:nvSpPr>
            <p:cNvPr id="30" name="AutoShape 19"/>
            <p:cNvSpPr>
              <a:spLocks noChangeArrowheads="1"/>
            </p:cNvSpPr>
            <p:nvPr/>
          </p:nvSpPr>
          <p:spPr bwMode="auto">
            <a:xfrm>
              <a:off x="217533" y="1481320"/>
              <a:ext cx="10614499" cy="971198"/>
            </a:xfrm>
            <a:prstGeom prst="roundRect">
              <a:avLst>
                <a:gd name="adj" fmla="val 9426"/>
              </a:avLst>
            </a:prstGeom>
            <a:solidFill>
              <a:srgbClr val="99FFCC"/>
            </a:solidFill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1" name="Text Box 16"/>
            <p:cNvSpPr txBox="1">
              <a:spLocks noChangeArrowheads="1"/>
            </p:cNvSpPr>
            <p:nvPr/>
          </p:nvSpPr>
          <p:spPr bwMode="auto">
            <a:xfrm>
              <a:off x="390733" y="1801354"/>
              <a:ext cx="13327337" cy="7190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r>
                <a:rPr kumimoji="0" lang="en-US" altLang="ko-KR" dirty="0">
                  <a:solidFill>
                    <a:srgbClr val="000000"/>
                  </a:solidFill>
                  <a:latin typeface="휴먼모음T"/>
                  <a:ea typeface="휴먼모음T"/>
                  <a:cs typeface="휴먼모음T"/>
                  <a:sym typeface="Wingdings 2" pitchFamily="18" charset="2"/>
                </a:rPr>
                <a:t> </a:t>
              </a:r>
              <a:r>
                <a:rPr kumimoji="0" lang="ko-KR" altLang="en-US" dirty="0" smtClean="0">
                  <a:solidFill>
                    <a:srgbClr val="000000"/>
                  </a:solidFill>
                  <a:latin typeface="HY견고딕" pitchFamily="18" charset="-127"/>
                  <a:ea typeface="HY견고딕" pitchFamily="18" charset="-127"/>
                  <a:cs typeface="휴먼모음T"/>
                  <a:sym typeface="Wingdings 2" pitchFamily="18" charset="2"/>
                </a:rPr>
                <a:t>근로자는 사증인증서 신청</a:t>
              </a:r>
              <a:endParaRPr kumimoji="0" lang="en-US" altLang="ko-KR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  <a:cs typeface="휴먼모음T"/>
                <a:sym typeface="Wingdings 2" pitchFamily="18" charset="2"/>
              </a:endParaRPr>
            </a:p>
            <a:p>
              <a:r>
                <a:rPr lang="en-US" altLang="ko-KR" dirty="0" smtClean="0">
                  <a:solidFill>
                    <a:srgbClr val="000000"/>
                  </a:solidFill>
                  <a:latin typeface="휴먼모음T"/>
                  <a:ea typeface="휴먼모음T"/>
                  <a:cs typeface="휴먼모음T"/>
                  <a:sym typeface="Wingdings 2" pitchFamily="18" charset="2"/>
                </a:rPr>
                <a:t> </a:t>
              </a:r>
              <a:endParaRPr kumimoji="0" lang="en-US" altLang="ko-KR" dirty="0">
                <a:solidFill>
                  <a:srgbClr val="000000"/>
                </a:solidFill>
              </a:endParaRPr>
            </a:p>
          </p:txBody>
        </p:sp>
      </p:grpSp>
      <p:sp>
        <p:nvSpPr>
          <p:cNvPr id="33" name="AutoShape 19"/>
          <p:cNvSpPr>
            <a:spLocks noChangeArrowheads="1"/>
          </p:cNvSpPr>
          <p:nvPr/>
        </p:nvSpPr>
        <p:spPr bwMode="auto">
          <a:xfrm>
            <a:off x="215900" y="3283667"/>
            <a:ext cx="5579989" cy="1427236"/>
          </a:xfrm>
          <a:prstGeom prst="roundRect">
            <a:avLst>
              <a:gd name="adj" fmla="val 9426"/>
            </a:avLst>
          </a:prstGeom>
          <a:solidFill>
            <a:srgbClr val="99FFCC"/>
          </a:solidFill>
          <a:ln w="9525" cap="rnd">
            <a:solidFill>
              <a:srgbClr val="333333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" name="Text Box 16"/>
          <p:cNvSpPr txBox="1">
            <a:spLocks noChangeArrowheads="1"/>
          </p:cNvSpPr>
          <p:nvPr/>
        </p:nvSpPr>
        <p:spPr bwMode="auto">
          <a:xfrm>
            <a:off x="248090" y="3201797"/>
            <a:ext cx="54352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ts val="2400"/>
              </a:lnSpc>
              <a:buFont typeface="Wingdings" pitchFamily="2" charset="2"/>
              <a:buChar char="§"/>
            </a:pPr>
            <a:endParaRPr kumimoji="0" lang="en-US" altLang="ko-KR" sz="2000" dirty="0">
              <a:solidFill>
                <a:srgbClr val="000000"/>
              </a:solidFill>
              <a:latin typeface="휴먼모음T"/>
              <a:ea typeface="휴먼모음T"/>
              <a:cs typeface="휴먼모음T"/>
              <a:sym typeface="Wingdings 2" pitchFamily="18" charset="2"/>
            </a:endParaRPr>
          </a:p>
          <a:p>
            <a:pPr>
              <a:lnSpc>
                <a:spcPts val="2400"/>
              </a:lnSpc>
              <a:buFont typeface="Wingdings" pitchFamily="2" charset="2"/>
              <a:buNone/>
            </a:pPr>
            <a:endParaRPr kumimoji="0" lang="en-US" altLang="ko-KR" dirty="0">
              <a:solidFill>
                <a:srgbClr val="000000"/>
              </a:solidFill>
              <a:latin typeface="휴먼모음T"/>
              <a:ea typeface="휴먼모음T"/>
              <a:cs typeface="휴먼모음T"/>
              <a:sym typeface="Wingdings 2" pitchFamily="18" charset="2"/>
            </a:endParaRPr>
          </a:p>
          <a:p>
            <a:pPr>
              <a:lnSpc>
                <a:spcPts val="2400"/>
              </a:lnSpc>
              <a:buFont typeface="Wingdings" pitchFamily="2" charset="2"/>
              <a:buNone/>
            </a:pPr>
            <a:r>
              <a:rPr kumimoji="0" lang="en-US" altLang="ko-KR" dirty="0" smtClean="0">
                <a:solidFill>
                  <a:srgbClr val="000000"/>
                </a:solidFill>
                <a:latin typeface="휴먼모음T"/>
                <a:ea typeface="휴먼모음T"/>
                <a:cs typeface="휴먼모음T"/>
                <a:sym typeface="Wingdings 2" pitchFamily="18" charset="2"/>
              </a:rPr>
              <a:t> </a:t>
            </a:r>
            <a:r>
              <a:rPr kumimoji="0" lang="ko-KR" altLang="en-US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  <a:cs typeface="휴먼모음T"/>
                <a:sym typeface="Wingdings 2" pitchFamily="18" charset="2"/>
              </a:rPr>
              <a:t>사증 인증서 승인 시</a:t>
            </a:r>
            <a:r>
              <a:rPr kumimoji="0" lang="en-US" altLang="ko-KR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  <a:cs typeface="휴먼모음T"/>
                <a:sym typeface="Wingdings 2" pitchFamily="18" charset="2"/>
              </a:rPr>
              <a:t>, </a:t>
            </a:r>
            <a:r>
              <a:rPr kumimoji="0" lang="ko-KR" altLang="en-US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  <a:cs typeface="휴먼모음T"/>
                <a:sym typeface="Wingdings 2" pitchFamily="18" charset="2"/>
              </a:rPr>
              <a:t>한국대사관에 비자 신청</a:t>
            </a:r>
            <a:r>
              <a:rPr kumimoji="0" lang="en-US" altLang="ko-KR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  <a:cs typeface="휴먼모음T"/>
                <a:sym typeface="Wingdings 2" pitchFamily="18" charset="2"/>
              </a:rPr>
              <a:t> </a:t>
            </a:r>
          </a:p>
          <a:p>
            <a:pPr>
              <a:lnSpc>
                <a:spcPts val="2400"/>
              </a:lnSpc>
              <a:buFont typeface="Wingdings" pitchFamily="2" charset="2"/>
              <a:buNone/>
            </a:pPr>
            <a:r>
              <a:rPr kumimoji="0" lang="en-US" altLang="ko-KR" dirty="0" smtClean="0">
                <a:solidFill>
                  <a:srgbClr val="000000"/>
                </a:solidFill>
                <a:latin typeface="휴먼모음T"/>
                <a:ea typeface="휴먼모음T"/>
                <a:cs typeface="휴먼모음T"/>
                <a:sym typeface="Wingdings 2" pitchFamily="18" charset="2"/>
              </a:rPr>
              <a:t> (</a:t>
            </a:r>
            <a:r>
              <a:rPr kumimoji="0" lang="ko-KR" altLang="en-US" dirty="0" smtClean="0">
                <a:solidFill>
                  <a:srgbClr val="000000"/>
                </a:solidFill>
                <a:latin typeface="휴먼모음T"/>
                <a:ea typeface="휴먼모음T"/>
                <a:cs typeface="휴먼모음T"/>
                <a:sym typeface="Wingdings 2" pitchFamily="18" charset="2"/>
              </a:rPr>
              <a:t>사증 인증서는 </a:t>
            </a:r>
            <a:r>
              <a:rPr kumimoji="0" lang="en-US" altLang="ko-KR" dirty="0" smtClean="0">
                <a:solidFill>
                  <a:srgbClr val="000000"/>
                </a:solidFill>
                <a:latin typeface="휴먼모음T"/>
                <a:ea typeface="휴먼모음T"/>
                <a:cs typeface="휴먼모음T"/>
                <a:sym typeface="Wingdings 2" pitchFamily="18" charset="2"/>
              </a:rPr>
              <a:t>3</a:t>
            </a:r>
            <a:r>
              <a:rPr kumimoji="0" lang="ko-KR" altLang="en-US" dirty="0" smtClean="0">
                <a:solidFill>
                  <a:srgbClr val="000000"/>
                </a:solidFill>
                <a:latin typeface="휴먼모음T"/>
                <a:ea typeface="휴먼모음T"/>
                <a:cs typeface="휴먼모음T"/>
                <a:sym typeface="Wingdings 2" pitchFamily="18" charset="2"/>
              </a:rPr>
              <a:t>개월간 유효</a:t>
            </a:r>
            <a:r>
              <a:rPr kumimoji="0" lang="en-US" altLang="ko-KR" dirty="0" smtClean="0">
                <a:solidFill>
                  <a:srgbClr val="000000"/>
                </a:solidFill>
                <a:latin typeface="휴먼모음T"/>
                <a:ea typeface="휴먼모음T"/>
                <a:cs typeface="휴먼모음T"/>
                <a:sym typeface="Wingdings 2" pitchFamily="18" charset="2"/>
              </a:rPr>
              <a:t>)</a:t>
            </a:r>
            <a:endParaRPr kumimoji="0" lang="en-US" altLang="ko-KR" dirty="0">
              <a:solidFill>
                <a:srgbClr val="000000"/>
              </a:solidFill>
              <a:latin typeface="휴먼모음T"/>
              <a:ea typeface="휴먼모음T"/>
              <a:cs typeface="휴먼모음T"/>
              <a:sym typeface="Wingdings 2" pitchFamily="18" charset="2"/>
            </a:endParaRPr>
          </a:p>
        </p:txBody>
      </p:sp>
      <p:sp>
        <p:nvSpPr>
          <p:cNvPr id="39" name="AutoShape 19"/>
          <p:cNvSpPr>
            <a:spLocks noChangeArrowheads="1"/>
          </p:cNvSpPr>
          <p:nvPr/>
        </p:nvSpPr>
        <p:spPr bwMode="auto">
          <a:xfrm>
            <a:off x="227013" y="5207371"/>
            <a:ext cx="5625147" cy="1166383"/>
          </a:xfrm>
          <a:prstGeom prst="roundRect">
            <a:avLst>
              <a:gd name="adj" fmla="val 9426"/>
            </a:avLst>
          </a:prstGeom>
          <a:solidFill>
            <a:srgbClr val="99FFCC"/>
          </a:solidFill>
          <a:ln w="9525" cap="rnd">
            <a:solidFill>
              <a:srgbClr val="333333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" name="Text Box 16"/>
          <p:cNvSpPr txBox="1">
            <a:spLocks noChangeArrowheads="1"/>
          </p:cNvSpPr>
          <p:nvPr/>
        </p:nvSpPr>
        <p:spPr bwMode="auto">
          <a:xfrm>
            <a:off x="271463" y="4972593"/>
            <a:ext cx="550553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ts val="2400"/>
              </a:lnSpc>
              <a:buFont typeface="Wingdings" pitchFamily="2" charset="2"/>
              <a:buChar char="§"/>
            </a:pPr>
            <a:endParaRPr kumimoji="0" lang="en-US" altLang="ko-KR" sz="2000" dirty="0">
              <a:solidFill>
                <a:srgbClr val="000000"/>
              </a:solidFill>
              <a:latin typeface="휴먼모음T"/>
              <a:ea typeface="휴먼모음T"/>
              <a:cs typeface="휴먼모음T"/>
              <a:sym typeface="Wingdings 2" pitchFamily="18" charset="2"/>
            </a:endParaRPr>
          </a:p>
          <a:p>
            <a:pPr>
              <a:lnSpc>
                <a:spcPts val="2400"/>
              </a:lnSpc>
              <a:buFont typeface="Wingdings" pitchFamily="2" charset="2"/>
              <a:buNone/>
            </a:pPr>
            <a:endParaRPr kumimoji="0" lang="en-US" altLang="ko-KR" sz="2000" dirty="0">
              <a:solidFill>
                <a:srgbClr val="000000"/>
              </a:solidFill>
              <a:latin typeface="휴먼모음T"/>
              <a:sym typeface="Wingdings 2" pitchFamily="18" charset="2"/>
            </a:endParaRPr>
          </a:p>
          <a:p>
            <a:pPr>
              <a:lnSpc>
                <a:spcPts val="2400"/>
              </a:lnSpc>
              <a:buFont typeface="Wingdings" pitchFamily="2" charset="2"/>
              <a:buNone/>
            </a:pPr>
            <a:r>
              <a:rPr kumimoji="0" lang="en-US" altLang="ko-KR" sz="2000" dirty="0" smtClean="0">
                <a:solidFill>
                  <a:srgbClr val="000000"/>
                </a:solidFill>
                <a:latin typeface="휴먼모음T"/>
                <a:sym typeface="Wingdings 2" pitchFamily="18" charset="2"/>
              </a:rPr>
              <a:t> </a:t>
            </a:r>
            <a:r>
              <a:rPr kumimoji="0" lang="ko-KR" altLang="en-US" sz="2000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  <a:sym typeface="Wingdings 2" pitchFamily="18" charset="2"/>
              </a:rPr>
              <a:t>근로자는 신청 후 </a:t>
            </a:r>
            <a:r>
              <a:rPr kumimoji="0" lang="en-US" altLang="ko-KR" sz="2000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  <a:sym typeface="Wingdings 2" pitchFamily="18" charset="2"/>
              </a:rPr>
              <a:t>3</a:t>
            </a:r>
            <a:r>
              <a:rPr kumimoji="0" lang="ko-KR" altLang="en-US" sz="2000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  <a:sym typeface="Wingdings 2" pitchFamily="18" charset="2"/>
              </a:rPr>
              <a:t>개월 이내 입국</a:t>
            </a:r>
            <a:endParaRPr kumimoji="0" lang="en-US" altLang="ko-KR" sz="2000" dirty="0" smtClean="0">
              <a:solidFill>
                <a:srgbClr val="000000"/>
              </a:solidFill>
              <a:latin typeface="HY견고딕" pitchFamily="18" charset="-127"/>
              <a:ea typeface="HY견고딕" pitchFamily="18" charset="-127"/>
              <a:sym typeface="Wingdings 2" pitchFamily="18" charset="2"/>
            </a:endParaRPr>
          </a:p>
          <a:p>
            <a:pPr>
              <a:lnSpc>
                <a:spcPts val="2400"/>
              </a:lnSpc>
              <a:buFont typeface="Wingdings" pitchFamily="2" charset="2"/>
              <a:buNone/>
            </a:pPr>
            <a:endParaRPr kumimoji="0" lang="en-US" altLang="ko-KR" dirty="0">
              <a:solidFill>
                <a:srgbClr val="000000"/>
              </a:solidFill>
              <a:latin typeface="휴먼모음T"/>
              <a:sym typeface="Wingdings 2" pitchFamily="18" charset="2"/>
            </a:endParaRPr>
          </a:p>
        </p:txBody>
      </p:sp>
      <p:sp>
        <p:nvSpPr>
          <p:cNvPr id="41" name="모서리가 둥근 직사각형 40"/>
          <p:cNvSpPr/>
          <p:nvPr/>
        </p:nvSpPr>
        <p:spPr>
          <a:xfrm>
            <a:off x="242020" y="4909815"/>
            <a:ext cx="683782" cy="44366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kern="0" dirty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rPr>
              <a:t>3.</a:t>
            </a:r>
            <a:endParaRPr kumimoji="0" lang="ko-KR" altLang="en-US" sz="2000" kern="0" dirty="0">
              <a:solidFill>
                <a:sysClr val="window" lastClr="FFFFFF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42" name="Group 50"/>
          <p:cNvGrpSpPr>
            <a:grpSpLocks/>
          </p:cNvGrpSpPr>
          <p:nvPr/>
        </p:nvGrpSpPr>
        <p:grpSpPr bwMode="auto">
          <a:xfrm>
            <a:off x="5989164" y="2990941"/>
            <a:ext cx="2775518" cy="3568488"/>
            <a:chOff x="3556" y="1097"/>
            <a:chExt cx="2028" cy="2215"/>
          </a:xfrm>
        </p:grpSpPr>
        <p:pic>
          <p:nvPicPr>
            <p:cNvPr id="43" name="Picture 43" descr="제목 없음"/>
            <p:cNvPicPr>
              <a:picLocks noChangeAspect="1" noChangeArrowheads="1"/>
            </p:cNvPicPr>
            <p:nvPr/>
          </p:nvPicPr>
          <p:blipFill>
            <a:blip r:embed="rId4" cstate="print">
              <a:lum bright="-8000" contrast="20000"/>
            </a:blip>
            <a:srcRect/>
            <a:stretch>
              <a:fillRect/>
            </a:stretch>
          </p:blipFill>
          <p:spPr bwMode="auto">
            <a:xfrm>
              <a:off x="3556" y="1097"/>
              <a:ext cx="2028" cy="2215"/>
            </a:xfrm>
            <a:prstGeom prst="rect">
              <a:avLst/>
            </a:prstGeom>
            <a:noFill/>
            <a:ln w="31750">
              <a:solidFill>
                <a:srgbClr val="333399"/>
              </a:solidFill>
              <a:miter lim="800000"/>
              <a:headEnd/>
              <a:tailEnd/>
            </a:ln>
          </p:spPr>
        </p:pic>
        <p:sp>
          <p:nvSpPr>
            <p:cNvPr id="44" name="Line 46"/>
            <p:cNvSpPr>
              <a:spLocks noChangeShapeType="1"/>
            </p:cNvSpPr>
            <p:nvPr/>
          </p:nvSpPr>
          <p:spPr bwMode="auto">
            <a:xfrm flipV="1">
              <a:off x="4315" y="1872"/>
              <a:ext cx="387" cy="6"/>
            </a:xfrm>
            <a:prstGeom prst="line">
              <a:avLst/>
            </a:prstGeom>
            <a:noFill/>
            <a:ln w="101600">
              <a:solidFill>
                <a:schemeClr val="tx1"/>
              </a:solidFill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  <a:alpha val="50000"/>
                </a:schemeClr>
              </a:prst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5" name="Line 48"/>
            <p:cNvSpPr>
              <a:spLocks noChangeShapeType="1"/>
            </p:cNvSpPr>
            <p:nvPr/>
          </p:nvSpPr>
          <p:spPr bwMode="auto">
            <a:xfrm flipV="1">
              <a:off x="3994" y="3002"/>
              <a:ext cx="387" cy="6"/>
            </a:xfrm>
            <a:prstGeom prst="line">
              <a:avLst/>
            </a:prstGeom>
            <a:noFill/>
            <a:ln w="101600">
              <a:solidFill>
                <a:schemeClr val="tx1"/>
              </a:solidFill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  <a:alpha val="50000"/>
                </a:schemeClr>
              </a:prst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7" name="Line 49"/>
            <p:cNvSpPr>
              <a:spLocks noChangeShapeType="1"/>
            </p:cNvSpPr>
            <p:nvPr/>
          </p:nvSpPr>
          <p:spPr bwMode="auto">
            <a:xfrm>
              <a:off x="4900" y="1648"/>
              <a:ext cx="464" cy="1"/>
            </a:xfrm>
            <a:prstGeom prst="line">
              <a:avLst/>
            </a:prstGeom>
            <a:noFill/>
            <a:ln w="101600">
              <a:solidFill>
                <a:schemeClr val="tx1"/>
              </a:solidFill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  <a:alpha val="50000"/>
                </a:schemeClr>
              </a:prstShdw>
            </a:effec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48" name="모서리가 둥근 직사각형 47"/>
          <p:cNvSpPr/>
          <p:nvPr/>
        </p:nvSpPr>
        <p:spPr>
          <a:xfrm>
            <a:off x="255668" y="2982816"/>
            <a:ext cx="683782" cy="44366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kern="0" dirty="0" smtClean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rPr>
              <a:t>2.</a:t>
            </a:r>
            <a:endParaRPr kumimoji="0" lang="ko-KR" altLang="en-US" sz="2000" kern="0" dirty="0">
              <a:solidFill>
                <a:sysClr val="window" lastClr="FFFFFF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9" name="모서리가 둥근 직사각형 48"/>
          <p:cNvSpPr/>
          <p:nvPr/>
        </p:nvSpPr>
        <p:spPr>
          <a:xfrm>
            <a:off x="282964" y="1645336"/>
            <a:ext cx="683782" cy="44366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kern="0" dirty="0" smtClean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rPr>
              <a:t>1.</a:t>
            </a:r>
            <a:endParaRPr kumimoji="0" lang="ko-KR" altLang="en-US" sz="2000" kern="0" dirty="0">
              <a:solidFill>
                <a:sysClr val="window" lastClr="FFFFFF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6508160" y="3895"/>
            <a:ext cx="2791122" cy="1430337"/>
            <a:chOff x="6683786" y="1058682"/>
            <a:chExt cx="2791122" cy="1430337"/>
          </a:xfrm>
        </p:grpSpPr>
        <p:sp>
          <p:nvSpPr>
            <p:cNvPr id="34" name="Rectangle 335"/>
            <p:cNvSpPr>
              <a:spLocks noChangeArrowheads="1"/>
            </p:cNvSpPr>
            <p:nvPr/>
          </p:nvSpPr>
          <p:spPr bwMode="auto">
            <a:xfrm>
              <a:off x="6734537" y="1131707"/>
              <a:ext cx="2592388" cy="135731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1400" kern="0" dirty="0"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35" name="Rectangle 335"/>
            <p:cNvSpPr>
              <a:spLocks noChangeArrowheads="1"/>
            </p:cNvSpPr>
            <p:nvPr/>
          </p:nvSpPr>
          <p:spPr bwMode="auto">
            <a:xfrm>
              <a:off x="6734537" y="1058682"/>
              <a:ext cx="2597150" cy="277812"/>
            </a:xfrm>
            <a:prstGeom prst="rect">
              <a:avLst/>
            </a:prstGeom>
            <a:solidFill>
              <a:srgbClr val="FF3300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kern="0" dirty="0" smtClean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관계</a:t>
              </a:r>
              <a:endParaRPr kumimoji="0" lang="en-US" altLang="ko-KR" sz="2000" kern="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36" name="Freeform 4"/>
            <p:cNvSpPr>
              <a:spLocks/>
            </p:cNvSpPr>
            <p:nvPr/>
          </p:nvSpPr>
          <p:spPr bwMode="ltGray">
            <a:xfrm>
              <a:off x="6905875" y="2003406"/>
              <a:ext cx="2307772" cy="46982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F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>
                <a:defRPr/>
              </a:pPr>
              <a:endParaRPr lang="ko-KR" altLang="en-US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7" name="Text Box 22"/>
            <p:cNvSpPr txBox="1">
              <a:spLocks noChangeArrowheads="1"/>
            </p:cNvSpPr>
            <p:nvPr/>
          </p:nvSpPr>
          <p:spPr bwMode="black">
            <a:xfrm>
              <a:off x="6683786" y="2057733"/>
              <a:ext cx="2791122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구직자</a:t>
              </a:r>
              <a:endParaRPr kumimoji="0"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  <p:sp>
          <p:nvSpPr>
            <p:cNvPr id="51" name="Freeform 4"/>
            <p:cNvSpPr>
              <a:spLocks/>
            </p:cNvSpPr>
            <p:nvPr/>
          </p:nvSpPr>
          <p:spPr bwMode="ltGray">
            <a:xfrm>
              <a:off x="6853653" y="1349828"/>
              <a:ext cx="2420983" cy="47520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5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Text Box 23"/>
            <p:cNvSpPr txBox="1">
              <a:spLocks noChangeArrowheads="1"/>
            </p:cNvSpPr>
            <p:nvPr/>
          </p:nvSpPr>
          <p:spPr bwMode="black">
            <a:xfrm>
              <a:off x="7040881" y="1425271"/>
              <a:ext cx="2083623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dirty="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한국산업인력공단</a:t>
              </a:r>
              <a:endParaRPr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</p:grpSp>
      <p:pic>
        <p:nvPicPr>
          <p:cNvPr id="53" name="Picture 148" descr="na_h2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7294" y="676093"/>
            <a:ext cx="170869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pic>
        <p:nvPicPr>
          <p:cNvPr id="46" name="Picture 148" descr="na_h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7294" y="719638"/>
            <a:ext cx="1708694" cy="229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WordArt 13"/>
          <p:cNvSpPr>
            <a:spLocks noChangeArrowheads="1" noChangeShapeType="1" noTextEdit="1"/>
          </p:cNvSpPr>
          <p:nvPr/>
        </p:nvSpPr>
        <p:spPr bwMode="auto">
          <a:xfrm>
            <a:off x="835742" y="275853"/>
            <a:ext cx="2823541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7</a:t>
            </a:r>
            <a:r>
              <a:rPr lang="en-US" altLang="ko-KR" sz="3200" kern="10" spc="-8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입국준비</a:t>
            </a:r>
            <a:endParaRPr lang="en-US" altLang="ko-KR" sz="3200" kern="10" spc="-80" dirty="0" smtClean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313327" y="3911035"/>
            <a:ext cx="8778606" cy="1960229"/>
            <a:chOff x="313327" y="3079637"/>
            <a:chExt cx="8778606" cy="1413991"/>
          </a:xfrm>
        </p:grpSpPr>
        <p:sp>
          <p:nvSpPr>
            <p:cNvPr id="35" name="AutoShape 19"/>
            <p:cNvSpPr>
              <a:spLocks noChangeArrowheads="1"/>
            </p:cNvSpPr>
            <p:nvPr/>
          </p:nvSpPr>
          <p:spPr bwMode="auto">
            <a:xfrm>
              <a:off x="313327" y="3348596"/>
              <a:ext cx="8668577" cy="1145032"/>
            </a:xfrm>
            <a:prstGeom prst="roundRect">
              <a:avLst>
                <a:gd name="adj" fmla="val 9426"/>
              </a:avLst>
            </a:prstGeom>
            <a:solidFill>
              <a:schemeClr val="bg1"/>
            </a:solidFill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36" name="Text Box 16"/>
            <p:cNvSpPr txBox="1">
              <a:spLocks noChangeArrowheads="1"/>
            </p:cNvSpPr>
            <p:nvPr/>
          </p:nvSpPr>
          <p:spPr bwMode="auto">
            <a:xfrm>
              <a:off x="419275" y="3912476"/>
              <a:ext cx="8672658" cy="510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32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3200" kern="0" dirty="0" smtClean="0">
                  <a:solidFill>
                    <a:srgbClr val="000000"/>
                  </a:solidFill>
                  <a:latin typeface="HY견고딕" pitchFamily="18" charset="-127"/>
                  <a:ea typeface="HY견고딕" pitchFamily="18" charset="-127"/>
                  <a:sym typeface="Wingdings 2" pitchFamily="18" charset="2"/>
                </a:rPr>
                <a:t>근로자 입국여부 한국산업인력공단에 통보</a:t>
              </a:r>
              <a:endParaRPr lang="en-US" altLang="ko-KR" sz="3200" kern="0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 </a:t>
              </a:r>
            </a:p>
          </p:txBody>
        </p:sp>
        <p:grpSp>
          <p:nvGrpSpPr>
            <p:cNvPr id="40" name="그룹 32"/>
            <p:cNvGrpSpPr/>
            <p:nvPr/>
          </p:nvGrpSpPr>
          <p:grpSpPr>
            <a:xfrm>
              <a:off x="2877014" y="3079637"/>
              <a:ext cx="6136361" cy="529380"/>
              <a:chOff x="-110026" y="3384459"/>
              <a:chExt cx="6136361" cy="529380"/>
            </a:xfrm>
          </p:grpSpPr>
          <p:pic>
            <p:nvPicPr>
              <p:cNvPr id="41" name="Picture 14" descr="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0800000">
                <a:off x="-110026" y="3384459"/>
                <a:ext cx="6136361" cy="5293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2" name="Rectangle 19"/>
              <p:cNvSpPr>
                <a:spLocks noChangeArrowheads="1"/>
              </p:cNvSpPr>
              <p:nvPr/>
            </p:nvSpPr>
            <p:spPr bwMode="auto">
              <a:xfrm>
                <a:off x="369477" y="3492353"/>
                <a:ext cx="5291575" cy="37741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rgbClr val="000000"/>
                </a:outerShdw>
              </a:effectLst>
            </p:spPr>
            <p:txBody>
              <a:bodyPr wrap="square">
                <a:spAutoFit/>
              </a:bodyPr>
              <a:lstStyle/>
              <a:p>
                <a:pPr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2800" kern="0" dirty="0" smtClean="0">
                    <a:solidFill>
                      <a:srgbClr val="FFFFFF"/>
                    </a:solidFill>
                    <a:latin typeface="HY헤드라인M" pitchFamily="18" charset="-127"/>
                    <a:ea typeface="HY헤드라인M" pitchFamily="18" charset="-127"/>
                    <a:cs typeface="Times New Roman" pitchFamily="18" charset="0"/>
                  </a:rPr>
                  <a:t>송출국가 </a:t>
                </a:r>
                <a:r>
                  <a:rPr lang="en-US" altLang="ko-KR" sz="2800" kern="0" dirty="0" smtClean="0">
                    <a:solidFill>
                      <a:srgbClr val="FFFFFF"/>
                    </a:solidFill>
                    <a:latin typeface="HY헤드라인M" pitchFamily="18" charset="-127"/>
                    <a:ea typeface="HY헤드라인M" pitchFamily="18" charset="-127"/>
                    <a:cs typeface="Times New Roman" pitchFamily="18" charset="0"/>
                  </a:rPr>
                  <a:t>→ </a:t>
                </a:r>
                <a:r>
                  <a:rPr lang="ko-KR" altLang="en-US" sz="2800" kern="0" dirty="0" smtClean="0">
                    <a:solidFill>
                      <a:srgbClr val="FFFFFF"/>
                    </a:solidFill>
                    <a:latin typeface="HY헤드라인M" pitchFamily="18" charset="-127"/>
                    <a:ea typeface="HY헤드라인M" pitchFamily="18" charset="-127"/>
                    <a:cs typeface="Times New Roman" pitchFamily="18" charset="0"/>
                  </a:rPr>
                  <a:t>한국산업인력공단</a:t>
                </a:r>
                <a:endParaRPr kumimoji="0" lang="ko-KR" altLang="en-US" sz="2800" kern="0" dirty="0">
                  <a:solidFill>
                    <a:srgbClr val="FFFFFF"/>
                  </a:solidFill>
                  <a:latin typeface="HY헤드라인M" pitchFamily="18" charset="-127"/>
                  <a:ea typeface="HY헤드라인M" pitchFamily="18" charset="-127"/>
                  <a:cs typeface="Times New Roman" pitchFamily="18" charset="0"/>
                </a:endParaRPr>
              </a:p>
            </p:txBody>
          </p:sp>
        </p:grpSp>
      </p:grpSp>
      <p:grpSp>
        <p:nvGrpSpPr>
          <p:cNvPr id="43" name="그룹 42"/>
          <p:cNvGrpSpPr/>
          <p:nvPr/>
        </p:nvGrpSpPr>
        <p:grpSpPr>
          <a:xfrm>
            <a:off x="271771" y="1564244"/>
            <a:ext cx="8879034" cy="2213690"/>
            <a:chOff x="271771" y="1613771"/>
            <a:chExt cx="8879034" cy="1390687"/>
          </a:xfrm>
        </p:grpSpPr>
        <p:sp>
          <p:nvSpPr>
            <p:cNvPr id="44" name="AutoShape 19"/>
            <p:cNvSpPr>
              <a:spLocks noChangeArrowheads="1"/>
            </p:cNvSpPr>
            <p:nvPr/>
          </p:nvSpPr>
          <p:spPr bwMode="auto">
            <a:xfrm>
              <a:off x="313327" y="1885568"/>
              <a:ext cx="8668577" cy="1118890"/>
            </a:xfrm>
            <a:prstGeom prst="roundRect">
              <a:avLst>
                <a:gd name="adj" fmla="val 9426"/>
              </a:avLst>
            </a:prstGeom>
            <a:solidFill>
              <a:schemeClr val="bg1"/>
            </a:solidFill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45" name="Text Box 16"/>
            <p:cNvSpPr txBox="1">
              <a:spLocks noChangeArrowheads="1"/>
            </p:cNvSpPr>
            <p:nvPr/>
          </p:nvSpPr>
          <p:spPr bwMode="auto">
            <a:xfrm>
              <a:off x="478147" y="2428597"/>
              <a:ext cx="8672658" cy="449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32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3200" kern="0" dirty="0" smtClean="0">
                  <a:solidFill>
                    <a:srgbClr val="000000"/>
                  </a:solidFill>
                  <a:latin typeface="HY견고딕" pitchFamily="18" charset="-127"/>
                  <a:ea typeface="HY견고딕" pitchFamily="18" charset="-127"/>
                  <a:sym typeface="Wingdings 2" pitchFamily="18" charset="2"/>
                </a:rPr>
                <a:t>입국계획 수립</a:t>
              </a:r>
              <a:r>
                <a:rPr lang="en-US" altLang="ko-KR" sz="3200" kern="0" dirty="0" smtClean="0">
                  <a:solidFill>
                    <a:srgbClr val="000000"/>
                  </a:solidFill>
                  <a:latin typeface="HY견고딕" pitchFamily="18" charset="-127"/>
                  <a:ea typeface="HY견고딕" pitchFamily="18" charset="-127"/>
                  <a:sym typeface="Wingdings 2" pitchFamily="18" charset="2"/>
                </a:rPr>
                <a:t>, </a:t>
              </a:r>
              <a:r>
                <a:rPr lang="ko-KR" altLang="en-US" sz="3200" kern="0" dirty="0" smtClean="0">
                  <a:solidFill>
                    <a:srgbClr val="000000"/>
                  </a:solidFill>
                  <a:latin typeface="HY견고딕" pitchFamily="18" charset="-127"/>
                  <a:ea typeface="HY견고딕" pitchFamily="18" charset="-127"/>
                  <a:sym typeface="Wingdings 2" pitchFamily="18" charset="2"/>
                </a:rPr>
                <a:t>통보</a:t>
              </a:r>
              <a:endParaRPr lang="en-US" altLang="ko-KR" sz="3200" kern="0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defRPr/>
              </a:pPr>
              <a:r>
                <a:rPr lang="en-US" altLang="ko-KR" sz="32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 </a:t>
              </a:r>
            </a:p>
          </p:txBody>
        </p:sp>
        <p:pic>
          <p:nvPicPr>
            <p:cNvPr id="47" name="Picture 20" descr="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71771" y="1613771"/>
              <a:ext cx="5789386" cy="5389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8" name="Rectangle 19"/>
            <p:cNvSpPr>
              <a:spLocks noChangeArrowheads="1"/>
            </p:cNvSpPr>
            <p:nvPr/>
          </p:nvSpPr>
          <p:spPr bwMode="auto">
            <a:xfrm>
              <a:off x="530785" y="1688580"/>
              <a:ext cx="5302250" cy="3286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000000"/>
              </a:outerShdw>
            </a:effectLst>
          </p:spPr>
          <p:txBody>
            <a:bodyPr wrap="square">
              <a:spAutoFit/>
            </a:bodyPr>
            <a:lstStyle/>
            <a:p>
              <a:pPr lvl="0" algn="ctr" latinLnBrk="0">
                <a:defRPr/>
              </a:pPr>
              <a:r>
                <a:rPr lang="ko-KR" altLang="en-US" sz="2800" b="1" kern="0" dirty="0" smtClean="0">
                  <a:solidFill>
                    <a:sysClr val="window" lastClr="FFFFFF"/>
                  </a:solidFill>
                  <a:sym typeface="Wingdings 2" pitchFamily="18" charset="2"/>
                </a:rPr>
                <a:t>한국산업인력공단</a:t>
              </a:r>
              <a:r>
                <a:rPr lang="en-US" altLang="ko-KR" sz="2800" b="1" kern="0" dirty="0" smtClean="0">
                  <a:solidFill>
                    <a:sysClr val="window" lastClr="FFFFFF"/>
                  </a:solidFill>
                  <a:sym typeface="Wingdings 2" pitchFamily="18" charset="2"/>
                </a:rPr>
                <a:t> → </a:t>
              </a:r>
              <a:r>
                <a:rPr lang="ko-KR" altLang="en-US" sz="2800" b="1" kern="0" dirty="0" smtClean="0">
                  <a:solidFill>
                    <a:sysClr val="window" lastClr="FFFFFF"/>
                  </a:solidFill>
                  <a:sym typeface="Wingdings 2" pitchFamily="18" charset="2"/>
                </a:rPr>
                <a:t>송출국가</a:t>
              </a:r>
              <a:endParaRPr lang="en-US" altLang="ko-KR" sz="2800" kern="0" dirty="0" smtClean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6508160" y="3895"/>
            <a:ext cx="2791122" cy="1430337"/>
            <a:chOff x="6683786" y="1058682"/>
            <a:chExt cx="2791122" cy="1430337"/>
          </a:xfrm>
        </p:grpSpPr>
        <p:sp>
          <p:nvSpPr>
            <p:cNvPr id="27" name="Rectangle 335"/>
            <p:cNvSpPr>
              <a:spLocks noChangeArrowheads="1"/>
            </p:cNvSpPr>
            <p:nvPr/>
          </p:nvSpPr>
          <p:spPr bwMode="auto">
            <a:xfrm>
              <a:off x="6734537" y="1131707"/>
              <a:ext cx="2592388" cy="135731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1400" kern="0" dirty="0"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28" name="Rectangle 335"/>
            <p:cNvSpPr>
              <a:spLocks noChangeArrowheads="1"/>
            </p:cNvSpPr>
            <p:nvPr/>
          </p:nvSpPr>
          <p:spPr bwMode="auto">
            <a:xfrm>
              <a:off x="6734537" y="1058682"/>
              <a:ext cx="2597150" cy="277812"/>
            </a:xfrm>
            <a:prstGeom prst="rect">
              <a:avLst/>
            </a:prstGeom>
            <a:solidFill>
              <a:srgbClr val="FF3300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kern="0" dirty="0" smtClean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관계</a:t>
              </a:r>
              <a:endParaRPr kumimoji="0" lang="en-US" altLang="ko-KR" sz="2000" kern="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29" name="Freeform 4"/>
            <p:cNvSpPr>
              <a:spLocks/>
            </p:cNvSpPr>
            <p:nvPr/>
          </p:nvSpPr>
          <p:spPr bwMode="ltGray">
            <a:xfrm>
              <a:off x="6905875" y="2003406"/>
              <a:ext cx="2307772" cy="46982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F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>
                <a:defRPr/>
              </a:pPr>
              <a:endParaRPr lang="ko-KR" altLang="en-US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0" name="Text Box 22"/>
            <p:cNvSpPr txBox="1">
              <a:spLocks noChangeArrowheads="1"/>
            </p:cNvSpPr>
            <p:nvPr/>
          </p:nvSpPr>
          <p:spPr bwMode="black">
            <a:xfrm>
              <a:off x="6683786" y="2057733"/>
              <a:ext cx="2791122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구직자</a:t>
              </a:r>
              <a:endParaRPr kumimoji="0"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  <p:sp>
          <p:nvSpPr>
            <p:cNvPr id="31" name="Freeform 4"/>
            <p:cNvSpPr>
              <a:spLocks/>
            </p:cNvSpPr>
            <p:nvPr/>
          </p:nvSpPr>
          <p:spPr bwMode="ltGray">
            <a:xfrm>
              <a:off x="6853653" y="1349828"/>
              <a:ext cx="2420983" cy="47520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5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Text Box 23"/>
            <p:cNvSpPr txBox="1">
              <a:spLocks noChangeArrowheads="1"/>
            </p:cNvSpPr>
            <p:nvPr/>
          </p:nvSpPr>
          <p:spPr bwMode="black">
            <a:xfrm>
              <a:off x="7040881" y="1425271"/>
              <a:ext cx="2083623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dirty="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한국산업인력공단</a:t>
              </a:r>
              <a:endParaRPr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</p:grpSp>
      <p:pic>
        <p:nvPicPr>
          <p:cNvPr id="33" name="Picture 148" descr="na_h2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7294" y="676093"/>
            <a:ext cx="170869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pic>
        <p:nvPicPr>
          <p:cNvPr id="46" name="Picture 148" descr="na_h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7294" y="719638"/>
            <a:ext cx="1708694" cy="229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WordArt 13"/>
          <p:cNvSpPr>
            <a:spLocks noChangeArrowheads="1" noChangeShapeType="1" noTextEdit="1"/>
          </p:cNvSpPr>
          <p:nvPr/>
        </p:nvSpPr>
        <p:spPr bwMode="auto">
          <a:xfrm>
            <a:off x="835742" y="275853"/>
            <a:ext cx="2063575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8.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입국</a:t>
            </a:r>
            <a:endParaRPr lang="en-US" altLang="ko-KR" sz="3200" kern="10" spc="-80" dirty="0" smtClean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313327" y="1885567"/>
            <a:ext cx="8785683" cy="1963621"/>
            <a:chOff x="313327" y="1885567"/>
            <a:chExt cx="8785683" cy="1963621"/>
          </a:xfrm>
        </p:grpSpPr>
        <p:sp>
          <p:nvSpPr>
            <p:cNvPr id="28" name="AutoShape 19"/>
            <p:cNvSpPr>
              <a:spLocks noChangeArrowheads="1"/>
            </p:cNvSpPr>
            <p:nvPr/>
          </p:nvSpPr>
          <p:spPr bwMode="auto">
            <a:xfrm>
              <a:off x="313327" y="1885567"/>
              <a:ext cx="8668577" cy="1963621"/>
            </a:xfrm>
            <a:prstGeom prst="roundRect">
              <a:avLst>
                <a:gd name="adj" fmla="val 9426"/>
              </a:avLst>
            </a:prstGeom>
            <a:solidFill>
              <a:schemeClr val="bg1"/>
            </a:solidFill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29" name="Text Box 16"/>
            <p:cNvSpPr txBox="1">
              <a:spLocks noChangeArrowheads="1"/>
            </p:cNvSpPr>
            <p:nvPr/>
          </p:nvSpPr>
          <p:spPr bwMode="auto">
            <a:xfrm>
              <a:off x="426352" y="2074821"/>
              <a:ext cx="8672658" cy="1700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  <a:defRPr/>
              </a:pPr>
              <a:r>
                <a:rPr lang="en-US" altLang="ko-KR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근로계약 원본</a:t>
              </a:r>
              <a:r>
                <a:rPr lang="en-US" altLang="ko-KR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, </a:t>
              </a:r>
              <a:r>
                <a:rPr lang="ko-KR" altLang="en-US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건강검진 진단서</a:t>
              </a:r>
              <a:endParaRPr lang="en-US" altLang="ko-KR" sz="24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  <a:defRPr/>
              </a:pPr>
              <a:r>
                <a:rPr lang="en-US" altLang="ko-KR" sz="2400" kern="0" dirty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동일 유니폼 착용</a:t>
              </a:r>
              <a:endParaRPr lang="en-US" altLang="ko-KR" sz="24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  <a:defRPr/>
              </a:pPr>
              <a:r>
                <a:rPr lang="en-US" altLang="ko-KR" sz="24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4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이름표 착용</a:t>
              </a:r>
              <a:r>
                <a:rPr lang="en-US" altLang="ko-KR" sz="24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(</a:t>
              </a:r>
              <a:r>
                <a:rPr lang="ko-KR" altLang="en-US" sz="24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송출국가 제공 이름표 착용</a:t>
              </a:r>
              <a:r>
                <a:rPr lang="en-US" altLang="ko-KR" sz="24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)</a:t>
              </a:r>
            </a:p>
          </p:txBody>
        </p:sp>
      </p:grpSp>
      <p:pic>
        <p:nvPicPr>
          <p:cNvPr id="3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1249" y="4328809"/>
            <a:ext cx="3828370" cy="2256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59086" y="4289898"/>
            <a:ext cx="427590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모서리가 둥근 직사각형 31"/>
          <p:cNvSpPr/>
          <p:nvPr/>
        </p:nvSpPr>
        <p:spPr>
          <a:xfrm>
            <a:off x="328921" y="1530508"/>
            <a:ext cx="1845567" cy="62650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anchor="ctr"/>
          <a:lstStyle/>
          <a:p>
            <a:pPr algn="ctr" latinLnBrk="0">
              <a:defRPr/>
            </a:pPr>
            <a:r>
              <a:rPr lang="ko-KR" altLang="en-US" sz="2800" kern="0" dirty="0" smtClean="0">
                <a:latin typeface="휴먼모음T" pitchFamily="18" charset="-127"/>
                <a:ea typeface="휴먼모음T" pitchFamily="18" charset="-127"/>
              </a:rPr>
              <a:t>필수사항</a:t>
            </a:r>
            <a:endParaRPr lang="en-US" altLang="ko-KR" sz="2800" kern="0" dirty="0" smtClean="0"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23" name="그룹 22"/>
          <p:cNvGrpSpPr/>
          <p:nvPr/>
        </p:nvGrpSpPr>
        <p:grpSpPr>
          <a:xfrm>
            <a:off x="6508160" y="3895"/>
            <a:ext cx="2791122" cy="1430337"/>
            <a:chOff x="6683786" y="1058682"/>
            <a:chExt cx="2791122" cy="1430337"/>
          </a:xfrm>
        </p:grpSpPr>
        <p:sp>
          <p:nvSpPr>
            <p:cNvPr id="25" name="Rectangle 335"/>
            <p:cNvSpPr>
              <a:spLocks noChangeArrowheads="1"/>
            </p:cNvSpPr>
            <p:nvPr/>
          </p:nvSpPr>
          <p:spPr bwMode="auto">
            <a:xfrm>
              <a:off x="6734537" y="1131707"/>
              <a:ext cx="2592388" cy="135731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1400" kern="0" dirty="0"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27" name="Rectangle 335"/>
            <p:cNvSpPr>
              <a:spLocks noChangeArrowheads="1"/>
            </p:cNvSpPr>
            <p:nvPr/>
          </p:nvSpPr>
          <p:spPr bwMode="auto">
            <a:xfrm>
              <a:off x="6734537" y="1058682"/>
              <a:ext cx="2597150" cy="277812"/>
            </a:xfrm>
            <a:prstGeom prst="rect">
              <a:avLst/>
            </a:prstGeom>
            <a:solidFill>
              <a:srgbClr val="FF3300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kern="0" dirty="0" smtClean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관계</a:t>
              </a:r>
              <a:endParaRPr kumimoji="0" lang="en-US" altLang="ko-KR" sz="2000" kern="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33" name="Freeform 4"/>
            <p:cNvSpPr>
              <a:spLocks/>
            </p:cNvSpPr>
            <p:nvPr/>
          </p:nvSpPr>
          <p:spPr bwMode="ltGray">
            <a:xfrm>
              <a:off x="6905875" y="2003406"/>
              <a:ext cx="2307772" cy="46982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F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>
                <a:defRPr/>
              </a:pPr>
              <a:endParaRPr lang="ko-KR" altLang="en-US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4" name="Text Box 22"/>
            <p:cNvSpPr txBox="1">
              <a:spLocks noChangeArrowheads="1"/>
            </p:cNvSpPr>
            <p:nvPr/>
          </p:nvSpPr>
          <p:spPr bwMode="black">
            <a:xfrm>
              <a:off x="6683786" y="2057733"/>
              <a:ext cx="2791122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구직자</a:t>
              </a:r>
              <a:endParaRPr kumimoji="0"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  <p:sp>
          <p:nvSpPr>
            <p:cNvPr id="35" name="Freeform 4"/>
            <p:cNvSpPr>
              <a:spLocks/>
            </p:cNvSpPr>
            <p:nvPr/>
          </p:nvSpPr>
          <p:spPr bwMode="ltGray">
            <a:xfrm>
              <a:off x="6853653" y="1349828"/>
              <a:ext cx="2420983" cy="47520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5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Text Box 23"/>
            <p:cNvSpPr txBox="1">
              <a:spLocks noChangeArrowheads="1"/>
            </p:cNvSpPr>
            <p:nvPr/>
          </p:nvSpPr>
          <p:spPr bwMode="black">
            <a:xfrm>
              <a:off x="7040881" y="1425271"/>
              <a:ext cx="2083623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dirty="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한국산업인력공단</a:t>
              </a:r>
              <a:endParaRPr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</p:grpSp>
      <p:pic>
        <p:nvPicPr>
          <p:cNvPr id="37" name="Picture 148" descr="na_h2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7294" y="676093"/>
            <a:ext cx="170869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86015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9833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9832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110" name="WordArt 13"/>
          <p:cNvSpPr>
            <a:spLocks noChangeArrowheads="1" noChangeShapeType="1" noTextEdit="1"/>
          </p:cNvSpPr>
          <p:nvPr/>
        </p:nvSpPr>
        <p:spPr bwMode="auto">
          <a:xfrm>
            <a:off x="726248" y="313502"/>
            <a:ext cx="5596890" cy="55167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고용허가제의 역사</a:t>
            </a:r>
            <a:endParaRPr lang="ko-KR" altLang="en-US" sz="3200" kern="10" spc="-80" dirty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354874" y="1438163"/>
            <a:ext cx="8393590" cy="1867734"/>
            <a:chOff x="515307" y="1541790"/>
            <a:chExt cx="8881173" cy="2268048"/>
          </a:xfrm>
        </p:grpSpPr>
        <p:sp>
          <p:nvSpPr>
            <p:cNvPr id="54" name="Text Box 24"/>
            <p:cNvSpPr txBox="1">
              <a:spLocks noChangeArrowheads="1"/>
            </p:cNvSpPr>
            <p:nvPr/>
          </p:nvSpPr>
          <p:spPr bwMode="gray">
            <a:xfrm>
              <a:off x="673956" y="1622874"/>
              <a:ext cx="7468552" cy="101566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Clr>
                  <a:schemeClr val="hlink"/>
                </a:buClr>
                <a:buFont typeface="Wingdings" pitchFamily="2" charset="2"/>
                <a:buChar char="q"/>
              </a:pPr>
              <a:r>
                <a:rPr kumimoji="0" lang="en-US" altLang="ko-KR" sz="16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  <a:cs typeface="Arial" pitchFamily="34" charset="0"/>
                </a:rPr>
                <a:t> </a:t>
              </a:r>
              <a:r>
                <a:rPr lang="ko-KR" altLang="en-US" sz="2000" dirty="0"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국내인력을 구하지 못한 기업에게 </a:t>
              </a:r>
              <a:r>
                <a:rPr lang="ko-KR" altLang="en-US" sz="2000" dirty="0" smtClean="0"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적정규모</a:t>
              </a:r>
              <a:r>
                <a:rPr lang="ko-KR" altLang="en-US" sz="2000" dirty="0" smtClean="0">
                  <a:cs typeface="Arial" pitchFamily="34" charset="0"/>
                </a:rPr>
                <a:t>의 외국인근로자</a:t>
              </a:r>
              <a:endParaRPr lang="en-US" altLang="ko-KR" sz="2000" dirty="0" smtClean="0">
                <a:cs typeface="Arial" pitchFamily="34" charset="0"/>
              </a:endParaRPr>
            </a:p>
            <a:p>
              <a:pPr>
                <a:lnSpc>
                  <a:spcPct val="150000"/>
                </a:lnSpc>
                <a:buClr>
                  <a:schemeClr val="hlink"/>
                </a:buClr>
              </a:pPr>
              <a:r>
                <a:rPr lang="en-US" altLang="ko-KR" sz="2000" dirty="0" smtClean="0">
                  <a:cs typeface="Arial" pitchFamily="34" charset="0"/>
                </a:rPr>
                <a:t>   (</a:t>
              </a:r>
              <a:r>
                <a:rPr lang="ko-KR" altLang="en-US" sz="2000" dirty="0">
                  <a:latin typeface="나눔고딕 ExtraBold" pitchFamily="50" charset="-127"/>
                  <a:ea typeface="나눔고딕 ExtraBold" pitchFamily="50" charset="-127"/>
                </a:rPr>
                <a:t>단순기능인력</a:t>
              </a:r>
              <a:r>
                <a:rPr lang="en-US" altLang="ko-KR" sz="2000" dirty="0">
                  <a:cs typeface="Arial" pitchFamily="34" charset="0"/>
                </a:rPr>
                <a:t>)</a:t>
              </a:r>
              <a:r>
                <a:rPr lang="ko-KR" altLang="en-US" sz="2000" dirty="0">
                  <a:cs typeface="Arial" pitchFamily="34" charset="0"/>
                </a:rPr>
                <a:t>를 </a:t>
              </a:r>
              <a:r>
                <a:rPr lang="ko-KR" altLang="en-US" sz="2000" dirty="0" smtClean="0">
                  <a:latin typeface="나눔고딕 ExtraBold" pitchFamily="50" charset="-127"/>
                  <a:ea typeface="나눔고딕 ExtraBold" pitchFamily="50" charset="-127"/>
                </a:rPr>
                <a:t>합법적</a:t>
              </a:r>
              <a:r>
                <a:rPr lang="ko-KR" altLang="en-US" sz="2000" dirty="0" smtClean="0">
                  <a:cs typeface="Arial" pitchFamily="34" charset="0"/>
                </a:rPr>
                <a:t>으로 </a:t>
              </a:r>
              <a:r>
                <a:rPr lang="ko-KR" altLang="en-US" sz="2000" dirty="0" smtClean="0">
                  <a:latin typeface="나눔고딕 ExtraBold" pitchFamily="50" charset="-127"/>
                  <a:ea typeface="나눔고딕 ExtraBold" pitchFamily="50" charset="-127"/>
                </a:rPr>
                <a:t>고용할 </a:t>
              </a:r>
              <a:r>
                <a:rPr lang="ko-KR" altLang="en-US" sz="2000" dirty="0">
                  <a:latin typeface="나눔고딕 ExtraBold" pitchFamily="50" charset="-127"/>
                  <a:ea typeface="나눔고딕 ExtraBold" pitchFamily="50" charset="-127"/>
                </a:rPr>
                <a:t>수 있도록 허가해 주는 제도</a:t>
              </a:r>
            </a:p>
          </p:txBody>
        </p:sp>
        <p:grpSp>
          <p:nvGrpSpPr>
            <p:cNvPr id="2" name="그룹 111"/>
            <p:cNvGrpSpPr/>
            <p:nvPr/>
          </p:nvGrpSpPr>
          <p:grpSpPr>
            <a:xfrm>
              <a:off x="515307" y="1541790"/>
              <a:ext cx="8881173" cy="2268048"/>
              <a:chOff x="541434" y="1378969"/>
              <a:chExt cx="8881173" cy="2586347"/>
            </a:xfrm>
            <a:solidFill>
              <a:schemeClr val="accent6">
                <a:lumMod val="20000"/>
                <a:lumOff val="80000"/>
              </a:schemeClr>
            </a:solidFill>
          </p:grpSpPr>
          <p:sp>
            <p:nvSpPr>
              <p:cNvPr id="100" name="Rectangle 22"/>
              <p:cNvSpPr>
                <a:spLocks noChangeArrowheads="1"/>
              </p:cNvSpPr>
              <p:nvPr/>
            </p:nvSpPr>
            <p:spPr bwMode="auto">
              <a:xfrm>
                <a:off x="541434" y="1378969"/>
                <a:ext cx="8881173" cy="2586347"/>
              </a:xfrm>
              <a:prstGeom prst="rect">
                <a:avLst/>
              </a:prstGeom>
              <a:grpFill/>
              <a:ln w="3175" algn="ctr">
                <a:solidFill>
                  <a:srgbClr val="808080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srgbClr val="000000">
                    <a:lumMod val="75000"/>
                    <a:alpha val="40000"/>
                  </a:srgbClr>
                </a:outerShdw>
              </a:effectLst>
            </p:spPr>
            <p:txBody>
              <a:bodyPr wrap="none" lIns="90000" tIns="46800" rIns="90000" bIns="46800" anchor="ctr"/>
              <a:lstStyle/>
              <a:p>
                <a:pPr marL="0" marR="0" lvl="0" indent="0" defTabSz="91440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endParaRPr kumimoji="0" lang="en-US" altLang="ko-K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휴먼모음T" pitchFamily="18" charset="-127"/>
                  <a:ea typeface="휴먼모음T" pitchFamily="18" charset="-127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휴먼모음T" pitchFamily="18" charset="-127"/>
                    <a:ea typeface="휴먼모음T" pitchFamily="18" charset="-127"/>
                  </a:rPr>
                  <a:t> </a:t>
                </a:r>
                <a:endParaRPr kumimoji="0" lang="en-US" altLang="ko-K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휴먼모음T" pitchFamily="18" charset="-127"/>
                  <a:ea typeface="휴먼모음T" pitchFamily="18" charset="-127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휴먼모음T" pitchFamily="18" charset="-127"/>
                  <a:ea typeface="휴먼모음T" pitchFamily="18" charset="-127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휴먼모음T" pitchFamily="18" charset="-127"/>
                  <a:ea typeface="휴먼모음T" pitchFamily="18" charset="-127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endParaRPr kumimoji="0" lang="en-US" altLang="ko-K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109" name="Text Box 22"/>
              <p:cNvSpPr txBox="1">
                <a:spLocks noChangeArrowheads="1"/>
              </p:cNvSpPr>
              <p:nvPr/>
            </p:nvSpPr>
            <p:spPr bwMode="black">
              <a:xfrm>
                <a:off x="629371" y="1471433"/>
                <a:ext cx="8499440" cy="2237518"/>
              </a:xfrm>
              <a:prstGeom prst="rect">
                <a:avLst/>
              </a:prstGeom>
              <a:grpFill/>
              <a:ln w="9525" algn="ctr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eaLnBrk="0" latinLnBrk="0" hangingPunct="0">
                  <a:lnSpc>
                    <a:spcPct val="150000"/>
                  </a:lnSpc>
                  <a:buFont typeface="Wingdings" pitchFamily="2" charset="2"/>
                  <a:buChar char="§"/>
                  <a:defRPr/>
                </a:pPr>
                <a:r>
                  <a:rPr lang="en-US" altLang="ko-KR" sz="2200" b="1" kern="0" spc="50" dirty="0" smtClean="0">
                    <a:ln w="11430"/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 1993 11</a:t>
                </a:r>
                <a:r>
                  <a:rPr lang="ko-KR" altLang="en-US" sz="2200" b="1" kern="0" spc="50" dirty="0" smtClean="0">
                    <a:ln w="11430"/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월</a:t>
                </a:r>
                <a:r>
                  <a:rPr lang="en-US" altLang="ko-KR" sz="2200" b="1" kern="0" spc="50" dirty="0" smtClean="0">
                    <a:ln w="11430"/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: </a:t>
                </a:r>
                <a:r>
                  <a:rPr lang="ko-KR" altLang="en-US" sz="2200" b="1" kern="0" spc="50" dirty="0" err="1" smtClean="0">
                    <a:ln w="11430"/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산업연수생제</a:t>
                </a:r>
                <a:r>
                  <a:rPr lang="en-US" altLang="ko-KR" sz="2200" b="1" kern="0" spc="50" dirty="0" smtClean="0">
                    <a:ln w="11430"/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 (ITS)</a:t>
                </a:r>
              </a:p>
              <a:p>
                <a:pPr eaLnBrk="0" latinLnBrk="0" hangingPunct="0">
                  <a:lnSpc>
                    <a:spcPct val="150000"/>
                  </a:lnSpc>
                  <a:buFont typeface="Wingdings" pitchFamily="2" charset="2"/>
                  <a:buChar char="§"/>
                  <a:defRPr/>
                </a:pPr>
                <a:r>
                  <a:rPr lang="en-US" altLang="ko-KR" sz="2200" b="1" kern="0" spc="50" dirty="0" smtClean="0">
                    <a:ln w="11430"/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 2004 8</a:t>
                </a:r>
                <a:r>
                  <a:rPr lang="ko-KR" altLang="en-US" sz="2200" b="1" kern="0" spc="50" dirty="0" smtClean="0">
                    <a:ln w="11430"/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월</a:t>
                </a:r>
                <a:r>
                  <a:rPr lang="en-US" altLang="ko-KR" sz="2200" b="1" kern="0" spc="50" dirty="0" smtClean="0">
                    <a:ln w="11430"/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: </a:t>
                </a:r>
                <a:r>
                  <a:rPr lang="ko-KR" altLang="en-US" sz="2200" b="1" kern="0" spc="50" dirty="0" smtClean="0">
                    <a:ln w="11430"/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고용허가제</a:t>
                </a:r>
                <a:r>
                  <a:rPr lang="en-US" altLang="ko-KR" sz="2200" b="1" kern="0" spc="50" dirty="0" smtClean="0">
                    <a:ln w="11430"/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 (EPS)</a:t>
                </a:r>
              </a:p>
              <a:p>
                <a:pPr eaLnBrk="0" latinLnBrk="0" hangingPunct="0">
                  <a:lnSpc>
                    <a:spcPct val="150000"/>
                  </a:lnSpc>
                  <a:buFont typeface="Wingdings" pitchFamily="2" charset="2"/>
                  <a:buChar char="§"/>
                  <a:defRPr/>
                </a:pPr>
                <a:r>
                  <a:rPr lang="en-US" altLang="ko-KR" sz="2200" b="1" kern="0" spc="50" dirty="0" smtClean="0">
                    <a:ln w="11430"/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 2007 1</a:t>
                </a:r>
                <a:r>
                  <a:rPr lang="ko-KR" altLang="en-US" sz="2200" b="1" kern="0" spc="50" dirty="0" smtClean="0">
                    <a:ln w="11430"/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월</a:t>
                </a:r>
                <a:r>
                  <a:rPr lang="en-US" altLang="ko-KR" sz="2200" b="1" kern="0" spc="50" dirty="0" smtClean="0">
                    <a:ln w="11430"/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: </a:t>
                </a:r>
                <a:r>
                  <a:rPr lang="ko-KR" altLang="en-US" sz="2200" b="1" kern="0" spc="50" dirty="0" smtClean="0">
                    <a:ln w="11430"/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고용허가제 통합</a:t>
                </a:r>
                <a:endParaRPr lang="en-US" altLang="ko-KR" sz="2200" b="1" kern="0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endParaRPr>
              </a:p>
            </p:txBody>
          </p:sp>
        </p:grpSp>
      </p:grpSp>
      <p:grpSp>
        <p:nvGrpSpPr>
          <p:cNvPr id="22" name="그룹 21"/>
          <p:cNvGrpSpPr/>
          <p:nvPr/>
        </p:nvGrpSpPr>
        <p:grpSpPr>
          <a:xfrm>
            <a:off x="437983" y="3667267"/>
            <a:ext cx="2736304" cy="2232248"/>
            <a:chOff x="437983" y="3763979"/>
            <a:chExt cx="2736304" cy="2232248"/>
          </a:xfrm>
        </p:grpSpPr>
        <p:sp>
          <p:nvSpPr>
            <p:cNvPr id="12" name="직사각형 11"/>
            <p:cNvSpPr/>
            <p:nvPr/>
          </p:nvSpPr>
          <p:spPr>
            <a:xfrm>
              <a:off x="437983" y="4145679"/>
              <a:ext cx="2736304" cy="1850548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509991" y="4551999"/>
              <a:ext cx="2339102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tx1"/>
                </a:buClr>
                <a:buSzPct val="100000"/>
              </a:pPr>
              <a:r>
                <a:rPr kumimoji="1" lang="ko-KR" altLang="en-US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베트남</a:t>
              </a:r>
              <a:r>
                <a:rPr kumimoji="1" lang="en-US" altLang="ko-KR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, </a:t>
              </a:r>
              <a:r>
                <a:rPr kumimoji="1" lang="ko-KR" altLang="en-US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필리핀</a:t>
              </a:r>
              <a:r>
                <a:rPr kumimoji="1" lang="en-US" altLang="ko-KR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, </a:t>
              </a:r>
            </a:p>
            <a:p>
              <a:pPr lvl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tx1"/>
                </a:buClr>
                <a:buSzPct val="100000"/>
              </a:pPr>
              <a:r>
                <a:rPr kumimoji="1" lang="ko-KR" altLang="en-US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태국</a:t>
              </a:r>
              <a:r>
                <a:rPr kumimoji="1" lang="en-US" altLang="ko-KR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, </a:t>
              </a:r>
              <a:r>
                <a:rPr kumimoji="1" lang="ko-KR" altLang="en-US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몽골</a:t>
              </a:r>
              <a:r>
                <a:rPr kumimoji="1" lang="en-US" altLang="ko-KR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, </a:t>
              </a:r>
              <a:r>
                <a:rPr kumimoji="1" lang="ko-KR" altLang="en-US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인도네시아</a:t>
              </a:r>
              <a:r>
                <a:rPr kumimoji="1" lang="en-US" altLang="ko-KR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,</a:t>
              </a:r>
            </a:p>
            <a:p>
              <a:pPr lvl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tx1"/>
                </a:buClr>
                <a:buSzPct val="100000"/>
              </a:pPr>
              <a:r>
                <a:rPr kumimoji="1" lang="ko-KR" altLang="en-US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스리랑카</a:t>
              </a:r>
              <a:endParaRPr kumimoji="1" lang="en-US" altLang="ko-KR" sz="1600" b="1" dirty="0" smtClean="0">
                <a:latin typeface="맑은 고딕" pitchFamily="50" charset="-127"/>
                <a:ea typeface="맑은 고딕" pitchFamily="50" charset="-127"/>
                <a:cs typeface="굴림" pitchFamily="50" charset="-127"/>
              </a:endParaRPr>
            </a:p>
          </p:txBody>
        </p:sp>
        <p:sp>
          <p:nvSpPr>
            <p:cNvPr id="14" name="타원 13"/>
            <p:cNvSpPr/>
            <p:nvPr/>
          </p:nvSpPr>
          <p:spPr>
            <a:xfrm>
              <a:off x="888841" y="3763979"/>
              <a:ext cx="1925406" cy="81032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/>
                <a:t>송출국가</a:t>
              </a:r>
              <a:r>
                <a:rPr lang="en-US" altLang="ko-KR" b="1" dirty="0" smtClean="0"/>
                <a:t> 2004(6)</a:t>
              </a:r>
              <a:endParaRPr lang="ko-KR" altLang="en-US" b="1" dirty="0"/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3390311" y="3667267"/>
            <a:ext cx="2520280" cy="2232248"/>
            <a:chOff x="3390311" y="3763979"/>
            <a:chExt cx="2520280" cy="2232248"/>
          </a:xfrm>
        </p:grpSpPr>
        <p:sp>
          <p:nvSpPr>
            <p:cNvPr id="15" name="직사각형 14"/>
            <p:cNvSpPr/>
            <p:nvPr/>
          </p:nvSpPr>
          <p:spPr>
            <a:xfrm>
              <a:off x="3390311" y="4145679"/>
              <a:ext cx="2520280" cy="185054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3494045" y="3763979"/>
              <a:ext cx="2364817" cy="81032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/>
                <a:t>추가 </a:t>
              </a:r>
              <a:r>
                <a:rPr lang="ko-KR" altLang="en-US" b="1" dirty="0" err="1" smtClean="0"/>
                <a:t>송출국</a:t>
              </a:r>
              <a:r>
                <a:rPr lang="en-US" altLang="ko-KR" b="1" dirty="0" smtClean="0"/>
                <a:t>2006(4)</a:t>
              </a:r>
              <a:endParaRPr lang="ko-KR" altLang="en-US" b="1" dirty="0"/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3606336" y="4579874"/>
              <a:ext cx="216024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tx1"/>
                </a:buClr>
                <a:buSzPct val="100000"/>
              </a:pPr>
              <a:r>
                <a:rPr kumimoji="1" lang="en-US" altLang="ko-KR" sz="1600" b="1" spc="-300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kumimoji="1" lang="ko-KR" altLang="en-US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중국</a:t>
              </a:r>
              <a:r>
                <a:rPr kumimoji="1" lang="en-US" altLang="ko-KR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, </a:t>
              </a:r>
              <a:r>
                <a:rPr kumimoji="1" lang="ko-KR" altLang="en-US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우즈베키스탄</a:t>
              </a:r>
              <a:r>
                <a:rPr kumimoji="1" lang="en-US" altLang="ko-KR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,</a:t>
              </a:r>
            </a:p>
            <a:p>
              <a:pPr lvl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tx1"/>
                </a:buClr>
                <a:buSzPct val="100000"/>
              </a:pPr>
              <a:r>
                <a:rPr kumimoji="1" lang="ko-KR" altLang="en-US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파키스탄</a:t>
              </a:r>
              <a:r>
                <a:rPr kumimoji="1" lang="en-US" altLang="ko-KR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, </a:t>
              </a:r>
              <a:r>
                <a:rPr kumimoji="1" lang="ko-KR" altLang="en-US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캄보디아</a:t>
              </a:r>
              <a:endParaRPr kumimoji="1" lang="en-US" altLang="ko-KR" sz="1600" b="1" dirty="0" smtClean="0">
                <a:latin typeface="맑은 고딕" pitchFamily="50" charset="-127"/>
                <a:ea typeface="맑은 고딕" pitchFamily="50" charset="-127"/>
                <a:cs typeface="굴림" pitchFamily="50" charset="-127"/>
              </a:endParaRPr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6126615" y="3667267"/>
            <a:ext cx="2717618" cy="2232248"/>
            <a:chOff x="6126615" y="3763979"/>
            <a:chExt cx="2717618" cy="2232248"/>
          </a:xfrm>
        </p:grpSpPr>
        <p:sp>
          <p:nvSpPr>
            <p:cNvPr id="18" name="직사각형 17"/>
            <p:cNvSpPr/>
            <p:nvPr/>
          </p:nvSpPr>
          <p:spPr>
            <a:xfrm>
              <a:off x="6126615" y="4145679"/>
              <a:ext cx="2621849" cy="1850548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6323138" y="3763979"/>
              <a:ext cx="2240569" cy="810328"/>
            </a:xfrm>
            <a:prstGeom prst="ellipse">
              <a:avLst/>
            </a:prstGeom>
            <a:gradFill>
              <a:gsLst>
                <a:gs pos="0">
                  <a:schemeClr val="accent6"/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</a:gra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/>
                <a:t>추가 </a:t>
              </a:r>
              <a:r>
                <a:rPr lang="ko-KR" altLang="en-US" b="1" dirty="0" err="1" smtClean="0"/>
                <a:t>송출국</a:t>
              </a:r>
              <a:r>
                <a:rPr lang="en-US" altLang="ko-KR" b="1" dirty="0" smtClean="0"/>
                <a:t>2007(5)</a:t>
              </a:r>
              <a:endParaRPr lang="ko-KR" altLang="en-US" b="1" dirty="0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6166897" y="4556067"/>
              <a:ext cx="2677336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tx1"/>
                </a:buClr>
                <a:buSzPct val="100000"/>
              </a:pPr>
              <a:r>
                <a:rPr kumimoji="1" lang="en-US" altLang="ko-KR" sz="1600" b="1" spc="-300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 </a:t>
              </a:r>
              <a:r>
                <a:rPr kumimoji="1" lang="ko-KR" altLang="en-US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네팔</a:t>
              </a:r>
              <a:r>
                <a:rPr kumimoji="1" lang="en-US" altLang="ko-KR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, </a:t>
              </a:r>
              <a:r>
                <a:rPr kumimoji="1" lang="ko-KR" altLang="en-US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미얀마</a:t>
              </a:r>
              <a:r>
                <a:rPr kumimoji="1" lang="en-US" altLang="ko-KR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, </a:t>
              </a:r>
            </a:p>
            <a:p>
              <a:pPr lvl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tx1"/>
                </a:buClr>
                <a:buSzPct val="100000"/>
              </a:pPr>
              <a:r>
                <a:rPr kumimoji="1" lang="ko-KR" altLang="en-US" sz="1600" b="1" dirty="0" err="1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키르키즈스탄</a:t>
              </a:r>
              <a:r>
                <a:rPr kumimoji="1" lang="en-US" altLang="ko-KR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, </a:t>
              </a:r>
              <a:r>
                <a:rPr kumimoji="1" lang="ko-KR" altLang="en-US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방글라데시</a:t>
              </a:r>
              <a:r>
                <a:rPr kumimoji="1" lang="en-US" altLang="ko-KR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,</a:t>
              </a:r>
            </a:p>
            <a:p>
              <a:pPr lvl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tx1"/>
                </a:buClr>
                <a:buSzPct val="100000"/>
              </a:pPr>
              <a:r>
                <a:rPr kumimoji="1" lang="ko-KR" altLang="en-US" sz="1600" b="1" dirty="0" smtClean="0">
                  <a:latin typeface="맑은 고딕" pitchFamily="50" charset="-127"/>
                  <a:ea typeface="맑은 고딕" pitchFamily="50" charset="-127"/>
                  <a:cs typeface="굴림" pitchFamily="50" charset="-127"/>
                </a:rPr>
                <a:t>동티모르</a:t>
              </a:r>
              <a:endParaRPr kumimoji="1" lang="en-US" altLang="ko-KR" sz="1600" b="1" dirty="0" smtClean="0">
                <a:latin typeface="맑은 고딕" pitchFamily="50" charset="-127"/>
                <a:ea typeface="맑은 고딕" pitchFamily="50" charset="-127"/>
                <a:cs typeface="굴림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387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pic>
        <p:nvPicPr>
          <p:cNvPr id="46" name="Picture 148" descr="na_h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7294" y="719638"/>
            <a:ext cx="1708694" cy="229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WordArt 13"/>
          <p:cNvSpPr>
            <a:spLocks noChangeArrowheads="1" noChangeShapeType="1" noTextEdit="1"/>
          </p:cNvSpPr>
          <p:nvPr/>
        </p:nvSpPr>
        <p:spPr bwMode="auto">
          <a:xfrm>
            <a:off x="835742" y="275853"/>
            <a:ext cx="3345965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9.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사후 취업교육</a:t>
            </a:r>
            <a:endParaRPr lang="en-US" altLang="ko-KR" sz="3200" kern="10" spc="-80" dirty="0" smtClean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sp>
        <p:nvSpPr>
          <p:cNvPr id="23" name="AutoShape 20"/>
          <p:cNvSpPr>
            <a:spLocks noChangeArrowheads="1"/>
          </p:cNvSpPr>
          <p:nvPr/>
        </p:nvSpPr>
        <p:spPr bwMode="auto">
          <a:xfrm>
            <a:off x="397465" y="4755103"/>
            <a:ext cx="8311106" cy="922884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r>
              <a:rPr lang="en-US" altLang="ko-KR" sz="2200" b="1" kern="0" dirty="0" smtClean="0">
                <a:solidFill>
                  <a:sysClr val="window" lastClr="FFFFFF"/>
                </a:solidFill>
                <a:sym typeface="Wingdings 2" pitchFamily="18" charset="2"/>
              </a:rPr>
              <a:t>Costs of returning workers from embassy of </a:t>
            </a:r>
          </a:p>
          <a:p>
            <a:pPr algn="ctr" latinLnBrk="0">
              <a:defRPr/>
            </a:pPr>
            <a:r>
              <a:rPr lang="en-US" altLang="ko-KR" sz="2200" b="1" kern="0" dirty="0" smtClean="0">
                <a:solidFill>
                  <a:sysClr val="window" lastClr="FFFFFF"/>
                </a:solidFill>
                <a:sym typeface="Wingdings 2" pitchFamily="18" charset="2"/>
              </a:rPr>
              <a:t>each country and Sending country Shall be borne</a:t>
            </a:r>
          </a:p>
        </p:txBody>
      </p:sp>
      <p:sp>
        <p:nvSpPr>
          <p:cNvPr id="25" name="Freeform 4"/>
          <p:cNvSpPr>
            <a:spLocks/>
          </p:cNvSpPr>
          <p:nvPr/>
        </p:nvSpPr>
        <p:spPr bwMode="ltGray">
          <a:xfrm>
            <a:off x="6548846" y="940522"/>
            <a:ext cx="2542883" cy="421775"/>
          </a:xfrm>
          <a:custGeom>
            <a:avLst/>
            <a:gdLst/>
            <a:ahLst/>
            <a:cxnLst>
              <a:cxn ang="0">
                <a:pos x="264" y="20"/>
              </a:cxn>
              <a:cxn ang="0">
                <a:pos x="286" y="52"/>
              </a:cxn>
              <a:cxn ang="0">
                <a:pos x="242" y="68"/>
              </a:cxn>
              <a:cxn ang="0">
                <a:pos x="202" y="72"/>
              </a:cxn>
              <a:cxn ang="0">
                <a:pos x="194" y="102"/>
              </a:cxn>
              <a:cxn ang="0">
                <a:pos x="140" y="114"/>
              </a:cxn>
              <a:cxn ang="0">
                <a:pos x="116" y="136"/>
              </a:cxn>
              <a:cxn ang="0">
                <a:pos x="84" y="164"/>
              </a:cxn>
              <a:cxn ang="0">
                <a:pos x="76" y="182"/>
              </a:cxn>
              <a:cxn ang="0">
                <a:pos x="60" y="224"/>
              </a:cxn>
              <a:cxn ang="0">
                <a:pos x="42" y="272"/>
              </a:cxn>
              <a:cxn ang="0">
                <a:pos x="24" y="296"/>
              </a:cxn>
              <a:cxn ang="0">
                <a:pos x="12" y="330"/>
              </a:cxn>
              <a:cxn ang="0">
                <a:pos x="16" y="352"/>
              </a:cxn>
              <a:cxn ang="0">
                <a:pos x="6" y="396"/>
              </a:cxn>
              <a:cxn ang="0">
                <a:pos x="30" y="420"/>
              </a:cxn>
              <a:cxn ang="0">
                <a:pos x="22" y="448"/>
              </a:cxn>
              <a:cxn ang="0">
                <a:pos x="38" y="472"/>
              </a:cxn>
              <a:cxn ang="0">
                <a:pos x="64" y="500"/>
              </a:cxn>
              <a:cxn ang="0">
                <a:pos x="76" y="546"/>
              </a:cxn>
              <a:cxn ang="0">
                <a:pos x="126" y="572"/>
              </a:cxn>
              <a:cxn ang="0">
                <a:pos x="130" y="602"/>
              </a:cxn>
              <a:cxn ang="0">
                <a:pos x="170" y="614"/>
              </a:cxn>
              <a:cxn ang="0">
                <a:pos x="188" y="636"/>
              </a:cxn>
              <a:cxn ang="0">
                <a:pos x="212" y="644"/>
              </a:cxn>
              <a:cxn ang="0">
                <a:pos x="238" y="662"/>
              </a:cxn>
              <a:cxn ang="0">
                <a:pos x="280" y="668"/>
              </a:cxn>
              <a:cxn ang="0">
                <a:pos x="300" y="676"/>
              </a:cxn>
              <a:cxn ang="0">
                <a:pos x="330" y="688"/>
              </a:cxn>
              <a:cxn ang="0">
                <a:pos x="350" y="694"/>
              </a:cxn>
              <a:cxn ang="0">
                <a:pos x="392" y="718"/>
              </a:cxn>
              <a:cxn ang="0">
                <a:pos x="398" y="686"/>
              </a:cxn>
              <a:cxn ang="0">
                <a:pos x="428" y="688"/>
              </a:cxn>
              <a:cxn ang="0">
                <a:pos x="504" y="660"/>
              </a:cxn>
              <a:cxn ang="0">
                <a:pos x="534" y="656"/>
              </a:cxn>
              <a:cxn ang="0">
                <a:pos x="550" y="644"/>
              </a:cxn>
              <a:cxn ang="0">
                <a:pos x="570" y="612"/>
              </a:cxn>
              <a:cxn ang="0">
                <a:pos x="612" y="586"/>
              </a:cxn>
              <a:cxn ang="0">
                <a:pos x="630" y="554"/>
              </a:cxn>
              <a:cxn ang="0">
                <a:pos x="656" y="520"/>
              </a:cxn>
              <a:cxn ang="0">
                <a:pos x="682" y="492"/>
              </a:cxn>
              <a:cxn ang="0">
                <a:pos x="692" y="466"/>
              </a:cxn>
              <a:cxn ang="0">
                <a:pos x="696" y="410"/>
              </a:cxn>
              <a:cxn ang="0">
                <a:pos x="734" y="352"/>
              </a:cxn>
              <a:cxn ang="0">
                <a:pos x="718" y="316"/>
              </a:cxn>
              <a:cxn ang="0">
                <a:pos x="710" y="292"/>
              </a:cxn>
              <a:cxn ang="0">
                <a:pos x="698" y="258"/>
              </a:cxn>
              <a:cxn ang="0">
                <a:pos x="678" y="212"/>
              </a:cxn>
              <a:cxn ang="0">
                <a:pos x="654" y="182"/>
              </a:cxn>
              <a:cxn ang="0">
                <a:pos x="632" y="154"/>
              </a:cxn>
              <a:cxn ang="0">
                <a:pos x="612" y="104"/>
              </a:cxn>
              <a:cxn ang="0">
                <a:pos x="592" y="108"/>
              </a:cxn>
              <a:cxn ang="0">
                <a:pos x="548" y="100"/>
              </a:cxn>
              <a:cxn ang="0">
                <a:pos x="508" y="22"/>
              </a:cxn>
              <a:cxn ang="0">
                <a:pos x="456" y="48"/>
              </a:cxn>
              <a:cxn ang="0">
                <a:pos x="430" y="46"/>
              </a:cxn>
              <a:cxn ang="0">
                <a:pos x="370" y="10"/>
              </a:cxn>
              <a:cxn ang="0">
                <a:pos x="348" y="10"/>
              </a:cxn>
              <a:cxn ang="0">
                <a:pos x="326" y="28"/>
              </a:cxn>
              <a:cxn ang="0">
                <a:pos x="294" y="42"/>
              </a:cxn>
              <a:cxn ang="0">
                <a:pos x="256" y="12"/>
              </a:cxn>
            </a:cxnLst>
            <a:rect l="0" t="0" r="r" b="b"/>
            <a:pathLst>
              <a:path w="742" h="718">
                <a:moveTo>
                  <a:pt x="256" y="12"/>
                </a:moveTo>
                <a:lnTo>
                  <a:pt x="252" y="8"/>
                </a:lnTo>
                <a:lnTo>
                  <a:pt x="252" y="6"/>
                </a:lnTo>
                <a:lnTo>
                  <a:pt x="250" y="6"/>
                </a:lnTo>
                <a:lnTo>
                  <a:pt x="252" y="8"/>
                </a:lnTo>
                <a:lnTo>
                  <a:pt x="254" y="10"/>
                </a:lnTo>
                <a:lnTo>
                  <a:pt x="256" y="12"/>
                </a:lnTo>
                <a:lnTo>
                  <a:pt x="260" y="16"/>
                </a:lnTo>
                <a:lnTo>
                  <a:pt x="264" y="20"/>
                </a:lnTo>
                <a:lnTo>
                  <a:pt x="268" y="24"/>
                </a:lnTo>
                <a:lnTo>
                  <a:pt x="270" y="28"/>
                </a:lnTo>
                <a:lnTo>
                  <a:pt x="274" y="32"/>
                </a:lnTo>
                <a:lnTo>
                  <a:pt x="278" y="34"/>
                </a:lnTo>
                <a:lnTo>
                  <a:pt x="280" y="36"/>
                </a:lnTo>
                <a:lnTo>
                  <a:pt x="280" y="38"/>
                </a:lnTo>
                <a:lnTo>
                  <a:pt x="282" y="38"/>
                </a:lnTo>
                <a:lnTo>
                  <a:pt x="288" y="48"/>
                </a:lnTo>
                <a:lnTo>
                  <a:pt x="286" y="52"/>
                </a:lnTo>
                <a:lnTo>
                  <a:pt x="278" y="56"/>
                </a:lnTo>
                <a:lnTo>
                  <a:pt x="268" y="58"/>
                </a:lnTo>
                <a:lnTo>
                  <a:pt x="256" y="58"/>
                </a:lnTo>
                <a:lnTo>
                  <a:pt x="246" y="56"/>
                </a:lnTo>
                <a:lnTo>
                  <a:pt x="238" y="54"/>
                </a:lnTo>
                <a:lnTo>
                  <a:pt x="242" y="58"/>
                </a:lnTo>
                <a:lnTo>
                  <a:pt x="246" y="62"/>
                </a:lnTo>
                <a:lnTo>
                  <a:pt x="244" y="64"/>
                </a:lnTo>
                <a:lnTo>
                  <a:pt x="242" y="68"/>
                </a:lnTo>
                <a:lnTo>
                  <a:pt x="238" y="70"/>
                </a:lnTo>
                <a:lnTo>
                  <a:pt x="232" y="72"/>
                </a:lnTo>
                <a:lnTo>
                  <a:pt x="228" y="72"/>
                </a:lnTo>
                <a:lnTo>
                  <a:pt x="222" y="70"/>
                </a:lnTo>
                <a:lnTo>
                  <a:pt x="216" y="68"/>
                </a:lnTo>
                <a:lnTo>
                  <a:pt x="212" y="64"/>
                </a:lnTo>
                <a:lnTo>
                  <a:pt x="206" y="64"/>
                </a:lnTo>
                <a:lnTo>
                  <a:pt x="204" y="68"/>
                </a:lnTo>
                <a:lnTo>
                  <a:pt x="202" y="72"/>
                </a:lnTo>
                <a:lnTo>
                  <a:pt x="200" y="76"/>
                </a:lnTo>
                <a:lnTo>
                  <a:pt x="196" y="78"/>
                </a:lnTo>
                <a:lnTo>
                  <a:pt x="190" y="80"/>
                </a:lnTo>
                <a:lnTo>
                  <a:pt x="196" y="82"/>
                </a:lnTo>
                <a:lnTo>
                  <a:pt x="198" y="86"/>
                </a:lnTo>
                <a:lnTo>
                  <a:pt x="200" y="90"/>
                </a:lnTo>
                <a:lnTo>
                  <a:pt x="200" y="94"/>
                </a:lnTo>
                <a:lnTo>
                  <a:pt x="198" y="98"/>
                </a:lnTo>
                <a:lnTo>
                  <a:pt x="194" y="102"/>
                </a:lnTo>
                <a:lnTo>
                  <a:pt x="186" y="102"/>
                </a:lnTo>
                <a:lnTo>
                  <a:pt x="172" y="100"/>
                </a:lnTo>
                <a:lnTo>
                  <a:pt x="162" y="100"/>
                </a:lnTo>
                <a:lnTo>
                  <a:pt x="164" y="102"/>
                </a:lnTo>
                <a:lnTo>
                  <a:pt x="166" y="106"/>
                </a:lnTo>
                <a:lnTo>
                  <a:pt x="168" y="110"/>
                </a:lnTo>
                <a:lnTo>
                  <a:pt x="154" y="110"/>
                </a:lnTo>
                <a:lnTo>
                  <a:pt x="140" y="110"/>
                </a:lnTo>
                <a:lnTo>
                  <a:pt x="140" y="114"/>
                </a:lnTo>
                <a:lnTo>
                  <a:pt x="142" y="116"/>
                </a:lnTo>
                <a:lnTo>
                  <a:pt x="136" y="118"/>
                </a:lnTo>
                <a:lnTo>
                  <a:pt x="130" y="118"/>
                </a:lnTo>
                <a:lnTo>
                  <a:pt x="124" y="118"/>
                </a:lnTo>
                <a:lnTo>
                  <a:pt x="126" y="122"/>
                </a:lnTo>
                <a:lnTo>
                  <a:pt x="126" y="126"/>
                </a:lnTo>
                <a:lnTo>
                  <a:pt x="126" y="130"/>
                </a:lnTo>
                <a:lnTo>
                  <a:pt x="128" y="134"/>
                </a:lnTo>
                <a:lnTo>
                  <a:pt x="116" y="136"/>
                </a:lnTo>
                <a:lnTo>
                  <a:pt x="106" y="140"/>
                </a:lnTo>
                <a:lnTo>
                  <a:pt x="96" y="144"/>
                </a:lnTo>
                <a:lnTo>
                  <a:pt x="82" y="142"/>
                </a:lnTo>
                <a:lnTo>
                  <a:pt x="88" y="146"/>
                </a:lnTo>
                <a:lnTo>
                  <a:pt x="92" y="148"/>
                </a:lnTo>
                <a:lnTo>
                  <a:pt x="92" y="152"/>
                </a:lnTo>
                <a:lnTo>
                  <a:pt x="92" y="156"/>
                </a:lnTo>
                <a:lnTo>
                  <a:pt x="88" y="160"/>
                </a:lnTo>
                <a:lnTo>
                  <a:pt x="84" y="164"/>
                </a:lnTo>
                <a:lnTo>
                  <a:pt x="78" y="166"/>
                </a:lnTo>
                <a:lnTo>
                  <a:pt x="74" y="168"/>
                </a:lnTo>
                <a:lnTo>
                  <a:pt x="68" y="170"/>
                </a:lnTo>
                <a:lnTo>
                  <a:pt x="62" y="172"/>
                </a:lnTo>
                <a:lnTo>
                  <a:pt x="58" y="172"/>
                </a:lnTo>
                <a:lnTo>
                  <a:pt x="64" y="174"/>
                </a:lnTo>
                <a:lnTo>
                  <a:pt x="68" y="176"/>
                </a:lnTo>
                <a:lnTo>
                  <a:pt x="72" y="180"/>
                </a:lnTo>
                <a:lnTo>
                  <a:pt x="76" y="182"/>
                </a:lnTo>
                <a:lnTo>
                  <a:pt x="78" y="184"/>
                </a:lnTo>
                <a:lnTo>
                  <a:pt x="78" y="190"/>
                </a:lnTo>
                <a:lnTo>
                  <a:pt x="78" y="194"/>
                </a:lnTo>
                <a:lnTo>
                  <a:pt x="76" y="202"/>
                </a:lnTo>
                <a:lnTo>
                  <a:pt x="70" y="204"/>
                </a:lnTo>
                <a:lnTo>
                  <a:pt x="62" y="204"/>
                </a:lnTo>
                <a:lnTo>
                  <a:pt x="54" y="204"/>
                </a:lnTo>
                <a:lnTo>
                  <a:pt x="60" y="214"/>
                </a:lnTo>
                <a:lnTo>
                  <a:pt x="60" y="224"/>
                </a:lnTo>
                <a:lnTo>
                  <a:pt x="56" y="236"/>
                </a:lnTo>
                <a:lnTo>
                  <a:pt x="56" y="248"/>
                </a:lnTo>
                <a:lnTo>
                  <a:pt x="46" y="248"/>
                </a:lnTo>
                <a:lnTo>
                  <a:pt x="34" y="248"/>
                </a:lnTo>
                <a:lnTo>
                  <a:pt x="38" y="250"/>
                </a:lnTo>
                <a:lnTo>
                  <a:pt x="42" y="254"/>
                </a:lnTo>
                <a:lnTo>
                  <a:pt x="44" y="260"/>
                </a:lnTo>
                <a:lnTo>
                  <a:pt x="44" y="268"/>
                </a:lnTo>
                <a:lnTo>
                  <a:pt x="42" y="272"/>
                </a:lnTo>
                <a:lnTo>
                  <a:pt x="38" y="276"/>
                </a:lnTo>
                <a:lnTo>
                  <a:pt x="34" y="278"/>
                </a:lnTo>
                <a:lnTo>
                  <a:pt x="28" y="280"/>
                </a:lnTo>
                <a:lnTo>
                  <a:pt x="24" y="280"/>
                </a:lnTo>
                <a:lnTo>
                  <a:pt x="18" y="282"/>
                </a:lnTo>
                <a:lnTo>
                  <a:pt x="24" y="284"/>
                </a:lnTo>
                <a:lnTo>
                  <a:pt x="26" y="288"/>
                </a:lnTo>
                <a:lnTo>
                  <a:pt x="26" y="292"/>
                </a:lnTo>
                <a:lnTo>
                  <a:pt x="24" y="296"/>
                </a:lnTo>
                <a:lnTo>
                  <a:pt x="18" y="300"/>
                </a:lnTo>
                <a:lnTo>
                  <a:pt x="28" y="302"/>
                </a:lnTo>
                <a:lnTo>
                  <a:pt x="38" y="306"/>
                </a:lnTo>
                <a:lnTo>
                  <a:pt x="38" y="312"/>
                </a:lnTo>
                <a:lnTo>
                  <a:pt x="34" y="316"/>
                </a:lnTo>
                <a:lnTo>
                  <a:pt x="28" y="320"/>
                </a:lnTo>
                <a:lnTo>
                  <a:pt x="24" y="322"/>
                </a:lnTo>
                <a:lnTo>
                  <a:pt x="18" y="326"/>
                </a:lnTo>
                <a:lnTo>
                  <a:pt x="12" y="330"/>
                </a:lnTo>
                <a:lnTo>
                  <a:pt x="8" y="334"/>
                </a:lnTo>
                <a:lnTo>
                  <a:pt x="12" y="336"/>
                </a:lnTo>
                <a:lnTo>
                  <a:pt x="18" y="338"/>
                </a:lnTo>
                <a:lnTo>
                  <a:pt x="22" y="338"/>
                </a:lnTo>
                <a:lnTo>
                  <a:pt x="20" y="342"/>
                </a:lnTo>
                <a:lnTo>
                  <a:pt x="18" y="344"/>
                </a:lnTo>
                <a:lnTo>
                  <a:pt x="14" y="348"/>
                </a:lnTo>
                <a:lnTo>
                  <a:pt x="12" y="350"/>
                </a:lnTo>
                <a:lnTo>
                  <a:pt x="16" y="352"/>
                </a:lnTo>
                <a:lnTo>
                  <a:pt x="22" y="354"/>
                </a:lnTo>
                <a:lnTo>
                  <a:pt x="26" y="356"/>
                </a:lnTo>
                <a:lnTo>
                  <a:pt x="24" y="358"/>
                </a:lnTo>
                <a:lnTo>
                  <a:pt x="22" y="362"/>
                </a:lnTo>
                <a:lnTo>
                  <a:pt x="32" y="364"/>
                </a:lnTo>
                <a:lnTo>
                  <a:pt x="44" y="368"/>
                </a:lnTo>
                <a:lnTo>
                  <a:pt x="22" y="382"/>
                </a:lnTo>
                <a:lnTo>
                  <a:pt x="0" y="394"/>
                </a:lnTo>
                <a:lnTo>
                  <a:pt x="6" y="396"/>
                </a:lnTo>
                <a:lnTo>
                  <a:pt x="14" y="398"/>
                </a:lnTo>
                <a:lnTo>
                  <a:pt x="20" y="402"/>
                </a:lnTo>
                <a:lnTo>
                  <a:pt x="24" y="406"/>
                </a:lnTo>
                <a:lnTo>
                  <a:pt x="22" y="408"/>
                </a:lnTo>
                <a:lnTo>
                  <a:pt x="20" y="410"/>
                </a:lnTo>
                <a:lnTo>
                  <a:pt x="16" y="412"/>
                </a:lnTo>
                <a:lnTo>
                  <a:pt x="22" y="414"/>
                </a:lnTo>
                <a:lnTo>
                  <a:pt x="28" y="416"/>
                </a:lnTo>
                <a:lnTo>
                  <a:pt x="30" y="420"/>
                </a:lnTo>
                <a:lnTo>
                  <a:pt x="32" y="424"/>
                </a:lnTo>
                <a:lnTo>
                  <a:pt x="32" y="428"/>
                </a:lnTo>
                <a:lnTo>
                  <a:pt x="28" y="434"/>
                </a:lnTo>
                <a:lnTo>
                  <a:pt x="32" y="434"/>
                </a:lnTo>
                <a:lnTo>
                  <a:pt x="34" y="434"/>
                </a:lnTo>
                <a:lnTo>
                  <a:pt x="34" y="440"/>
                </a:lnTo>
                <a:lnTo>
                  <a:pt x="30" y="442"/>
                </a:lnTo>
                <a:lnTo>
                  <a:pt x="26" y="446"/>
                </a:lnTo>
                <a:lnTo>
                  <a:pt x="22" y="448"/>
                </a:lnTo>
                <a:lnTo>
                  <a:pt x="20" y="452"/>
                </a:lnTo>
                <a:lnTo>
                  <a:pt x="16" y="456"/>
                </a:lnTo>
                <a:lnTo>
                  <a:pt x="22" y="454"/>
                </a:lnTo>
                <a:lnTo>
                  <a:pt x="28" y="456"/>
                </a:lnTo>
                <a:lnTo>
                  <a:pt x="34" y="458"/>
                </a:lnTo>
                <a:lnTo>
                  <a:pt x="40" y="460"/>
                </a:lnTo>
                <a:lnTo>
                  <a:pt x="44" y="464"/>
                </a:lnTo>
                <a:lnTo>
                  <a:pt x="40" y="468"/>
                </a:lnTo>
                <a:lnTo>
                  <a:pt x="38" y="472"/>
                </a:lnTo>
                <a:lnTo>
                  <a:pt x="34" y="476"/>
                </a:lnTo>
                <a:lnTo>
                  <a:pt x="40" y="478"/>
                </a:lnTo>
                <a:lnTo>
                  <a:pt x="44" y="482"/>
                </a:lnTo>
                <a:lnTo>
                  <a:pt x="48" y="486"/>
                </a:lnTo>
                <a:lnTo>
                  <a:pt x="48" y="490"/>
                </a:lnTo>
                <a:lnTo>
                  <a:pt x="48" y="496"/>
                </a:lnTo>
                <a:lnTo>
                  <a:pt x="54" y="496"/>
                </a:lnTo>
                <a:lnTo>
                  <a:pt x="60" y="498"/>
                </a:lnTo>
                <a:lnTo>
                  <a:pt x="64" y="500"/>
                </a:lnTo>
                <a:lnTo>
                  <a:pt x="66" y="504"/>
                </a:lnTo>
                <a:lnTo>
                  <a:pt x="66" y="508"/>
                </a:lnTo>
                <a:lnTo>
                  <a:pt x="66" y="514"/>
                </a:lnTo>
                <a:lnTo>
                  <a:pt x="62" y="520"/>
                </a:lnTo>
                <a:lnTo>
                  <a:pt x="68" y="524"/>
                </a:lnTo>
                <a:lnTo>
                  <a:pt x="72" y="528"/>
                </a:lnTo>
                <a:lnTo>
                  <a:pt x="74" y="534"/>
                </a:lnTo>
                <a:lnTo>
                  <a:pt x="76" y="540"/>
                </a:lnTo>
                <a:lnTo>
                  <a:pt x="76" y="546"/>
                </a:lnTo>
                <a:lnTo>
                  <a:pt x="96" y="546"/>
                </a:lnTo>
                <a:lnTo>
                  <a:pt x="118" y="544"/>
                </a:lnTo>
                <a:lnTo>
                  <a:pt x="114" y="552"/>
                </a:lnTo>
                <a:lnTo>
                  <a:pt x="112" y="558"/>
                </a:lnTo>
                <a:lnTo>
                  <a:pt x="110" y="566"/>
                </a:lnTo>
                <a:lnTo>
                  <a:pt x="108" y="572"/>
                </a:lnTo>
                <a:lnTo>
                  <a:pt x="114" y="572"/>
                </a:lnTo>
                <a:lnTo>
                  <a:pt x="120" y="572"/>
                </a:lnTo>
                <a:lnTo>
                  <a:pt x="126" y="572"/>
                </a:lnTo>
                <a:lnTo>
                  <a:pt x="122" y="578"/>
                </a:lnTo>
                <a:lnTo>
                  <a:pt x="118" y="584"/>
                </a:lnTo>
                <a:lnTo>
                  <a:pt x="116" y="592"/>
                </a:lnTo>
                <a:lnTo>
                  <a:pt x="122" y="592"/>
                </a:lnTo>
                <a:lnTo>
                  <a:pt x="128" y="592"/>
                </a:lnTo>
                <a:lnTo>
                  <a:pt x="136" y="592"/>
                </a:lnTo>
                <a:lnTo>
                  <a:pt x="134" y="594"/>
                </a:lnTo>
                <a:lnTo>
                  <a:pt x="132" y="598"/>
                </a:lnTo>
                <a:lnTo>
                  <a:pt x="130" y="602"/>
                </a:lnTo>
                <a:lnTo>
                  <a:pt x="128" y="604"/>
                </a:lnTo>
                <a:lnTo>
                  <a:pt x="144" y="606"/>
                </a:lnTo>
                <a:lnTo>
                  <a:pt x="156" y="610"/>
                </a:lnTo>
                <a:lnTo>
                  <a:pt x="164" y="622"/>
                </a:lnTo>
                <a:lnTo>
                  <a:pt x="162" y="620"/>
                </a:lnTo>
                <a:lnTo>
                  <a:pt x="160" y="618"/>
                </a:lnTo>
                <a:lnTo>
                  <a:pt x="164" y="614"/>
                </a:lnTo>
                <a:lnTo>
                  <a:pt x="168" y="614"/>
                </a:lnTo>
                <a:lnTo>
                  <a:pt x="170" y="614"/>
                </a:lnTo>
                <a:lnTo>
                  <a:pt x="172" y="614"/>
                </a:lnTo>
                <a:lnTo>
                  <a:pt x="174" y="618"/>
                </a:lnTo>
                <a:lnTo>
                  <a:pt x="174" y="620"/>
                </a:lnTo>
                <a:lnTo>
                  <a:pt x="176" y="624"/>
                </a:lnTo>
                <a:lnTo>
                  <a:pt x="178" y="628"/>
                </a:lnTo>
                <a:lnTo>
                  <a:pt x="178" y="630"/>
                </a:lnTo>
                <a:lnTo>
                  <a:pt x="180" y="632"/>
                </a:lnTo>
                <a:lnTo>
                  <a:pt x="184" y="634"/>
                </a:lnTo>
                <a:lnTo>
                  <a:pt x="188" y="636"/>
                </a:lnTo>
                <a:lnTo>
                  <a:pt x="190" y="636"/>
                </a:lnTo>
                <a:lnTo>
                  <a:pt x="194" y="638"/>
                </a:lnTo>
                <a:lnTo>
                  <a:pt x="198" y="638"/>
                </a:lnTo>
                <a:lnTo>
                  <a:pt x="200" y="640"/>
                </a:lnTo>
                <a:lnTo>
                  <a:pt x="202" y="644"/>
                </a:lnTo>
                <a:lnTo>
                  <a:pt x="204" y="648"/>
                </a:lnTo>
                <a:lnTo>
                  <a:pt x="206" y="646"/>
                </a:lnTo>
                <a:lnTo>
                  <a:pt x="210" y="646"/>
                </a:lnTo>
                <a:lnTo>
                  <a:pt x="212" y="644"/>
                </a:lnTo>
                <a:lnTo>
                  <a:pt x="216" y="648"/>
                </a:lnTo>
                <a:lnTo>
                  <a:pt x="220" y="654"/>
                </a:lnTo>
                <a:lnTo>
                  <a:pt x="222" y="658"/>
                </a:lnTo>
                <a:lnTo>
                  <a:pt x="224" y="654"/>
                </a:lnTo>
                <a:lnTo>
                  <a:pt x="228" y="650"/>
                </a:lnTo>
                <a:lnTo>
                  <a:pt x="232" y="652"/>
                </a:lnTo>
                <a:lnTo>
                  <a:pt x="234" y="654"/>
                </a:lnTo>
                <a:lnTo>
                  <a:pt x="238" y="656"/>
                </a:lnTo>
                <a:lnTo>
                  <a:pt x="238" y="662"/>
                </a:lnTo>
                <a:lnTo>
                  <a:pt x="240" y="666"/>
                </a:lnTo>
                <a:lnTo>
                  <a:pt x="252" y="662"/>
                </a:lnTo>
                <a:lnTo>
                  <a:pt x="262" y="666"/>
                </a:lnTo>
                <a:lnTo>
                  <a:pt x="270" y="674"/>
                </a:lnTo>
                <a:lnTo>
                  <a:pt x="276" y="686"/>
                </a:lnTo>
                <a:lnTo>
                  <a:pt x="274" y="678"/>
                </a:lnTo>
                <a:lnTo>
                  <a:pt x="276" y="674"/>
                </a:lnTo>
                <a:lnTo>
                  <a:pt x="278" y="670"/>
                </a:lnTo>
                <a:lnTo>
                  <a:pt x="280" y="668"/>
                </a:lnTo>
                <a:lnTo>
                  <a:pt x="284" y="666"/>
                </a:lnTo>
                <a:lnTo>
                  <a:pt x="288" y="668"/>
                </a:lnTo>
                <a:lnTo>
                  <a:pt x="292" y="672"/>
                </a:lnTo>
                <a:lnTo>
                  <a:pt x="296" y="678"/>
                </a:lnTo>
                <a:lnTo>
                  <a:pt x="294" y="674"/>
                </a:lnTo>
                <a:lnTo>
                  <a:pt x="294" y="674"/>
                </a:lnTo>
                <a:lnTo>
                  <a:pt x="296" y="674"/>
                </a:lnTo>
                <a:lnTo>
                  <a:pt x="298" y="674"/>
                </a:lnTo>
                <a:lnTo>
                  <a:pt x="300" y="676"/>
                </a:lnTo>
                <a:lnTo>
                  <a:pt x="302" y="680"/>
                </a:lnTo>
                <a:lnTo>
                  <a:pt x="304" y="682"/>
                </a:lnTo>
                <a:lnTo>
                  <a:pt x="304" y="686"/>
                </a:lnTo>
                <a:lnTo>
                  <a:pt x="310" y="682"/>
                </a:lnTo>
                <a:lnTo>
                  <a:pt x="318" y="680"/>
                </a:lnTo>
                <a:lnTo>
                  <a:pt x="324" y="678"/>
                </a:lnTo>
                <a:lnTo>
                  <a:pt x="326" y="682"/>
                </a:lnTo>
                <a:lnTo>
                  <a:pt x="328" y="684"/>
                </a:lnTo>
                <a:lnTo>
                  <a:pt x="330" y="688"/>
                </a:lnTo>
                <a:lnTo>
                  <a:pt x="330" y="692"/>
                </a:lnTo>
                <a:lnTo>
                  <a:pt x="332" y="686"/>
                </a:lnTo>
                <a:lnTo>
                  <a:pt x="332" y="684"/>
                </a:lnTo>
                <a:lnTo>
                  <a:pt x="334" y="682"/>
                </a:lnTo>
                <a:lnTo>
                  <a:pt x="338" y="684"/>
                </a:lnTo>
                <a:lnTo>
                  <a:pt x="340" y="684"/>
                </a:lnTo>
                <a:lnTo>
                  <a:pt x="344" y="688"/>
                </a:lnTo>
                <a:lnTo>
                  <a:pt x="346" y="690"/>
                </a:lnTo>
                <a:lnTo>
                  <a:pt x="350" y="694"/>
                </a:lnTo>
                <a:lnTo>
                  <a:pt x="352" y="698"/>
                </a:lnTo>
                <a:lnTo>
                  <a:pt x="356" y="702"/>
                </a:lnTo>
                <a:lnTo>
                  <a:pt x="358" y="706"/>
                </a:lnTo>
                <a:lnTo>
                  <a:pt x="360" y="708"/>
                </a:lnTo>
                <a:lnTo>
                  <a:pt x="364" y="700"/>
                </a:lnTo>
                <a:lnTo>
                  <a:pt x="370" y="700"/>
                </a:lnTo>
                <a:lnTo>
                  <a:pt x="378" y="704"/>
                </a:lnTo>
                <a:lnTo>
                  <a:pt x="386" y="712"/>
                </a:lnTo>
                <a:lnTo>
                  <a:pt x="392" y="718"/>
                </a:lnTo>
                <a:lnTo>
                  <a:pt x="386" y="714"/>
                </a:lnTo>
                <a:lnTo>
                  <a:pt x="384" y="710"/>
                </a:lnTo>
                <a:lnTo>
                  <a:pt x="382" y="706"/>
                </a:lnTo>
                <a:lnTo>
                  <a:pt x="382" y="702"/>
                </a:lnTo>
                <a:lnTo>
                  <a:pt x="384" y="696"/>
                </a:lnTo>
                <a:lnTo>
                  <a:pt x="386" y="692"/>
                </a:lnTo>
                <a:lnTo>
                  <a:pt x="390" y="690"/>
                </a:lnTo>
                <a:lnTo>
                  <a:pt x="394" y="686"/>
                </a:lnTo>
                <a:lnTo>
                  <a:pt x="398" y="686"/>
                </a:lnTo>
                <a:lnTo>
                  <a:pt x="404" y="688"/>
                </a:lnTo>
                <a:lnTo>
                  <a:pt x="408" y="690"/>
                </a:lnTo>
                <a:lnTo>
                  <a:pt x="412" y="696"/>
                </a:lnTo>
                <a:lnTo>
                  <a:pt x="414" y="692"/>
                </a:lnTo>
                <a:lnTo>
                  <a:pt x="414" y="690"/>
                </a:lnTo>
                <a:lnTo>
                  <a:pt x="418" y="688"/>
                </a:lnTo>
                <a:lnTo>
                  <a:pt x="420" y="686"/>
                </a:lnTo>
                <a:lnTo>
                  <a:pt x="424" y="686"/>
                </a:lnTo>
                <a:lnTo>
                  <a:pt x="428" y="688"/>
                </a:lnTo>
                <a:lnTo>
                  <a:pt x="432" y="690"/>
                </a:lnTo>
                <a:lnTo>
                  <a:pt x="434" y="694"/>
                </a:lnTo>
                <a:lnTo>
                  <a:pt x="438" y="682"/>
                </a:lnTo>
                <a:lnTo>
                  <a:pt x="450" y="676"/>
                </a:lnTo>
                <a:lnTo>
                  <a:pt x="462" y="674"/>
                </a:lnTo>
                <a:lnTo>
                  <a:pt x="472" y="680"/>
                </a:lnTo>
                <a:lnTo>
                  <a:pt x="482" y="672"/>
                </a:lnTo>
                <a:lnTo>
                  <a:pt x="494" y="666"/>
                </a:lnTo>
                <a:lnTo>
                  <a:pt x="504" y="660"/>
                </a:lnTo>
                <a:lnTo>
                  <a:pt x="506" y="658"/>
                </a:lnTo>
                <a:lnTo>
                  <a:pt x="508" y="656"/>
                </a:lnTo>
                <a:lnTo>
                  <a:pt x="508" y="654"/>
                </a:lnTo>
                <a:lnTo>
                  <a:pt x="510" y="654"/>
                </a:lnTo>
                <a:lnTo>
                  <a:pt x="514" y="652"/>
                </a:lnTo>
                <a:lnTo>
                  <a:pt x="520" y="652"/>
                </a:lnTo>
                <a:lnTo>
                  <a:pt x="524" y="652"/>
                </a:lnTo>
                <a:lnTo>
                  <a:pt x="528" y="654"/>
                </a:lnTo>
                <a:lnTo>
                  <a:pt x="534" y="656"/>
                </a:lnTo>
                <a:lnTo>
                  <a:pt x="540" y="658"/>
                </a:lnTo>
                <a:lnTo>
                  <a:pt x="538" y="654"/>
                </a:lnTo>
                <a:lnTo>
                  <a:pt x="538" y="652"/>
                </a:lnTo>
                <a:lnTo>
                  <a:pt x="538" y="648"/>
                </a:lnTo>
                <a:lnTo>
                  <a:pt x="550" y="648"/>
                </a:lnTo>
                <a:lnTo>
                  <a:pt x="562" y="650"/>
                </a:lnTo>
                <a:lnTo>
                  <a:pt x="558" y="648"/>
                </a:lnTo>
                <a:lnTo>
                  <a:pt x="552" y="646"/>
                </a:lnTo>
                <a:lnTo>
                  <a:pt x="550" y="644"/>
                </a:lnTo>
                <a:lnTo>
                  <a:pt x="546" y="640"/>
                </a:lnTo>
                <a:lnTo>
                  <a:pt x="544" y="634"/>
                </a:lnTo>
                <a:lnTo>
                  <a:pt x="544" y="628"/>
                </a:lnTo>
                <a:lnTo>
                  <a:pt x="546" y="622"/>
                </a:lnTo>
                <a:lnTo>
                  <a:pt x="548" y="616"/>
                </a:lnTo>
                <a:lnTo>
                  <a:pt x="552" y="614"/>
                </a:lnTo>
                <a:lnTo>
                  <a:pt x="558" y="612"/>
                </a:lnTo>
                <a:lnTo>
                  <a:pt x="564" y="612"/>
                </a:lnTo>
                <a:lnTo>
                  <a:pt x="570" y="612"/>
                </a:lnTo>
                <a:lnTo>
                  <a:pt x="576" y="612"/>
                </a:lnTo>
                <a:lnTo>
                  <a:pt x="572" y="608"/>
                </a:lnTo>
                <a:lnTo>
                  <a:pt x="572" y="606"/>
                </a:lnTo>
                <a:lnTo>
                  <a:pt x="570" y="602"/>
                </a:lnTo>
                <a:lnTo>
                  <a:pt x="570" y="598"/>
                </a:lnTo>
                <a:lnTo>
                  <a:pt x="584" y="600"/>
                </a:lnTo>
                <a:lnTo>
                  <a:pt x="592" y="598"/>
                </a:lnTo>
                <a:lnTo>
                  <a:pt x="600" y="594"/>
                </a:lnTo>
                <a:lnTo>
                  <a:pt x="612" y="586"/>
                </a:lnTo>
                <a:lnTo>
                  <a:pt x="614" y="582"/>
                </a:lnTo>
                <a:lnTo>
                  <a:pt x="620" y="580"/>
                </a:lnTo>
                <a:lnTo>
                  <a:pt x="624" y="580"/>
                </a:lnTo>
                <a:lnTo>
                  <a:pt x="626" y="576"/>
                </a:lnTo>
                <a:lnTo>
                  <a:pt x="628" y="572"/>
                </a:lnTo>
                <a:lnTo>
                  <a:pt x="628" y="568"/>
                </a:lnTo>
                <a:lnTo>
                  <a:pt x="628" y="562"/>
                </a:lnTo>
                <a:lnTo>
                  <a:pt x="628" y="558"/>
                </a:lnTo>
                <a:lnTo>
                  <a:pt x="630" y="554"/>
                </a:lnTo>
                <a:lnTo>
                  <a:pt x="626" y="552"/>
                </a:lnTo>
                <a:lnTo>
                  <a:pt x="622" y="548"/>
                </a:lnTo>
                <a:lnTo>
                  <a:pt x="620" y="548"/>
                </a:lnTo>
                <a:lnTo>
                  <a:pt x="630" y="536"/>
                </a:lnTo>
                <a:lnTo>
                  <a:pt x="642" y="532"/>
                </a:lnTo>
                <a:lnTo>
                  <a:pt x="656" y="534"/>
                </a:lnTo>
                <a:lnTo>
                  <a:pt x="656" y="530"/>
                </a:lnTo>
                <a:lnTo>
                  <a:pt x="656" y="524"/>
                </a:lnTo>
                <a:lnTo>
                  <a:pt x="656" y="520"/>
                </a:lnTo>
                <a:lnTo>
                  <a:pt x="658" y="516"/>
                </a:lnTo>
                <a:lnTo>
                  <a:pt x="658" y="512"/>
                </a:lnTo>
                <a:lnTo>
                  <a:pt x="662" y="510"/>
                </a:lnTo>
                <a:lnTo>
                  <a:pt x="666" y="508"/>
                </a:lnTo>
                <a:lnTo>
                  <a:pt x="672" y="508"/>
                </a:lnTo>
                <a:lnTo>
                  <a:pt x="674" y="502"/>
                </a:lnTo>
                <a:lnTo>
                  <a:pt x="676" y="498"/>
                </a:lnTo>
                <a:lnTo>
                  <a:pt x="678" y="494"/>
                </a:lnTo>
                <a:lnTo>
                  <a:pt x="682" y="492"/>
                </a:lnTo>
                <a:lnTo>
                  <a:pt x="684" y="490"/>
                </a:lnTo>
                <a:lnTo>
                  <a:pt x="688" y="490"/>
                </a:lnTo>
                <a:lnTo>
                  <a:pt x="692" y="488"/>
                </a:lnTo>
                <a:lnTo>
                  <a:pt x="696" y="484"/>
                </a:lnTo>
                <a:lnTo>
                  <a:pt x="698" y="482"/>
                </a:lnTo>
                <a:lnTo>
                  <a:pt x="694" y="478"/>
                </a:lnTo>
                <a:lnTo>
                  <a:pt x="690" y="476"/>
                </a:lnTo>
                <a:lnTo>
                  <a:pt x="688" y="472"/>
                </a:lnTo>
                <a:lnTo>
                  <a:pt x="692" y="466"/>
                </a:lnTo>
                <a:lnTo>
                  <a:pt x="700" y="462"/>
                </a:lnTo>
                <a:lnTo>
                  <a:pt x="708" y="458"/>
                </a:lnTo>
                <a:lnTo>
                  <a:pt x="714" y="452"/>
                </a:lnTo>
                <a:lnTo>
                  <a:pt x="704" y="446"/>
                </a:lnTo>
                <a:lnTo>
                  <a:pt x="700" y="436"/>
                </a:lnTo>
                <a:lnTo>
                  <a:pt x="700" y="424"/>
                </a:lnTo>
                <a:lnTo>
                  <a:pt x="708" y="414"/>
                </a:lnTo>
                <a:lnTo>
                  <a:pt x="702" y="412"/>
                </a:lnTo>
                <a:lnTo>
                  <a:pt x="696" y="410"/>
                </a:lnTo>
                <a:lnTo>
                  <a:pt x="692" y="408"/>
                </a:lnTo>
                <a:lnTo>
                  <a:pt x="706" y="402"/>
                </a:lnTo>
                <a:lnTo>
                  <a:pt x="712" y="398"/>
                </a:lnTo>
                <a:lnTo>
                  <a:pt x="714" y="392"/>
                </a:lnTo>
                <a:lnTo>
                  <a:pt x="716" y="382"/>
                </a:lnTo>
                <a:lnTo>
                  <a:pt x="718" y="370"/>
                </a:lnTo>
                <a:lnTo>
                  <a:pt x="724" y="362"/>
                </a:lnTo>
                <a:lnTo>
                  <a:pt x="728" y="356"/>
                </a:lnTo>
                <a:lnTo>
                  <a:pt x="734" y="352"/>
                </a:lnTo>
                <a:lnTo>
                  <a:pt x="736" y="348"/>
                </a:lnTo>
                <a:lnTo>
                  <a:pt x="736" y="342"/>
                </a:lnTo>
                <a:lnTo>
                  <a:pt x="732" y="332"/>
                </a:lnTo>
                <a:lnTo>
                  <a:pt x="736" y="330"/>
                </a:lnTo>
                <a:lnTo>
                  <a:pt x="742" y="328"/>
                </a:lnTo>
                <a:lnTo>
                  <a:pt x="736" y="326"/>
                </a:lnTo>
                <a:lnTo>
                  <a:pt x="730" y="322"/>
                </a:lnTo>
                <a:lnTo>
                  <a:pt x="722" y="320"/>
                </a:lnTo>
                <a:lnTo>
                  <a:pt x="718" y="316"/>
                </a:lnTo>
                <a:lnTo>
                  <a:pt x="714" y="312"/>
                </a:lnTo>
                <a:lnTo>
                  <a:pt x="710" y="306"/>
                </a:lnTo>
                <a:lnTo>
                  <a:pt x="716" y="306"/>
                </a:lnTo>
                <a:lnTo>
                  <a:pt x="720" y="302"/>
                </a:lnTo>
                <a:lnTo>
                  <a:pt x="726" y="302"/>
                </a:lnTo>
                <a:lnTo>
                  <a:pt x="722" y="298"/>
                </a:lnTo>
                <a:lnTo>
                  <a:pt x="718" y="296"/>
                </a:lnTo>
                <a:lnTo>
                  <a:pt x="714" y="294"/>
                </a:lnTo>
                <a:lnTo>
                  <a:pt x="710" y="292"/>
                </a:lnTo>
                <a:lnTo>
                  <a:pt x="706" y="290"/>
                </a:lnTo>
                <a:lnTo>
                  <a:pt x="702" y="286"/>
                </a:lnTo>
                <a:lnTo>
                  <a:pt x="706" y="284"/>
                </a:lnTo>
                <a:lnTo>
                  <a:pt x="708" y="282"/>
                </a:lnTo>
                <a:lnTo>
                  <a:pt x="708" y="276"/>
                </a:lnTo>
                <a:lnTo>
                  <a:pt x="704" y="272"/>
                </a:lnTo>
                <a:lnTo>
                  <a:pt x="700" y="268"/>
                </a:lnTo>
                <a:lnTo>
                  <a:pt x="694" y="268"/>
                </a:lnTo>
                <a:lnTo>
                  <a:pt x="698" y="258"/>
                </a:lnTo>
                <a:lnTo>
                  <a:pt x="704" y="248"/>
                </a:lnTo>
                <a:lnTo>
                  <a:pt x="710" y="238"/>
                </a:lnTo>
                <a:lnTo>
                  <a:pt x="700" y="250"/>
                </a:lnTo>
                <a:lnTo>
                  <a:pt x="694" y="252"/>
                </a:lnTo>
                <a:lnTo>
                  <a:pt x="690" y="250"/>
                </a:lnTo>
                <a:lnTo>
                  <a:pt x="682" y="244"/>
                </a:lnTo>
                <a:lnTo>
                  <a:pt x="672" y="234"/>
                </a:lnTo>
                <a:lnTo>
                  <a:pt x="680" y="222"/>
                </a:lnTo>
                <a:lnTo>
                  <a:pt x="678" y="212"/>
                </a:lnTo>
                <a:lnTo>
                  <a:pt x="672" y="206"/>
                </a:lnTo>
                <a:lnTo>
                  <a:pt x="662" y="202"/>
                </a:lnTo>
                <a:lnTo>
                  <a:pt x="650" y="202"/>
                </a:lnTo>
                <a:lnTo>
                  <a:pt x="654" y="198"/>
                </a:lnTo>
                <a:lnTo>
                  <a:pt x="658" y="196"/>
                </a:lnTo>
                <a:lnTo>
                  <a:pt x="662" y="192"/>
                </a:lnTo>
                <a:lnTo>
                  <a:pt x="664" y="188"/>
                </a:lnTo>
                <a:lnTo>
                  <a:pt x="660" y="184"/>
                </a:lnTo>
                <a:lnTo>
                  <a:pt x="654" y="182"/>
                </a:lnTo>
                <a:lnTo>
                  <a:pt x="650" y="180"/>
                </a:lnTo>
                <a:lnTo>
                  <a:pt x="648" y="184"/>
                </a:lnTo>
                <a:lnTo>
                  <a:pt x="646" y="190"/>
                </a:lnTo>
                <a:lnTo>
                  <a:pt x="644" y="192"/>
                </a:lnTo>
                <a:lnTo>
                  <a:pt x="640" y="196"/>
                </a:lnTo>
                <a:lnTo>
                  <a:pt x="640" y="184"/>
                </a:lnTo>
                <a:lnTo>
                  <a:pt x="640" y="172"/>
                </a:lnTo>
                <a:lnTo>
                  <a:pt x="638" y="162"/>
                </a:lnTo>
                <a:lnTo>
                  <a:pt x="632" y="154"/>
                </a:lnTo>
                <a:lnTo>
                  <a:pt x="622" y="152"/>
                </a:lnTo>
                <a:lnTo>
                  <a:pt x="622" y="146"/>
                </a:lnTo>
                <a:lnTo>
                  <a:pt x="622" y="140"/>
                </a:lnTo>
                <a:lnTo>
                  <a:pt x="622" y="134"/>
                </a:lnTo>
                <a:lnTo>
                  <a:pt x="622" y="128"/>
                </a:lnTo>
                <a:lnTo>
                  <a:pt x="618" y="110"/>
                </a:lnTo>
                <a:lnTo>
                  <a:pt x="614" y="94"/>
                </a:lnTo>
                <a:lnTo>
                  <a:pt x="612" y="98"/>
                </a:lnTo>
                <a:lnTo>
                  <a:pt x="612" y="104"/>
                </a:lnTo>
                <a:lnTo>
                  <a:pt x="610" y="108"/>
                </a:lnTo>
                <a:lnTo>
                  <a:pt x="608" y="114"/>
                </a:lnTo>
                <a:lnTo>
                  <a:pt x="606" y="118"/>
                </a:lnTo>
                <a:lnTo>
                  <a:pt x="602" y="120"/>
                </a:lnTo>
                <a:lnTo>
                  <a:pt x="598" y="122"/>
                </a:lnTo>
                <a:lnTo>
                  <a:pt x="592" y="122"/>
                </a:lnTo>
                <a:lnTo>
                  <a:pt x="592" y="118"/>
                </a:lnTo>
                <a:lnTo>
                  <a:pt x="592" y="114"/>
                </a:lnTo>
                <a:lnTo>
                  <a:pt x="592" y="108"/>
                </a:lnTo>
                <a:lnTo>
                  <a:pt x="590" y="112"/>
                </a:lnTo>
                <a:lnTo>
                  <a:pt x="586" y="114"/>
                </a:lnTo>
                <a:lnTo>
                  <a:pt x="582" y="116"/>
                </a:lnTo>
                <a:lnTo>
                  <a:pt x="574" y="100"/>
                </a:lnTo>
                <a:lnTo>
                  <a:pt x="568" y="80"/>
                </a:lnTo>
                <a:lnTo>
                  <a:pt x="564" y="90"/>
                </a:lnTo>
                <a:lnTo>
                  <a:pt x="558" y="96"/>
                </a:lnTo>
                <a:lnTo>
                  <a:pt x="552" y="104"/>
                </a:lnTo>
                <a:lnTo>
                  <a:pt x="548" y="100"/>
                </a:lnTo>
                <a:lnTo>
                  <a:pt x="544" y="94"/>
                </a:lnTo>
                <a:lnTo>
                  <a:pt x="542" y="90"/>
                </a:lnTo>
                <a:lnTo>
                  <a:pt x="540" y="82"/>
                </a:lnTo>
                <a:lnTo>
                  <a:pt x="540" y="76"/>
                </a:lnTo>
                <a:lnTo>
                  <a:pt x="536" y="80"/>
                </a:lnTo>
                <a:lnTo>
                  <a:pt x="534" y="82"/>
                </a:lnTo>
                <a:lnTo>
                  <a:pt x="530" y="84"/>
                </a:lnTo>
                <a:lnTo>
                  <a:pt x="520" y="52"/>
                </a:lnTo>
                <a:lnTo>
                  <a:pt x="508" y="22"/>
                </a:lnTo>
                <a:lnTo>
                  <a:pt x="504" y="30"/>
                </a:lnTo>
                <a:lnTo>
                  <a:pt x="498" y="40"/>
                </a:lnTo>
                <a:lnTo>
                  <a:pt x="490" y="48"/>
                </a:lnTo>
                <a:lnTo>
                  <a:pt x="482" y="52"/>
                </a:lnTo>
                <a:lnTo>
                  <a:pt x="472" y="50"/>
                </a:lnTo>
                <a:lnTo>
                  <a:pt x="468" y="52"/>
                </a:lnTo>
                <a:lnTo>
                  <a:pt x="464" y="54"/>
                </a:lnTo>
                <a:lnTo>
                  <a:pt x="460" y="58"/>
                </a:lnTo>
                <a:lnTo>
                  <a:pt x="456" y="48"/>
                </a:lnTo>
                <a:lnTo>
                  <a:pt x="450" y="38"/>
                </a:lnTo>
                <a:lnTo>
                  <a:pt x="448" y="30"/>
                </a:lnTo>
                <a:lnTo>
                  <a:pt x="444" y="28"/>
                </a:lnTo>
                <a:lnTo>
                  <a:pt x="440" y="28"/>
                </a:lnTo>
                <a:lnTo>
                  <a:pt x="440" y="36"/>
                </a:lnTo>
                <a:lnTo>
                  <a:pt x="438" y="40"/>
                </a:lnTo>
                <a:lnTo>
                  <a:pt x="436" y="44"/>
                </a:lnTo>
                <a:lnTo>
                  <a:pt x="432" y="46"/>
                </a:lnTo>
                <a:lnTo>
                  <a:pt x="430" y="46"/>
                </a:lnTo>
                <a:lnTo>
                  <a:pt x="424" y="44"/>
                </a:lnTo>
                <a:lnTo>
                  <a:pt x="420" y="40"/>
                </a:lnTo>
                <a:lnTo>
                  <a:pt x="416" y="34"/>
                </a:lnTo>
                <a:lnTo>
                  <a:pt x="412" y="38"/>
                </a:lnTo>
                <a:lnTo>
                  <a:pt x="408" y="40"/>
                </a:lnTo>
                <a:lnTo>
                  <a:pt x="404" y="44"/>
                </a:lnTo>
                <a:lnTo>
                  <a:pt x="386" y="22"/>
                </a:lnTo>
                <a:lnTo>
                  <a:pt x="368" y="0"/>
                </a:lnTo>
                <a:lnTo>
                  <a:pt x="370" y="10"/>
                </a:lnTo>
                <a:lnTo>
                  <a:pt x="372" y="18"/>
                </a:lnTo>
                <a:lnTo>
                  <a:pt x="372" y="28"/>
                </a:lnTo>
                <a:lnTo>
                  <a:pt x="364" y="26"/>
                </a:lnTo>
                <a:lnTo>
                  <a:pt x="360" y="22"/>
                </a:lnTo>
                <a:lnTo>
                  <a:pt x="354" y="16"/>
                </a:lnTo>
                <a:lnTo>
                  <a:pt x="352" y="10"/>
                </a:lnTo>
                <a:lnTo>
                  <a:pt x="350" y="2"/>
                </a:lnTo>
                <a:lnTo>
                  <a:pt x="350" y="6"/>
                </a:lnTo>
                <a:lnTo>
                  <a:pt x="348" y="10"/>
                </a:lnTo>
                <a:lnTo>
                  <a:pt x="348" y="14"/>
                </a:lnTo>
                <a:lnTo>
                  <a:pt x="346" y="20"/>
                </a:lnTo>
                <a:lnTo>
                  <a:pt x="344" y="24"/>
                </a:lnTo>
                <a:lnTo>
                  <a:pt x="342" y="28"/>
                </a:lnTo>
                <a:lnTo>
                  <a:pt x="340" y="32"/>
                </a:lnTo>
                <a:lnTo>
                  <a:pt x="338" y="34"/>
                </a:lnTo>
                <a:lnTo>
                  <a:pt x="334" y="34"/>
                </a:lnTo>
                <a:lnTo>
                  <a:pt x="330" y="32"/>
                </a:lnTo>
                <a:lnTo>
                  <a:pt x="326" y="28"/>
                </a:lnTo>
                <a:lnTo>
                  <a:pt x="326" y="32"/>
                </a:lnTo>
                <a:lnTo>
                  <a:pt x="328" y="38"/>
                </a:lnTo>
                <a:lnTo>
                  <a:pt x="324" y="36"/>
                </a:lnTo>
                <a:lnTo>
                  <a:pt x="320" y="34"/>
                </a:lnTo>
                <a:lnTo>
                  <a:pt x="316" y="32"/>
                </a:lnTo>
                <a:lnTo>
                  <a:pt x="314" y="36"/>
                </a:lnTo>
                <a:lnTo>
                  <a:pt x="314" y="40"/>
                </a:lnTo>
                <a:lnTo>
                  <a:pt x="312" y="44"/>
                </a:lnTo>
                <a:lnTo>
                  <a:pt x="294" y="42"/>
                </a:lnTo>
                <a:lnTo>
                  <a:pt x="278" y="32"/>
                </a:lnTo>
                <a:lnTo>
                  <a:pt x="264" y="18"/>
                </a:lnTo>
                <a:lnTo>
                  <a:pt x="250" y="4"/>
                </a:lnTo>
                <a:lnTo>
                  <a:pt x="260" y="6"/>
                </a:lnTo>
                <a:lnTo>
                  <a:pt x="266" y="14"/>
                </a:lnTo>
                <a:lnTo>
                  <a:pt x="270" y="24"/>
                </a:lnTo>
                <a:lnTo>
                  <a:pt x="274" y="34"/>
                </a:lnTo>
                <a:lnTo>
                  <a:pt x="282" y="40"/>
                </a:lnTo>
                <a:lnTo>
                  <a:pt x="256" y="12"/>
                </a:lnTo>
                <a:close/>
              </a:path>
            </a:pathLst>
          </a:custGeom>
          <a:solidFill>
            <a:srgbClr val="00B0F0"/>
          </a:solidFill>
          <a:ln w="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dist="63500" dir="2212194" algn="ctr" rotWithShape="0">
              <a:srgbClr val="C0C0C0"/>
            </a:outerShdw>
          </a:effectLst>
        </p:spPr>
        <p:txBody>
          <a:bodyPr/>
          <a:lstStyle/>
          <a:p>
            <a:pPr>
              <a:defRPr/>
            </a:pPr>
            <a:endParaRPr lang="ko-KR" altLang="en-US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black">
          <a:xfrm>
            <a:off x="6561868" y="955506"/>
            <a:ext cx="2791122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kern="0" spc="50" dirty="0" smtClean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rPr>
              <a:t>Workers</a:t>
            </a:r>
            <a:endParaRPr kumimoji="0" lang="en-US" altLang="ko-KR" b="1" kern="0" spc="50" dirty="0">
              <a:ln w="11430"/>
              <a:gradFill>
                <a:gsLst>
                  <a:gs pos="25000">
                    <a:srgbClr val="333399">
                      <a:satMod val="155000"/>
                    </a:srgbClr>
                  </a:gs>
                  <a:gs pos="100000">
                    <a:srgbClr val="333399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휴먼엑스포" pitchFamily="18" charset="-127"/>
              <a:ea typeface="휴먼엑스포" pitchFamily="18" charset="-127"/>
              <a:cs typeface="Arial" charset="0"/>
            </a:endParaRPr>
          </a:p>
        </p:txBody>
      </p:sp>
      <p:grpSp>
        <p:nvGrpSpPr>
          <p:cNvPr id="29" name="그룹 28"/>
          <p:cNvGrpSpPr/>
          <p:nvPr/>
        </p:nvGrpSpPr>
        <p:grpSpPr>
          <a:xfrm>
            <a:off x="313327" y="1834202"/>
            <a:ext cx="8830673" cy="4020683"/>
            <a:chOff x="313327" y="1885567"/>
            <a:chExt cx="8830673" cy="2660307"/>
          </a:xfrm>
        </p:grpSpPr>
        <p:sp>
          <p:nvSpPr>
            <p:cNvPr id="30" name="AutoShape 19"/>
            <p:cNvSpPr>
              <a:spLocks noChangeArrowheads="1"/>
            </p:cNvSpPr>
            <p:nvPr/>
          </p:nvSpPr>
          <p:spPr bwMode="auto">
            <a:xfrm>
              <a:off x="313327" y="1885567"/>
              <a:ext cx="8668577" cy="2660307"/>
            </a:xfrm>
            <a:prstGeom prst="roundRect">
              <a:avLst>
                <a:gd name="adj" fmla="val 9426"/>
              </a:avLst>
            </a:prstGeom>
            <a:solidFill>
              <a:schemeClr val="bg1"/>
            </a:solidFill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31" name="Text Box 16"/>
            <p:cNvSpPr txBox="1">
              <a:spLocks noChangeArrowheads="1"/>
            </p:cNvSpPr>
            <p:nvPr/>
          </p:nvSpPr>
          <p:spPr bwMode="auto">
            <a:xfrm>
              <a:off x="471342" y="2434486"/>
              <a:ext cx="8672658" cy="2097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ct val="200000"/>
                </a:lnSpc>
                <a:buFont typeface="Wingdings" pitchFamily="2" charset="2"/>
                <a:buChar char="§"/>
                <a:defRPr/>
              </a:pPr>
              <a:r>
                <a:rPr lang="en-US" altLang="ko-KR" sz="25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2</a:t>
              </a:r>
              <a:r>
                <a:rPr lang="ko-KR" altLang="en-US" sz="25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박 </a:t>
              </a:r>
              <a:r>
                <a:rPr lang="en-US" altLang="ko-KR" sz="25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3</a:t>
              </a:r>
              <a:r>
                <a:rPr lang="ko-KR" altLang="en-US" sz="25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일간 교육 </a:t>
              </a:r>
              <a:r>
                <a:rPr lang="en-US" altLang="ko-KR" sz="25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(</a:t>
              </a:r>
              <a:r>
                <a:rPr lang="ko-KR" altLang="en-US" sz="25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한국에서 일을 시작하기 전 </a:t>
              </a:r>
              <a:r>
                <a:rPr lang="en-US" altLang="ko-KR" sz="25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16</a:t>
              </a:r>
              <a:r>
                <a:rPr lang="ko-KR" altLang="en-US" sz="25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시간 교육</a:t>
              </a:r>
              <a:r>
                <a:rPr lang="en-US" altLang="ko-KR" sz="25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)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  <a:defRPr/>
              </a:pPr>
              <a:r>
                <a:rPr lang="en-US" altLang="ko-KR" sz="2500" kern="0" dirty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5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교육 기간 동안 추가 건강검진</a:t>
              </a:r>
              <a:endParaRPr lang="en-US" altLang="ko-KR" sz="2500" kern="0" dirty="0" smtClean="0"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  <a:defRPr/>
              </a:pPr>
              <a:r>
                <a:rPr lang="en-US" altLang="ko-KR" sz="2500" kern="0" dirty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5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건강검진 불합격자 출국조치</a:t>
              </a:r>
              <a:endParaRPr lang="en-US" altLang="ko-KR" sz="2500" kern="0" dirty="0" smtClean="0"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ct val="200000"/>
                </a:lnSpc>
                <a:defRPr/>
              </a:pPr>
              <a:r>
                <a:rPr lang="en-US" altLang="ko-KR" sz="25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 </a:t>
              </a:r>
            </a:p>
          </p:txBody>
        </p:sp>
      </p:grpSp>
      <p:sp>
        <p:nvSpPr>
          <p:cNvPr id="32" name="모서리가 둥근 직사각형 31"/>
          <p:cNvSpPr/>
          <p:nvPr/>
        </p:nvSpPr>
        <p:spPr>
          <a:xfrm>
            <a:off x="328921" y="1530508"/>
            <a:ext cx="2202406" cy="62650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anchor="ctr"/>
          <a:lstStyle/>
          <a:p>
            <a:pPr algn="ctr" latinLnBrk="0">
              <a:defRPr/>
            </a:pPr>
            <a:r>
              <a:rPr lang="ko-KR" altLang="en-US" sz="2800" kern="0" dirty="0" smtClean="0">
                <a:latin typeface="휴먼모음T" pitchFamily="18" charset="-127"/>
                <a:ea typeface="휴먼모음T" pitchFamily="18" charset="-127"/>
              </a:rPr>
              <a:t>주의 사항</a:t>
            </a:r>
            <a:endParaRPr lang="en-US" altLang="ko-KR" sz="2800" kern="0" dirty="0" smtClean="0"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33" name="그룹 32"/>
          <p:cNvGrpSpPr/>
          <p:nvPr/>
        </p:nvGrpSpPr>
        <p:grpSpPr>
          <a:xfrm>
            <a:off x="6508160" y="3895"/>
            <a:ext cx="2791122" cy="1430337"/>
            <a:chOff x="6683786" y="1058682"/>
            <a:chExt cx="2791122" cy="1430337"/>
          </a:xfrm>
        </p:grpSpPr>
        <p:sp>
          <p:nvSpPr>
            <p:cNvPr id="34" name="Rectangle 335"/>
            <p:cNvSpPr>
              <a:spLocks noChangeArrowheads="1"/>
            </p:cNvSpPr>
            <p:nvPr/>
          </p:nvSpPr>
          <p:spPr bwMode="auto">
            <a:xfrm>
              <a:off x="6734537" y="1131707"/>
              <a:ext cx="2592388" cy="135731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1400" kern="0" dirty="0"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35" name="Rectangle 335"/>
            <p:cNvSpPr>
              <a:spLocks noChangeArrowheads="1"/>
            </p:cNvSpPr>
            <p:nvPr/>
          </p:nvSpPr>
          <p:spPr bwMode="auto">
            <a:xfrm>
              <a:off x="6734537" y="1058682"/>
              <a:ext cx="2597150" cy="277812"/>
            </a:xfrm>
            <a:prstGeom prst="rect">
              <a:avLst/>
            </a:prstGeom>
            <a:solidFill>
              <a:srgbClr val="FF3300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kern="0" dirty="0" smtClean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관계</a:t>
              </a:r>
              <a:endParaRPr kumimoji="0" lang="en-US" altLang="ko-KR" sz="2000" kern="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36" name="Freeform 4"/>
            <p:cNvSpPr>
              <a:spLocks/>
            </p:cNvSpPr>
            <p:nvPr/>
          </p:nvSpPr>
          <p:spPr bwMode="ltGray">
            <a:xfrm>
              <a:off x="6905875" y="2003406"/>
              <a:ext cx="2307772" cy="46982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F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>
                <a:defRPr/>
              </a:pPr>
              <a:endParaRPr lang="ko-KR" altLang="en-US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9" name="Text Box 22"/>
            <p:cNvSpPr txBox="1">
              <a:spLocks noChangeArrowheads="1"/>
            </p:cNvSpPr>
            <p:nvPr/>
          </p:nvSpPr>
          <p:spPr bwMode="black">
            <a:xfrm>
              <a:off x="6683786" y="2057733"/>
              <a:ext cx="2791122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구직자</a:t>
              </a:r>
              <a:endParaRPr kumimoji="0"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  <p:sp>
          <p:nvSpPr>
            <p:cNvPr id="40" name="Freeform 4"/>
            <p:cNvSpPr>
              <a:spLocks/>
            </p:cNvSpPr>
            <p:nvPr/>
          </p:nvSpPr>
          <p:spPr bwMode="ltGray">
            <a:xfrm>
              <a:off x="6853653" y="1349828"/>
              <a:ext cx="2420983" cy="47520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5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Text Box 23"/>
            <p:cNvSpPr txBox="1">
              <a:spLocks noChangeArrowheads="1"/>
            </p:cNvSpPr>
            <p:nvPr/>
          </p:nvSpPr>
          <p:spPr bwMode="black">
            <a:xfrm>
              <a:off x="7040881" y="1425271"/>
              <a:ext cx="2083623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dirty="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한국산업인력공단</a:t>
              </a:r>
              <a:endParaRPr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</p:grpSp>
      <p:pic>
        <p:nvPicPr>
          <p:cNvPr id="42" name="Picture 148" descr="na_h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7294" y="676093"/>
            <a:ext cx="170869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pic>
        <p:nvPicPr>
          <p:cNvPr id="46" name="Picture 148" descr="na_h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7294" y="719638"/>
            <a:ext cx="1708694" cy="229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9" name="그룹 58"/>
          <p:cNvGrpSpPr/>
          <p:nvPr/>
        </p:nvGrpSpPr>
        <p:grpSpPr>
          <a:xfrm>
            <a:off x="243841" y="4591116"/>
            <a:ext cx="8795656" cy="2131902"/>
            <a:chOff x="243841" y="4591116"/>
            <a:chExt cx="8795656" cy="2131902"/>
          </a:xfrm>
        </p:grpSpPr>
        <p:sp>
          <p:nvSpPr>
            <p:cNvPr id="13" name="AutoShape 19"/>
            <p:cNvSpPr>
              <a:spLocks noChangeArrowheads="1"/>
            </p:cNvSpPr>
            <p:nvPr/>
          </p:nvSpPr>
          <p:spPr bwMode="auto">
            <a:xfrm>
              <a:off x="243841" y="5057504"/>
              <a:ext cx="8795656" cy="1665514"/>
            </a:xfrm>
            <a:prstGeom prst="roundRect">
              <a:avLst>
                <a:gd name="adj" fmla="val 9426"/>
              </a:avLst>
            </a:prstGeom>
            <a:solidFill>
              <a:schemeClr val="bg1"/>
            </a:solidFill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 dirty="0"/>
            </a:p>
          </p:txBody>
        </p:sp>
        <p:pic>
          <p:nvPicPr>
            <p:cNvPr id="24" name="Picture 4" descr="한국문화의이해30%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4477" y="5172823"/>
              <a:ext cx="2029090" cy="1493569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</p:pic>
        <p:pic>
          <p:nvPicPr>
            <p:cNvPr id="25" name="Picture 1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494048" y="5130814"/>
              <a:ext cx="2194552" cy="1551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1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455824" y="5176570"/>
              <a:ext cx="1994256" cy="1507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1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754276" y="5108199"/>
              <a:ext cx="2198135" cy="15728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0" name="그룹 29"/>
            <p:cNvGrpSpPr/>
            <p:nvPr/>
          </p:nvGrpSpPr>
          <p:grpSpPr>
            <a:xfrm>
              <a:off x="5798633" y="4591116"/>
              <a:ext cx="3052623" cy="534541"/>
              <a:chOff x="2911455" y="3654351"/>
              <a:chExt cx="2897925" cy="534541"/>
            </a:xfrm>
          </p:grpSpPr>
          <p:pic>
            <p:nvPicPr>
              <p:cNvPr id="31" name="Picture 14" descr="2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 rot="10800000">
                <a:off x="2911455" y="3654351"/>
                <a:ext cx="2897925" cy="5293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2" name="Rectangle 19"/>
              <p:cNvSpPr>
                <a:spLocks noChangeArrowheads="1"/>
              </p:cNvSpPr>
              <p:nvPr/>
            </p:nvSpPr>
            <p:spPr bwMode="auto">
              <a:xfrm>
                <a:off x="3257412" y="3665672"/>
                <a:ext cx="2329750" cy="5232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rgbClr val="000000"/>
                </a:outerShdw>
              </a:effectLst>
            </p:spPr>
            <p:txBody>
              <a:bodyPr wrap="square">
                <a:spAutoFit/>
              </a:bodyPr>
              <a:lstStyle/>
              <a:p>
                <a:pPr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2800" kern="0" dirty="0" smtClean="0">
                    <a:solidFill>
                      <a:srgbClr val="FFFFFF"/>
                    </a:solidFill>
                    <a:latin typeface="HY헤드라인M" pitchFamily="18" charset="-127"/>
                    <a:ea typeface="HY헤드라인M" pitchFamily="18" charset="-127"/>
                    <a:cs typeface="Times New Roman" pitchFamily="18" charset="0"/>
                  </a:rPr>
                  <a:t>취업교육모습</a:t>
                </a:r>
                <a:endParaRPr lang="en-US" altLang="ko-KR" sz="2400" kern="0" dirty="0" smtClean="0">
                  <a:solidFill>
                    <a:srgbClr val="FFFFFF"/>
                  </a:solidFill>
                  <a:latin typeface="HY헤드라인M" pitchFamily="18" charset="-127"/>
                  <a:ea typeface="HY헤드라인M" pitchFamily="18" charset="-127"/>
                  <a:cs typeface="Times New Roman" pitchFamily="18" charset="0"/>
                </a:endParaRPr>
              </a:p>
            </p:txBody>
          </p:sp>
        </p:grpSp>
      </p:grpSp>
      <p:grpSp>
        <p:nvGrpSpPr>
          <p:cNvPr id="62" name="그룹 61"/>
          <p:cNvGrpSpPr/>
          <p:nvPr/>
        </p:nvGrpSpPr>
        <p:grpSpPr>
          <a:xfrm>
            <a:off x="7010" y="1019417"/>
            <a:ext cx="9136990" cy="3609176"/>
            <a:chOff x="7010" y="1019417"/>
            <a:chExt cx="9136990" cy="3609176"/>
          </a:xfrm>
        </p:grpSpPr>
        <p:grpSp>
          <p:nvGrpSpPr>
            <p:cNvPr id="52" name="그룹 51"/>
            <p:cNvGrpSpPr/>
            <p:nvPr/>
          </p:nvGrpSpPr>
          <p:grpSpPr>
            <a:xfrm>
              <a:off x="7010" y="1019417"/>
              <a:ext cx="9136990" cy="3609176"/>
              <a:chOff x="7010" y="1019417"/>
              <a:chExt cx="9136990" cy="3609176"/>
            </a:xfrm>
          </p:grpSpPr>
          <p:pic>
            <p:nvPicPr>
              <p:cNvPr id="33" name="Picture 5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7010" y="1518863"/>
                <a:ext cx="9136990" cy="31097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34" name="그룹 18"/>
              <p:cNvGrpSpPr/>
              <p:nvPr/>
            </p:nvGrpSpPr>
            <p:grpSpPr>
              <a:xfrm>
                <a:off x="145113" y="1019417"/>
                <a:ext cx="1641489" cy="730998"/>
                <a:chOff x="718347" y="1869793"/>
                <a:chExt cx="3275270" cy="1030165"/>
              </a:xfrm>
            </p:grpSpPr>
            <p:sp>
              <p:nvSpPr>
                <p:cNvPr id="35" name="AutoShape 20"/>
                <p:cNvSpPr>
                  <a:spLocks noChangeArrowheads="1"/>
                </p:cNvSpPr>
                <p:nvPr/>
              </p:nvSpPr>
              <p:spPr bwMode="auto">
                <a:xfrm>
                  <a:off x="718347" y="1869793"/>
                  <a:ext cx="3275269" cy="1030165"/>
                </a:xfrm>
                <a:prstGeom prst="roundRect">
                  <a:avLst>
                    <a:gd name="adj" fmla="val 21051"/>
                  </a:avLst>
                </a:prstGeom>
                <a:solidFill>
                  <a:srgbClr val="003399"/>
                </a:solidFill>
                <a:ln>
                  <a:headEnd/>
                  <a:tailEnd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/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>
                  <a:off x="810492" y="2016199"/>
                  <a:ext cx="3183125" cy="7373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ko-KR" altLang="en-US" sz="2800" b="1" dirty="0" smtClean="0">
                      <a:solidFill>
                        <a:schemeClr val="bg1"/>
                      </a:solidFill>
                      <a:latin typeface="HY견고딕" pitchFamily="18" charset="-127"/>
                      <a:ea typeface="HY견고딕" pitchFamily="18" charset="-127"/>
                    </a:rPr>
                    <a:t>교육기관</a:t>
                  </a:r>
                  <a:endParaRPr lang="ko-KR" altLang="en-US" sz="2800" b="1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</p:grpSp>
          <p:sp>
            <p:nvSpPr>
              <p:cNvPr id="39" name="모서리가 둥근 직사각형 38"/>
              <p:cNvSpPr/>
              <p:nvPr/>
            </p:nvSpPr>
            <p:spPr>
              <a:xfrm>
                <a:off x="191294" y="2047499"/>
                <a:ext cx="2177437" cy="2463528"/>
              </a:xfrm>
              <a:prstGeom prst="roundRect">
                <a:avLst>
                  <a:gd name="adj" fmla="val 1825"/>
                </a:avLst>
              </a:prstGeom>
              <a:solidFill>
                <a:schemeClr val="bg1"/>
              </a:solidFill>
              <a:ln w="12700">
                <a:solidFill>
                  <a:srgbClr val="854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pic>
            <p:nvPicPr>
              <p:cNvPr id="40" name="그림 64" descr="1.png"/>
              <p:cNvPicPr>
                <a:picLocks noChangeAspect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202984" y="1806199"/>
                <a:ext cx="2160846" cy="5455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1" name="TextBox 40"/>
              <p:cNvSpPr txBox="1"/>
              <p:nvPr/>
            </p:nvSpPr>
            <p:spPr>
              <a:xfrm>
                <a:off x="288402" y="1884046"/>
                <a:ext cx="1967422" cy="369332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  <a:scene3d>
                  <a:camera prst="orthographicFront"/>
                  <a:lightRig rig="threePt" dir="t"/>
                </a:scene3d>
                <a:sp3d contourW="12700">
                  <a:bevelT w="0"/>
                  <a:contourClr>
                    <a:srgbClr val="380073"/>
                  </a:contourClr>
                </a:sp3d>
              </a:bodyPr>
              <a:lstStyle/>
              <a:p>
                <a:pPr algn="ctr">
                  <a:defRPr/>
                </a:pPr>
                <a:r>
                  <a:rPr lang="ko-KR" altLang="en-US" spc="-150" dirty="0" smtClean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제조업</a:t>
                </a:r>
                <a:endParaRPr lang="en-US" altLang="ko-KR" spc="-150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42" name="모서리가 둥근 직사각형 41"/>
              <p:cNvSpPr/>
              <p:nvPr/>
            </p:nvSpPr>
            <p:spPr>
              <a:xfrm>
                <a:off x="2403563" y="2047499"/>
                <a:ext cx="2159725" cy="2463528"/>
              </a:xfrm>
              <a:prstGeom prst="roundRect">
                <a:avLst>
                  <a:gd name="adj" fmla="val 1825"/>
                </a:avLst>
              </a:prstGeom>
              <a:solidFill>
                <a:schemeClr val="bg1"/>
              </a:solidFill>
              <a:ln w="12700">
                <a:solidFill>
                  <a:srgbClr val="854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4" name="모서리가 둥근 직사각형 43"/>
              <p:cNvSpPr/>
              <p:nvPr/>
            </p:nvSpPr>
            <p:spPr>
              <a:xfrm>
                <a:off x="4632960" y="2047499"/>
                <a:ext cx="2107474" cy="2463528"/>
              </a:xfrm>
              <a:prstGeom prst="roundRect">
                <a:avLst>
                  <a:gd name="adj" fmla="val 1825"/>
                </a:avLst>
              </a:prstGeom>
              <a:solidFill>
                <a:schemeClr val="bg1"/>
              </a:solidFill>
              <a:ln w="12700">
                <a:solidFill>
                  <a:srgbClr val="854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5" name="모서리가 둥근 직사각형 44"/>
              <p:cNvSpPr/>
              <p:nvPr/>
            </p:nvSpPr>
            <p:spPr>
              <a:xfrm>
                <a:off x="6792686" y="2047499"/>
                <a:ext cx="2079133" cy="2463528"/>
              </a:xfrm>
              <a:prstGeom prst="roundRect">
                <a:avLst>
                  <a:gd name="adj" fmla="val 1825"/>
                </a:avLst>
              </a:prstGeom>
              <a:solidFill>
                <a:schemeClr val="bg1"/>
              </a:solidFill>
              <a:ln w="12700">
                <a:solidFill>
                  <a:srgbClr val="854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pic>
            <p:nvPicPr>
              <p:cNvPr id="49" name="그림 62" descr="2.png"/>
              <p:cNvPicPr>
                <a:picLocks noChangeAspect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2407235" y="1797490"/>
                <a:ext cx="2135073" cy="554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1" name="그림 58" descr="1.png"/>
              <p:cNvPicPr>
                <a:picLocks noChangeAspect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6795909" y="1794860"/>
                <a:ext cx="2086807" cy="5568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0" name="TextBox 49"/>
              <p:cNvSpPr txBox="1"/>
              <p:nvPr/>
            </p:nvSpPr>
            <p:spPr>
              <a:xfrm>
                <a:off x="2598879" y="1893774"/>
                <a:ext cx="1750367" cy="369332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  <a:scene3d>
                  <a:camera prst="orthographicFront"/>
                  <a:lightRig rig="threePt" dir="t"/>
                </a:scene3d>
                <a:sp3d contourW="12700">
                  <a:bevelT w="0"/>
                  <a:contourClr>
                    <a:srgbClr val="380073"/>
                  </a:contourClr>
                </a:sp3d>
              </a:bodyPr>
              <a:lstStyle/>
              <a:p>
                <a:pPr algn="ctr">
                  <a:defRPr/>
                </a:pPr>
                <a:r>
                  <a:rPr lang="ko-KR" altLang="en-US" spc="-150" dirty="0" smtClean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건설업</a:t>
                </a:r>
                <a:endParaRPr lang="ko-KR" altLang="en-US" spc="-150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pic>
            <p:nvPicPr>
              <p:cNvPr id="53" name="그림 59" descr="2.png"/>
              <p:cNvPicPr>
                <a:picLocks noChangeAspect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4646491" y="1794869"/>
                <a:ext cx="2077245" cy="5568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4" name="TextBox 53"/>
              <p:cNvSpPr txBox="1"/>
              <p:nvPr/>
            </p:nvSpPr>
            <p:spPr>
              <a:xfrm>
                <a:off x="5172957" y="1864590"/>
                <a:ext cx="991340" cy="369332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  <a:scene3d>
                  <a:camera prst="orthographicFront"/>
                  <a:lightRig rig="threePt" dir="t"/>
                </a:scene3d>
                <a:sp3d contourW="12700">
                  <a:bevelT w="0"/>
                  <a:contourClr>
                    <a:srgbClr val="380073"/>
                  </a:contourClr>
                </a:sp3d>
              </a:bodyPr>
              <a:lstStyle/>
              <a:p>
                <a:pPr algn="ctr">
                  <a:defRPr/>
                </a:pPr>
                <a:r>
                  <a:rPr lang="ko-KR" altLang="en-US" spc="-150" dirty="0" smtClean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어업</a:t>
                </a:r>
                <a:endParaRPr lang="en-US" altLang="ko-KR" spc="-150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pic>
            <p:nvPicPr>
              <p:cNvPr id="55" name="Picture 2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48958" y="2386134"/>
                <a:ext cx="2036300" cy="10968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6" name="Picture 3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2447069" y="2403551"/>
                <a:ext cx="2045507" cy="10793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7" name="Picture 4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6898038" y="2417357"/>
                <a:ext cx="1901112" cy="10655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8" name="Picture 5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4689437" y="2434774"/>
                <a:ext cx="2004158" cy="10481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1" name="Text Box 16"/>
              <p:cNvSpPr txBox="1">
                <a:spLocks noChangeArrowheads="1"/>
              </p:cNvSpPr>
              <p:nvPr/>
            </p:nvSpPr>
            <p:spPr bwMode="auto">
              <a:xfrm>
                <a:off x="2427548" y="3603059"/>
                <a:ext cx="2060489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spAutoFit/>
              </a:bodyPr>
              <a:lstStyle/>
              <a:p>
                <a:pPr algn="ctr">
                  <a:lnSpc>
                    <a:spcPts val="2400"/>
                  </a:lnSpc>
                  <a:defRPr/>
                </a:pPr>
                <a:r>
                  <a:rPr lang="ko-KR" altLang="en-US" sz="2000" kern="0" dirty="0" smtClean="0">
                    <a:solidFill>
                      <a:srgbClr val="000000"/>
                    </a:solidFill>
                    <a:latin typeface="휴먼모음T" pitchFamily="18" charset="-127"/>
                    <a:ea typeface="휴먼모음T" pitchFamily="18" charset="-127"/>
                    <a:sym typeface="Wingdings 2" pitchFamily="18" charset="2"/>
                  </a:rPr>
                  <a:t>대</a:t>
                </a:r>
                <a:r>
                  <a:rPr lang="ko-KR" altLang="en-US" sz="2000" kern="0" dirty="0">
                    <a:solidFill>
                      <a:srgbClr val="000000"/>
                    </a:solidFill>
                    <a:latin typeface="휴먼모음T" pitchFamily="18" charset="-127"/>
                    <a:ea typeface="휴먼모음T" pitchFamily="18" charset="-127"/>
                    <a:sym typeface="Wingdings 2" pitchFamily="18" charset="2"/>
                  </a:rPr>
                  <a:t>한</a:t>
                </a:r>
                <a:r>
                  <a:rPr lang="ko-KR" altLang="en-US" sz="2000" kern="0" dirty="0" smtClean="0">
                    <a:solidFill>
                      <a:srgbClr val="000000"/>
                    </a:solidFill>
                    <a:latin typeface="휴먼모음T" pitchFamily="18" charset="-127"/>
                    <a:ea typeface="휴먼모음T" pitchFamily="18" charset="-127"/>
                    <a:sym typeface="Wingdings 2" pitchFamily="18" charset="2"/>
                  </a:rPr>
                  <a:t>건설협회</a:t>
                </a:r>
                <a:endParaRPr lang="en-US" altLang="ko-KR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endParaRPr>
              </a:p>
            </p:txBody>
          </p:sp>
          <p:sp>
            <p:nvSpPr>
              <p:cNvPr id="66" name="Text Box 16"/>
              <p:cNvSpPr txBox="1">
                <a:spLocks noChangeArrowheads="1"/>
              </p:cNvSpPr>
              <p:nvPr/>
            </p:nvSpPr>
            <p:spPr bwMode="auto">
              <a:xfrm>
                <a:off x="4698086" y="3635387"/>
                <a:ext cx="2141147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spAutoFit/>
              </a:bodyPr>
              <a:lstStyle/>
              <a:p>
                <a:pPr>
                  <a:lnSpc>
                    <a:spcPts val="2400"/>
                  </a:lnSpc>
                  <a:defRPr/>
                </a:pPr>
                <a:r>
                  <a:rPr lang="ko-KR" altLang="en-US" sz="2000" kern="0" dirty="0" smtClean="0">
                    <a:solidFill>
                      <a:srgbClr val="000000"/>
                    </a:solidFill>
                    <a:latin typeface="휴먼모음T" pitchFamily="18" charset="-127"/>
                    <a:ea typeface="휴먼모음T" pitchFamily="18" charset="-127"/>
                    <a:sym typeface="Wingdings 2" pitchFamily="18" charset="2"/>
                  </a:rPr>
                  <a:t>수산업협동중앙회</a:t>
                </a:r>
                <a:endParaRPr lang="en-US" altLang="ko-KR" sz="19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endParaRPr>
              </a:p>
            </p:txBody>
          </p:sp>
          <p:sp>
            <p:nvSpPr>
              <p:cNvPr id="67" name="Text Box 16"/>
              <p:cNvSpPr txBox="1">
                <a:spLocks noChangeArrowheads="1"/>
              </p:cNvSpPr>
              <p:nvPr/>
            </p:nvSpPr>
            <p:spPr bwMode="auto">
              <a:xfrm>
                <a:off x="6843275" y="3620511"/>
                <a:ext cx="2081719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spAutoFit/>
              </a:bodyPr>
              <a:lstStyle/>
              <a:p>
                <a:pPr>
                  <a:lnSpc>
                    <a:spcPts val="2400"/>
                  </a:lnSpc>
                  <a:defRPr/>
                </a:pPr>
                <a:r>
                  <a:rPr lang="ko-KR" altLang="en-US" sz="2000" kern="0" dirty="0" smtClean="0">
                    <a:solidFill>
                      <a:srgbClr val="000000"/>
                    </a:solidFill>
                    <a:latin typeface="휴먼모음T" pitchFamily="18" charset="-127"/>
                    <a:ea typeface="휴먼모음T" pitchFamily="18" charset="-127"/>
                    <a:sym typeface="Wingdings 2" pitchFamily="18" charset="2"/>
                  </a:rPr>
                  <a:t>농협협동조합중앙회</a:t>
                </a:r>
                <a:endParaRPr lang="en-US" altLang="ko-KR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6923749" y="1872011"/>
                <a:ext cx="1925997" cy="369332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  <a:scene3d>
                  <a:camera prst="orthographicFront"/>
                  <a:lightRig rig="threePt" dir="t"/>
                </a:scene3d>
                <a:sp3d contourW="12700">
                  <a:bevelT w="0"/>
                  <a:contourClr>
                    <a:srgbClr val="380073"/>
                  </a:contourClr>
                </a:sp3d>
              </a:bodyPr>
              <a:lstStyle/>
              <a:p>
                <a:pPr algn="ctr">
                  <a:defRPr/>
                </a:pPr>
                <a:r>
                  <a:rPr lang="ko-KR" altLang="en-US" spc="-150" dirty="0" smtClean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농축산업</a:t>
                </a:r>
                <a:endParaRPr lang="ko-KR" altLang="en-US" spc="-150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71" name="왼쪽 중괄호 70"/>
              <p:cNvSpPr/>
              <p:nvPr/>
            </p:nvSpPr>
            <p:spPr>
              <a:xfrm>
                <a:off x="5886994" y="2447109"/>
                <a:ext cx="60960" cy="261257"/>
              </a:xfrm>
              <a:prstGeom prst="lef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0" name="Text Box 16"/>
            <p:cNvSpPr txBox="1">
              <a:spLocks noChangeArrowheads="1"/>
            </p:cNvSpPr>
            <p:nvPr/>
          </p:nvSpPr>
          <p:spPr bwMode="auto">
            <a:xfrm>
              <a:off x="149125" y="3283575"/>
              <a:ext cx="2428608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2400"/>
                </a:lnSpc>
                <a:defRPr/>
              </a:pPr>
              <a:endParaRPr lang="en-US" altLang="ko-KR" sz="20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defRPr/>
              </a:pP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노사발전재단</a:t>
              </a: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,</a:t>
              </a:r>
            </a:p>
            <a:p>
              <a:pPr>
                <a:lnSpc>
                  <a:spcPts val="2400"/>
                </a:lnSpc>
                <a:defRPr/>
              </a:pP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중소기업중앙회</a:t>
              </a:r>
              <a:r>
                <a:rPr lang="en-US" altLang="ko-KR" sz="16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/>
              </a:r>
              <a:br>
                <a:rPr lang="en-US" altLang="ko-KR" sz="16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</a:b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endParaRPr lang="en-US" altLang="ko-KR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</p:txBody>
        </p:sp>
      </p:grpSp>
      <p:grpSp>
        <p:nvGrpSpPr>
          <p:cNvPr id="77" name="그룹 76"/>
          <p:cNvGrpSpPr/>
          <p:nvPr/>
        </p:nvGrpSpPr>
        <p:grpSpPr>
          <a:xfrm>
            <a:off x="6508160" y="3895"/>
            <a:ext cx="2791122" cy="1430337"/>
            <a:chOff x="6683786" y="1058682"/>
            <a:chExt cx="2791122" cy="1430337"/>
          </a:xfrm>
        </p:grpSpPr>
        <p:sp>
          <p:nvSpPr>
            <p:cNvPr id="78" name="Rectangle 335"/>
            <p:cNvSpPr>
              <a:spLocks noChangeArrowheads="1"/>
            </p:cNvSpPr>
            <p:nvPr/>
          </p:nvSpPr>
          <p:spPr bwMode="auto">
            <a:xfrm>
              <a:off x="6734537" y="1131707"/>
              <a:ext cx="2592388" cy="135731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1400" kern="0" dirty="0"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79" name="Rectangle 335"/>
            <p:cNvSpPr>
              <a:spLocks noChangeArrowheads="1"/>
            </p:cNvSpPr>
            <p:nvPr/>
          </p:nvSpPr>
          <p:spPr bwMode="auto">
            <a:xfrm>
              <a:off x="6734537" y="1058682"/>
              <a:ext cx="2597150" cy="277812"/>
            </a:xfrm>
            <a:prstGeom prst="rect">
              <a:avLst/>
            </a:prstGeom>
            <a:solidFill>
              <a:srgbClr val="FF3300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kern="0" dirty="0" smtClean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관계</a:t>
              </a:r>
              <a:endParaRPr kumimoji="0" lang="en-US" altLang="ko-KR" sz="2000" kern="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80" name="Freeform 4"/>
            <p:cNvSpPr>
              <a:spLocks/>
            </p:cNvSpPr>
            <p:nvPr/>
          </p:nvSpPr>
          <p:spPr bwMode="ltGray">
            <a:xfrm>
              <a:off x="6905875" y="2003406"/>
              <a:ext cx="2307772" cy="46982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F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>
                <a:defRPr/>
              </a:pPr>
              <a:endParaRPr lang="ko-KR" altLang="en-US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1" name="Text Box 22"/>
            <p:cNvSpPr txBox="1">
              <a:spLocks noChangeArrowheads="1"/>
            </p:cNvSpPr>
            <p:nvPr/>
          </p:nvSpPr>
          <p:spPr bwMode="black">
            <a:xfrm>
              <a:off x="6683786" y="2057733"/>
              <a:ext cx="2791122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구직자</a:t>
              </a:r>
              <a:endParaRPr kumimoji="0"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  <p:sp>
          <p:nvSpPr>
            <p:cNvPr id="82" name="Freeform 4"/>
            <p:cNvSpPr>
              <a:spLocks/>
            </p:cNvSpPr>
            <p:nvPr/>
          </p:nvSpPr>
          <p:spPr bwMode="ltGray">
            <a:xfrm>
              <a:off x="6853653" y="1349828"/>
              <a:ext cx="2420983" cy="47520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5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3" name="Text Box 23"/>
            <p:cNvSpPr txBox="1">
              <a:spLocks noChangeArrowheads="1"/>
            </p:cNvSpPr>
            <p:nvPr/>
          </p:nvSpPr>
          <p:spPr bwMode="black">
            <a:xfrm>
              <a:off x="7040881" y="1425271"/>
              <a:ext cx="2083623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dirty="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한국산업인력공단</a:t>
              </a:r>
              <a:endParaRPr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</p:grpSp>
      <p:pic>
        <p:nvPicPr>
          <p:cNvPr id="84" name="Picture 148" descr="na_h26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017294" y="676093"/>
            <a:ext cx="170869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" name="WordArt 13"/>
          <p:cNvSpPr>
            <a:spLocks noChangeArrowheads="1" noChangeShapeType="1" noTextEdit="1"/>
          </p:cNvSpPr>
          <p:nvPr/>
        </p:nvSpPr>
        <p:spPr bwMode="auto">
          <a:xfrm>
            <a:off x="835742" y="275853"/>
            <a:ext cx="3513504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9-1</a:t>
            </a:r>
            <a:r>
              <a:rPr lang="en-US" altLang="ko-KR" sz="3200" kern="10" spc="-8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취업교육 기관</a:t>
            </a:r>
            <a:endParaRPr lang="en-US" altLang="ko-KR" sz="3200" kern="10" spc="-80" dirty="0" smtClean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97" name="WordArt 13"/>
          <p:cNvSpPr>
            <a:spLocks noChangeArrowheads="1" noChangeShapeType="1" noTextEdit="1"/>
          </p:cNvSpPr>
          <p:nvPr/>
        </p:nvSpPr>
        <p:spPr bwMode="auto">
          <a:xfrm>
            <a:off x="835742" y="275853"/>
            <a:ext cx="4918287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10.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근로인도 및 근로시작</a:t>
            </a:r>
            <a:endParaRPr lang="ko-KR" altLang="en-US" sz="3200" kern="10" spc="-80" dirty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sp>
        <p:nvSpPr>
          <p:cNvPr id="13" name="AutoShape 19"/>
          <p:cNvSpPr>
            <a:spLocks noChangeArrowheads="1"/>
          </p:cNvSpPr>
          <p:nvPr/>
        </p:nvSpPr>
        <p:spPr bwMode="auto">
          <a:xfrm>
            <a:off x="295910" y="1420238"/>
            <a:ext cx="8596569" cy="5305877"/>
          </a:xfrm>
          <a:prstGeom prst="roundRect">
            <a:avLst>
              <a:gd name="adj" fmla="val 9426"/>
            </a:avLst>
          </a:prstGeom>
          <a:solidFill>
            <a:schemeClr val="bg1"/>
          </a:solidFill>
          <a:ln w="9525" cap="rnd">
            <a:solidFill>
              <a:srgbClr val="333333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pic>
        <p:nvPicPr>
          <p:cNvPr id="46" name="Picture 148" descr="na_h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7294" y="719638"/>
            <a:ext cx="1708694" cy="229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3" name="그룹 42"/>
          <p:cNvGrpSpPr/>
          <p:nvPr/>
        </p:nvGrpSpPr>
        <p:grpSpPr>
          <a:xfrm>
            <a:off x="444364" y="3307503"/>
            <a:ext cx="8196087" cy="3461218"/>
            <a:chOff x="444364" y="3492137"/>
            <a:chExt cx="8196087" cy="3169920"/>
          </a:xfrm>
        </p:grpSpPr>
        <p:sp>
          <p:nvSpPr>
            <p:cNvPr id="30" name="직사각형 29"/>
            <p:cNvSpPr/>
            <p:nvPr/>
          </p:nvSpPr>
          <p:spPr>
            <a:xfrm>
              <a:off x="444364" y="3734291"/>
              <a:ext cx="8196087" cy="2927766"/>
            </a:xfrm>
            <a:prstGeom prst="rect">
              <a:avLst/>
            </a:prstGeom>
            <a:noFill/>
            <a:ln w="25400" cap="flat" cmpd="sng" algn="ctr">
              <a:solidFill>
                <a:srgbClr val="BBE0E3">
                  <a:shade val="50000"/>
                </a:srgbClr>
              </a:solidFill>
              <a:prstDash val="solid"/>
            </a:ln>
            <a:effectLst/>
          </p:spPr>
          <p:txBody>
            <a:bodyPr lIns="60926" tIns="30463" rIns="60926" bIns="30463" anchor="ctr"/>
            <a:lstStyle/>
            <a:p>
              <a:pPr fontAlgn="auto" latinLnBrk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37" name="그림 59" descr="2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2132" y="3492137"/>
              <a:ext cx="2526395" cy="505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TextBox 37"/>
            <p:cNvSpPr txBox="1"/>
            <p:nvPr/>
          </p:nvSpPr>
          <p:spPr>
            <a:xfrm>
              <a:off x="517887" y="3492686"/>
              <a:ext cx="2355604" cy="479186"/>
            </a:xfrm>
            <a:prstGeom prst="rect">
              <a:avLst/>
            </a:prstGeom>
            <a:noFill/>
          </p:spPr>
          <p:txBody>
            <a:bodyPr wrap="square" anchor="ctr">
              <a:spAutoFit/>
              <a:scene3d>
                <a:camera prst="orthographicFront"/>
                <a:lightRig rig="threePt" dir="t"/>
              </a:scene3d>
              <a:sp3d contourW="12700">
                <a:bevelT w="0"/>
                <a:contourClr>
                  <a:srgbClr val="380073"/>
                </a:contourClr>
              </a:sp3d>
            </a:bodyPr>
            <a:lstStyle/>
            <a:p>
              <a:pPr algn="ctr">
                <a:defRPr/>
              </a:pPr>
              <a:r>
                <a:rPr lang="en-US" altLang="ko-KR" sz="2800" spc="-150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4</a:t>
              </a:r>
              <a:r>
                <a:rPr lang="ko-KR" altLang="en-US" sz="2800" spc="-150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대 의무 보험</a:t>
              </a:r>
              <a:endParaRPr lang="en-US" altLang="ko-KR" sz="2800" spc="-15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9" name="모서리가 둥근 직사각형 38"/>
            <p:cNvSpPr/>
            <p:nvPr/>
          </p:nvSpPr>
          <p:spPr>
            <a:xfrm>
              <a:off x="574767" y="4415246"/>
              <a:ext cx="3727268" cy="2194546"/>
            </a:xfrm>
            <a:prstGeom prst="roundRect">
              <a:avLst>
                <a:gd name="adj" fmla="val 1825"/>
              </a:avLst>
            </a:prstGeom>
            <a:solidFill>
              <a:schemeClr val="bg1"/>
            </a:solidFill>
            <a:ln w="12700">
              <a:solidFill>
                <a:srgbClr val="854D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40" name="모서리가 둥근 직사각형 39"/>
            <p:cNvSpPr/>
            <p:nvPr/>
          </p:nvSpPr>
          <p:spPr>
            <a:xfrm>
              <a:off x="4589422" y="4415245"/>
              <a:ext cx="3867506" cy="2203255"/>
            </a:xfrm>
            <a:prstGeom prst="roundRect">
              <a:avLst>
                <a:gd name="adj" fmla="val 1825"/>
              </a:avLst>
            </a:prstGeom>
            <a:solidFill>
              <a:schemeClr val="bg1"/>
            </a:solidFill>
            <a:ln w="12700">
              <a:solidFill>
                <a:srgbClr val="854D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44" name="AutoShape 20"/>
            <p:cNvSpPr>
              <a:spLocks noChangeArrowheads="1"/>
            </p:cNvSpPr>
            <p:nvPr/>
          </p:nvSpPr>
          <p:spPr bwMode="auto">
            <a:xfrm>
              <a:off x="501968" y="4065842"/>
              <a:ext cx="3963028" cy="39052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r>
                <a:rPr lang="ko-KR" altLang="en-US" sz="2400" b="1" kern="0" dirty="0" smtClean="0">
                  <a:solidFill>
                    <a:sysClr val="window" lastClr="FFFFFF"/>
                  </a:solidFill>
                  <a:sym typeface="Wingdings 2" pitchFamily="18" charset="2"/>
                </a:rPr>
                <a:t>고용주 가입</a:t>
              </a:r>
              <a:endParaRPr lang="en-US" altLang="ko-KR" sz="2400" b="1" kern="0" dirty="0" smtClean="0">
                <a:solidFill>
                  <a:sysClr val="window" lastClr="FFFFFF"/>
                </a:solidFill>
                <a:sym typeface="Wingdings 2" pitchFamily="18" charset="2"/>
              </a:endParaRPr>
            </a:p>
          </p:txBody>
        </p:sp>
        <p:sp>
          <p:nvSpPr>
            <p:cNvPr id="36" name="AutoShape 20"/>
            <p:cNvSpPr>
              <a:spLocks noChangeArrowheads="1"/>
            </p:cNvSpPr>
            <p:nvPr/>
          </p:nvSpPr>
          <p:spPr bwMode="auto">
            <a:xfrm>
              <a:off x="4516625" y="4065842"/>
              <a:ext cx="3808775" cy="39052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r>
                <a:rPr lang="ko-KR" altLang="en-US" sz="2400" b="1" kern="0" dirty="0" smtClean="0">
                  <a:solidFill>
                    <a:sysClr val="window" lastClr="FFFFFF"/>
                  </a:solidFill>
                  <a:sym typeface="Wingdings 2" pitchFamily="18" charset="2"/>
                </a:rPr>
                <a:t>근로자 가입</a:t>
              </a:r>
              <a:endParaRPr lang="en-US" altLang="ko-KR" sz="2000" b="1" kern="0" dirty="0" smtClean="0">
                <a:solidFill>
                  <a:sysClr val="window" lastClr="FFFFFF"/>
                </a:solidFill>
                <a:sym typeface="Wingdings 2" pitchFamily="18" charset="2"/>
              </a:endParaRPr>
            </a:p>
          </p:txBody>
        </p:sp>
        <p:sp>
          <p:nvSpPr>
            <p:cNvPr id="31" name="AutoShape 137"/>
            <p:cNvSpPr>
              <a:spLocks noChangeArrowheads="1"/>
            </p:cNvSpPr>
            <p:nvPr/>
          </p:nvSpPr>
          <p:spPr bwMode="auto">
            <a:xfrm>
              <a:off x="495296" y="4464421"/>
              <a:ext cx="3824675" cy="1098067"/>
            </a:xfrm>
            <a:prstGeom prst="hexagon">
              <a:avLst>
                <a:gd name="adj" fmla="val 48359"/>
                <a:gd name="vf" fmla="val 115470"/>
              </a:avLst>
            </a:prstGeom>
            <a:gradFill rotWithShape="1">
              <a:gsLst>
                <a:gs pos="0">
                  <a:srgbClr val="FFFFFF"/>
                </a:gs>
                <a:gs pos="100000">
                  <a:schemeClr val="bg2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" name="AutoShape 138"/>
            <p:cNvSpPr>
              <a:spLocks noChangeArrowheads="1"/>
            </p:cNvSpPr>
            <p:nvPr/>
          </p:nvSpPr>
          <p:spPr bwMode="auto">
            <a:xfrm>
              <a:off x="573741" y="4571795"/>
              <a:ext cx="3581525" cy="926148"/>
            </a:xfrm>
            <a:prstGeom prst="hexagon">
              <a:avLst>
                <a:gd name="adj" fmla="val 49326"/>
                <a:gd name="vf" fmla="val 115470"/>
              </a:avLst>
            </a:prstGeom>
            <a:gradFill rotWithShape="1">
              <a:gsLst>
                <a:gs pos="0">
                  <a:srgbClr val="2A4EF8"/>
                </a:gs>
                <a:gs pos="100000">
                  <a:srgbClr val="24C0F7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1" name="Text Box 22"/>
            <p:cNvSpPr txBox="1">
              <a:spLocks noChangeArrowheads="1"/>
            </p:cNvSpPr>
            <p:nvPr/>
          </p:nvSpPr>
          <p:spPr bwMode="black">
            <a:xfrm>
              <a:off x="462132" y="4838687"/>
              <a:ext cx="3807951" cy="47918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eaLnBrk="0" latinLnBrk="0" hangingPunct="0">
                <a:defRPr/>
              </a:pPr>
              <a:r>
                <a:rPr lang="ko-KR" altLang="en-US" sz="2800" b="1" kern="0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출국만기보험</a:t>
              </a:r>
              <a:endParaRPr lang="en-US" altLang="ko-KR" sz="2800" b="1" kern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  <p:sp>
          <p:nvSpPr>
            <p:cNvPr id="52" name="AutoShape 137"/>
            <p:cNvSpPr>
              <a:spLocks noChangeArrowheads="1"/>
            </p:cNvSpPr>
            <p:nvPr/>
          </p:nvSpPr>
          <p:spPr bwMode="auto">
            <a:xfrm>
              <a:off x="495296" y="5513294"/>
              <a:ext cx="3824675" cy="1098067"/>
            </a:xfrm>
            <a:prstGeom prst="hexagon">
              <a:avLst>
                <a:gd name="adj" fmla="val 48359"/>
                <a:gd name="vf" fmla="val 115470"/>
              </a:avLst>
            </a:prstGeom>
            <a:gradFill rotWithShape="1">
              <a:gsLst>
                <a:gs pos="0">
                  <a:srgbClr val="FFFFFF"/>
                </a:gs>
                <a:gs pos="100000">
                  <a:schemeClr val="bg2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3" name="AutoShape 138"/>
            <p:cNvSpPr>
              <a:spLocks noChangeArrowheads="1"/>
            </p:cNvSpPr>
            <p:nvPr/>
          </p:nvSpPr>
          <p:spPr bwMode="auto">
            <a:xfrm>
              <a:off x="573741" y="5620668"/>
              <a:ext cx="3581525" cy="926148"/>
            </a:xfrm>
            <a:prstGeom prst="hexagon">
              <a:avLst>
                <a:gd name="adj" fmla="val 49326"/>
                <a:gd name="vf" fmla="val 115470"/>
              </a:avLst>
            </a:prstGeom>
            <a:gradFill rotWithShape="1">
              <a:gsLst>
                <a:gs pos="0">
                  <a:srgbClr val="2A4EF8"/>
                </a:gs>
                <a:gs pos="100000">
                  <a:srgbClr val="24C0F7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4" name="Text Box 22"/>
            <p:cNvSpPr txBox="1">
              <a:spLocks noChangeArrowheads="1"/>
            </p:cNvSpPr>
            <p:nvPr/>
          </p:nvSpPr>
          <p:spPr bwMode="black">
            <a:xfrm>
              <a:off x="475568" y="5841337"/>
              <a:ext cx="3807951" cy="47918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eaLnBrk="0" latinLnBrk="0" hangingPunct="0">
                <a:defRPr/>
              </a:pPr>
              <a:r>
                <a:rPr lang="ko-KR" altLang="en-US" sz="2800" b="1" kern="0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보증보험</a:t>
              </a:r>
              <a:endParaRPr lang="en-US" altLang="ko-KR" b="1" kern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  <p:sp>
          <p:nvSpPr>
            <p:cNvPr id="55" name="AutoShape 137"/>
            <p:cNvSpPr>
              <a:spLocks noChangeArrowheads="1"/>
            </p:cNvSpPr>
            <p:nvPr/>
          </p:nvSpPr>
          <p:spPr bwMode="auto">
            <a:xfrm>
              <a:off x="4547343" y="4464421"/>
              <a:ext cx="3824675" cy="1098067"/>
            </a:xfrm>
            <a:prstGeom prst="hexagon">
              <a:avLst>
                <a:gd name="adj" fmla="val 48359"/>
                <a:gd name="vf" fmla="val 115470"/>
              </a:avLst>
            </a:prstGeom>
            <a:gradFill rotWithShape="1">
              <a:gsLst>
                <a:gs pos="0">
                  <a:srgbClr val="FFFFFF"/>
                </a:gs>
                <a:gs pos="100000">
                  <a:schemeClr val="bg2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6" name="AutoShape 138"/>
            <p:cNvSpPr>
              <a:spLocks noChangeArrowheads="1"/>
            </p:cNvSpPr>
            <p:nvPr/>
          </p:nvSpPr>
          <p:spPr bwMode="auto">
            <a:xfrm>
              <a:off x="4625788" y="4571795"/>
              <a:ext cx="3581525" cy="926148"/>
            </a:xfrm>
            <a:prstGeom prst="hexagon">
              <a:avLst>
                <a:gd name="adj" fmla="val 49326"/>
                <a:gd name="vf" fmla="val 115470"/>
              </a:avLst>
            </a:prstGeom>
            <a:gradFill rotWithShape="1">
              <a:gsLst>
                <a:gs pos="0">
                  <a:srgbClr val="2A4EF8"/>
                </a:gs>
                <a:gs pos="100000">
                  <a:srgbClr val="24C0F7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7" name="Text Box 22"/>
            <p:cNvSpPr txBox="1">
              <a:spLocks noChangeArrowheads="1"/>
            </p:cNvSpPr>
            <p:nvPr/>
          </p:nvSpPr>
          <p:spPr bwMode="black">
            <a:xfrm>
              <a:off x="4616823" y="4818436"/>
              <a:ext cx="3807951" cy="47918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eaLnBrk="0" latinLnBrk="0" hangingPunct="0">
                <a:defRPr/>
              </a:pPr>
              <a:r>
                <a:rPr lang="ko-KR" altLang="en-US" sz="2800" b="1" kern="0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귀국비용보험</a:t>
              </a:r>
              <a:endParaRPr lang="en-US" altLang="ko-KR" sz="2800" b="1" kern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  <p:sp>
          <p:nvSpPr>
            <p:cNvPr id="58" name="AutoShape 137"/>
            <p:cNvSpPr>
              <a:spLocks noChangeArrowheads="1"/>
            </p:cNvSpPr>
            <p:nvPr/>
          </p:nvSpPr>
          <p:spPr bwMode="auto">
            <a:xfrm>
              <a:off x="4547343" y="5531221"/>
              <a:ext cx="3824675" cy="1098067"/>
            </a:xfrm>
            <a:prstGeom prst="hexagon">
              <a:avLst>
                <a:gd name="adj" fmla="val 48359"/>
                <a:gd name="vf" fmla="val 115470"/>
              </a:avLst>
            </a:prstGeom>
            <a:gradFill rotWithShape="1">
              <a:gsLst>
                <a:gs pos="0">
                  <a:srgbClr val="FFFFFF"/>
                </a:gs>
                <a:gs pos="100000">
                  <a:schemeClr val="bg2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9" name="AutoShape 138"/>
            <p:cNvSpPr>
              <a:spLocks noChangeArrowheads="1"/>
            </p:cNvSpPr>
            <p:nvPr/>
          </p:nvSpPr>
          <p:spPr bwMode="auto">
            <a:xfrm>
              <a:off x="4625788" y="5638595"/>
              <a:ext cx="3581525" cy="926148"/>
            </a:xfrm>
            <a:prstGeom prst="hexagon">
              <a:avLst>
                <a:gd name="adj" fmla="val 49326"/>
                <a:gd name="vf" fmla="val 115470"/>
              </a:avLst>
            </a:prstGeom>
            <a:gradFill rotWithShape="1">
              <a:gsLst>
                <a:gs pos="0">
                  <a:srgbClr val="2A4EF8"/>
                </a:gs>
                <a:gs pos="100000">
                  <a:srgbClr val="24C0F7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0" name="Text Box 22"/>
            <p:cNvSpPr txBox="1">
              <a:spLocks noChangeArrowheads="1"/>
            </p:cNvSpPr>
            <p:nvPr/>
          </p:nvSpPr>
          <p:spPr bwMode="black">
            <a:xfrm>
              <a:off x="4465865" y="5851190"/>
              <a:ext cx="3807951" cy="47918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eaLnBrk="0" latinLnBrk="0" hangingPunct="0">
                <a:defRPr/>
              </a:pPr>
              <a:r>
                <a:rPr lang="ko-KR" altLang="en-US" sz="2800" b="1" kern="0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상해보험</a:t>
              </a:r>
              <a:endParaRPr lang="en-US" altLang="ko-KR" sz="2800" b="1" kern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</p:grpSp>
      <p:grpSp>
        <p:nvGrpSpPr>
          <p:cNvPr id="41" name="그룹 40"/>
          <p:cNvGrpSpPr/>
          <p:nvPr/>
        </p:nvGrpSpPr>
        <p:grpSpPr>
          <a:xfrm>
            <a:off x="434636" y="1585609"/>
            <a:ext cx="8281624" cy="1643974"/>
            <a:chOff x="444364" y="2541225"/>
            <a:chExt cx="8281624" cy="1397007"/>
          </a:xfrm>
        </p:grpSpPr>
        <p:sp>
          <p:nvSpPr>
            <p:cNvPr id="45" name="Text Box 16"/>
            <p:cNvSpPr txBox="1">
              <a:spLocks noChangeArrowheads="1"/>
            </p:cNvSpPr>
            <p:nvPr/>
          </p:nvSpPr>
          <p:spPr bwMode="auto">
            <a:xfrm>
              <a:off x="567142" y="2942192"/>
              <a:ext cx="8158846" cy="86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고용주가 근로자 인도</a:t>
              </a:r>
              <a:endParaRPr lang="en-US" altLang="ko-KR" sz="24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defRPr/>
              </a:pPr>
              <a:r>
                <a:rPr lang="ko-KR" altLang="en-US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endParaRPr lang="en-US" altLang="ko-KR" sz="2400" kern="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근로인도 실패 시</a:t>
              </a:r>
              <a:r>
                <a:rPr lang="en-US" altLang="ko-KR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, </a:t>
              </a:r>
              <a:r>
                <a:rPr lang="ko-KR" altLang="en-US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다른 고용주 추천</a:t>
              </a:r>
              <a:endParaRPr lang="en-US" altLang="ko-KR" sz="24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444364" y="2541225"/>
              <a:ext cx="8196087" cy="1397007"/>
            </a:xfrm>
            <a:prstGeom prst="rect">
              <a:avLst/>
            </a:prstGeom>
            <a:noFill/>
            <a:ln w="25400" cap="flat" cmpd="sng" algn="ctr">
              <a:solidFill>
                <a:srgbClr val="BBE0E3">
                  <a:shade val="50000"/>
                </a:srgbClr>
              </a:solidFill>
              <a:prstDash val="solid"/>
            </a:ln>
            <a:effectLst/>
          </p:spPr>
          <p:txBody>
            <a:bodyPr lIns="60926" tIns="30463" rIns="60926" bIns="30463" anchor="ctr"/>
            <a:lstStyle/>
            <a:p>
              <a:pPr fontAlgn="auto" latinLnBrk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444364" y="1364778"/>
            <a:ext cx="1645522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anchor="ctr">
            <a:spAutoFit/>
            <a:scene3d>
              <a:camera prst="orthographicFront"/>
              <a:lightRig rig="threePt" dir="t"/>
            </a:scene3d>
            <a:sp3d contourW="12700">
              <a:bevelT w="0"/>
              <a:contourClr>
                <a:srgbClr val="380073"/>
              </a:contourClr>
            </a:sp3d>
          </a:bodyPr>
          <a:lstStyle/>
          <a:p>
            <a:pPr algn="ctr" latinLnBrk="0">
              <a:defRPr/>
            </a:pPr>
            <a:r>
              <a:rPr lang="ko-KR" altLang="en-US" sz="2800" kern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주의사항</a:t>
            </a:r>
            <a:endParaRPr lang="en-US" altLang="ko-KR" sz="2800" kern="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42" name="그룹 41"/>
          <p:cNvGrpSpPr/>
          <p:nvPr/>
        </p:nvGrpSpPr>
        <p:grpSpPr>
          <a:xfrm>
            <a:off x="6508160" y="3895"/>
            <a:ext cx="2791122" cy="1430337"/>
            <a:chOff x="6683786" y="1058682"/>
            <a:chExt cx="2791122" cy="1430337"/>
          </a:xfrm>
        </p:grpSpPr>
        <p:sp>
          <p:nvSpPr>
            <p:cNvPr id="49" name="Rectangle 335"/>
            <p:cNvSpPr>
              <a:spLocks noChangeArrowheads="1"/>
            </p:cNvSpPr>
            <p:nvPr/>
          </p:nvSpPr>
          <p:spPr bwMode="auto">
            <a:xfrm>
              <a:off x="6734537" y="1131707"/>
              <a:ext cx="2592388" cy="135731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1400" kern="0" dirty="0"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50" name="Rectangle 335"/>
            <p:cNvSpPr>
              <a:spLocks noChangeArrowheads="1"/>
            </p:cNvSpPr>
            <p:nvPr/>
          </p:nvSpPr>
          <p:spPr bwMode="auto">
            <a:xfrm>
              <a:off x="6734537" y="1058682"/>
              <a:ext cx="2597150" cy="277812"/>
            </a:xfrm>
            <a:prstGeom prst="rect">
              <a:avLst/>
            </a:prstGeom>
            <a:solidFill>
              <a:srgbClr val="FF3300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kern="0" dirty="0" smtClean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관계</a:t>
              </a:r>
              <a:endParaRPr kumimoji="0" lang="en-US" altLang="ko-KR" sz="2000" kern="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61" name="Freeform 4"/>
            <p:cNvSpPr>
              <a:spLocks/>
            </p:cNvSpPr>
            <p:nvPr/>
          </p:nvSpPr>
          <p:spPr bwMode="ltGray">
            <a:xfrm>
              <a:off x="6905875" y="2003406"/>
              <a:ext cx="2307772" cy="46982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F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>
                <a:defRPr/>
              </a:pPr>
              <a:endParaRPr lang="ko-KR" altLang="en-US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2" name="Text Box 22"/>
            <p:cNvSpPr txBox="1">
              <a:spLocks noChangeArrowheads="1"/>
            </p:cNvSpPr>
            <p:nvPr/>
          </p:nvSpPr>
          <p:spPr bwMode="black">
            <a:xfrm>
              <a:off x="6683786" y="2057733"/>
              <a:ext cx="2791122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구직자</a:t>
              </a:r>
              <a:endParaRPr kumimoji="0"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  <p:sp>
          <p:nvSpPr>
            <p:cNvPr id="66" name="Freeform 4"/>
            <p:cNvSpPr>
              <a:spLocks/>
            </p:cNvSpPr>
            <p:nvPr/>
          </p:nvSpPr>
          <p:spPr bwMode="ltGray">
            <a:xfrm>
              <a:off x="6853653" y="1349828"/>
              <a:ext cx="2420983" cy="47520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5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Text Box 23"/>
            <p:cNvSpPr txBox="1">
              <a:spLocks noChangeArrowheads="1"/>
            </p:cNvSpPr>
            <p:nvPr/>
          </p:nvSpPr>
          <p:spPr bwMode="black">
            <a:xfrm>
              <a:off x="7040881" y="1425271"/>
              <a:ext cx="2083623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dirty="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한국산업인력공단</a:t>
              </a:r>
              <a:endParaRPr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</p:grpSp>
      <p:pic>
        <p:nvPicPr>
          <p:cNvPr id="68" name="Picture 148" descr="na_h2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7294" y="676093"/>
            <a:ext cx="170869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pic>
        <p:nvPicPr>
          <p:cNvPr id="46" name="Picture 148" descr="na_h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7294" y="719638"/>
            <a:ext cx="1708694" cy="229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" name="Picture 148" descr="na_h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123914" y="4205742"/>
            <a:ext cx="3472859" cy="35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2" name="그룹 81"/>
          <p:cNvGrpSpPr/>
          <p:nvPr/>
        </p:nvGrpSpPr>
        <p:grpSpPr>
          <a:xfrm>
            <a:off x="4005417" y="1566392"/>
            <a:ext cx="4902650" cy="4835852"/>
            <a:chOff x="4076304" y="1448780"/>
            <a:chExt cx="4902650" cy="4835852"/>
          </a:xfrm>
        </p:grpSpPr>
        <p:sp>
          <p:nvSpPr>
            <p:cNvPr id="123" name="AutoShape 20"/>
            <p:cNvSpPr>
              <a:spLocks noChangeArrowheads="1"/>
            </p:cNvSpPr>
            <p:nvPr/>
          </p:nvSpPr>
          <p:spPr bwMode="auto">
            <a:xfrm>
              <a:off x="5613769" y="3403628"/>
              <a:ext cx="1884484" cy="88861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r>
                <a:rPr lang="ko-KR" altLang="en-US" sz="2200" b="1" kern="0" dirty="0" smtClean="0">
                  <a:solidFill>
                    <a:sysClr val="window" lastClr="FFFFFF"/>
                  </a:solidFill>
                  <a:sym typeface="Wingdings 2" pitchFamily="18" charset="2"/>
                </a:rPr>
                <a:t>사용자</a:t>
              </a:r>
              <a:endParaRPr lang="en-US" altLang="ko-KR" sz="2200" b="1" kern="0" dirty="0" smtClean="0">
                <a:solidFill>
                  <a:sysClr val="window" lastClr="FFFFFF"/>
                </a:solidFill>
                <a:sym typeface="Wingdings 2" pitchFamily="18" charset="2"/>
              </a:endParaRPr>
            </a:p>
            <a:p>
              <a:pPr algn="ctr" latinLnBrk="0">
                <a:defRPr/>
              </a:pPr>
              <a:r>
                <a:rPr lang="ko-KR" altLang="en-US" sz="2200" b="1" kern="0" dirty="0" smtClean="0">
                  <a:solidFill>
                    <a:sysClr val="window" lastClr="FFFFFF"/>
                  </a:solidFill>
                  <a:sym typeface="Wingdings 2" pitchFamily="18" charset="2"/>
                </a:rPr>
                <a:t>근로자</a:t>
              </a:r>
              <a:endParaRPr lang="en-US" altLang="ko-KR" b="1" kern="0" dirty="0" smtClean="0">
                <a:solidFill>
                  <a:sysClr val="window" lastClr="FFFFFF"/>
                </a:solidFill>
                <a:sym typeface="Wingdings 2" pitchFamily="18" charset="2"/>
              </a:endParaRPr>
            </a:p>
          </p:txBody>
        </p:sp>
        <p:grpSp>
          <p:nvGrpSpPr>
            <p:cNvPr id="111" name="Group 120"/>
            <p:cNvGrpSpPr>
              <a:grpSpLocks/>
            </p:cNvGrpSpPr>
            <p:nvPr/>
          </p:nvGrpSpPr>
          <p:grpSpPr bwMode="auto">
            <a:xfrm rot="2390513" flipH="1" flipV="1">
              <a:off x="4612247" y="3187740"/>
              <a:ext cx="570431" cy="1119308"/>
              <a:chOff x="5057" y="1797"/>
              <a:chExt cx="513" cy="990"/>
            </a:xfrm>
          </p:grpSpPr>
          <p:sp>
            <p:nvSpPr>
              <p:cNvPr id="112" name="AutoShape 121"/>
              <p:cNvSpPr>
                <a:spLocks noChangeArrowheads="1"/>
              </p:cNvSpPr>
              <p:nvPr/>
            </p:nvSpPr>
            <p:spPr bwMode="auto">
              <a:xfrm rot="5551738" flipH="1">
                <a:off x="4819" y="2035"/>
                <a:ext cx="990" cy="513"/>
              </a:xfrm>
              <a:custGeom>
                <a:avLst/>
                <a:gdLst>
                  <a:gd name="T0" fmla="*/ 23 w 21600"/>
                  <a:gd name="T1" fmla="*/ 0 h 21600"/>
                  <a:gd name="T2" fmla="*/ 6 w 21600"/>
                  <a:gd name="T3" fmla="*/ 6 h 21600"/>
                  <a:gd name="T4" fmla="*/ 23 w 21600"/>
                  <a:gd name="T5" fmla="*/ 3 h 21600"/>
                  <a:gd name="T6" fmla="*/ 51 w 21600"/>
                  <a:gd name="T7" fmla="*/ 6 h 21600"/>
                  <a:gd name="T8" fmla="*/ 40 w 21600"/>
                  <a:gd name="T9" fmla="*/ 9 h 21600"/>
                  <a:gd name="T10" fmla="*/ 28 w 21600"/>
                  <a:gd name="T11" fmla="*/ 6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3164 w 21600"/>
                  <a:gd name="T19" fmla="*/ 3158 h 21600"/>
                  <a:gd name="T20" fmla="*/ 18436 w 21600"/>
                  <a:gd name="T21" fmla="*/ 18442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16200" y="10800"/>
                    </a:moveTo>
                    <a:cubicBezTo>
                      <a:pt x="16200" y="7817"/>
                      <a:pt x="13782" y="5400"/>
                      <a:pt x="10800" y="5400"/>
                    </a:cubicBezTo>
                    <a:cubicBezTo>
                      <a:pt x="7817" y="5400"/>
                      <a:pt x="5400" y="7817"/>
                      <a:pt x="5400" y="10800"/>
                    </a:cubicBezTo>
                    <a:lnTo>
                      <a:pt x="0" y="10800"/>
                    </a:ln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4" y="0"/>
                      <a:pt x="21599" y="4835"/>
                      <a:pt x="21600" y="10799"/>
                    </a:cubicBezTo>
                    <a:lnTo>
                      <a:pt x="21600" y="10800"/>
                    </a:lnTo>
                    <a:lnTo>
                      <a:pt x="24300" y="10800"/>
                    </a:lnTo>
                    <a:lnTo>
                      <a:pt x="18900" y="16200"/>
                    </a:lnTo>
                    <a:lnTo>
                      <a:pt x="13500" y="10800"/>
                    </a:lnTo>
                    <a:lnTo>
                      <a:pt x="16200" y="1080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rgbClr val="6699FF"/>
                  </a:gs>
                </a:gsLst>
                <a:lin ang="0" scaled="1"/>
              </a:gradFill>
              <a:ln w="9525" cap="rnd">
                <a:noFill/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sz="2800" smtClean="0">
                  <a:solidFill>
                    <a:srgbClr val="FFFFFF"/>
                  </a:solidFill>
                  <a:latin typeface="Verdana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13" name="AutoShape 122"/>
              <p:cNvSpPr>
                <a:spLocks noChangeArrowheads="1"/>
              </p:cNvSpPr>
              <p:nvPr/>
            </p:nvSpPr>
            <p:spPr bwMode="auto">
              <a:xfrm rot="-5551738" flipH="1" flipV="1">
                <a:off x="4819" y="2035"/>
                <a:ext cx="990" cy="513"/>
              </a:xfrm>
              <a:custGeom>
                <a:avLst/>
                <a:gdLst>
                  <a:gd name="T0" fmla="*/ 23 w 21600"/>
                  <a:gd name="T1" fmla="*/ 0 h 21600"/>
                  <a:gd name="T2" fmla="*/ 6 w 21600"/>
                  <a:gd name="T3" fmla="*/ 6 h 21600"/>
                  <a:gd name="T4" fmla="*/ 23 w 21600"/>
                  <a:gd name="T5" fmla="*/ 3 h 21600"/>
                  <a:gd name="T6" fmla="*/ 51 w 21600"/>
                  <a:gd name="T7" fmla="*/ 6 h 21600"/>
                  <a:gd name="T8" fmla="*/ 40 w 21600"/>
                  <a:gd name="T9" fmla="*/ 9 h 21600"/>
                  <a:gd name="T10" fmla="*/ 28 w 21600"/>
                  <a:gd name="T11" fmla="*/ 6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3164 w 21600"/>
                  <a:gd name="T19" fmla="*/ 3158 h 21600"/>
                  <a:gd name="T20" fmla="*/ 18436 w 21600"/>
                  <a:gd name="T21" fmla="*/ 18442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16200" y="10800"/>
                    </a:moveTo>
                    <a:cubicBezTo>
                      <a:pt x="16200" y="7817"/>
                      <a:pt x="13782" y="5400"/>
                      <a:pt x="10800" y="5400"/>
                    </a:cubicBezTo>
                    <a:cubicBezTo>
                      <a:pt x="7817" y="5400"/>
                      <a:pt x="5400" y="7817"/>
                      <a:pt x="5400" y="10800"/>
                    </a:cubicBezTo>
                    <a:lnTo>
                      <a:pt x="0" y="10800"/>
                    </a:ln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4" y="0"/>
                      <a:pt x="21599" y="4835"/>
                      <a:pt x="21600" y="10799"/>
                    </a:cubicBezTo>
                    <a:lnTo>
                      <a:pt x="21600" y="10800"/>
                    </a:lnTo>
                    <a:lnTo>
                      <a:pt x="24300" y="10800"/>
                    </a:lnTo>
                    <a:lnTo>
                      <a:pt x="18900" y="16200"/>
                    </a:lnTo>
                    <a:lnTo>
                      <a:pt x="13500" y="10800"/>
                    </a:lnTo>
                    <a:lnTo>
                      <a:pt x="16200" y="1080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rgbClr val="6699FF"/>
                  </a:gs>
                </a:gsLst>
                <a:lin ang="0" scaled="1"/>
              </a:gradFill>
              <a:ln w="9525" cap="rnd">
                <a:noFill/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sz="2800" smtClean="0">
                  <a:solidFill>
                    <a:srgbClr val="FFFFFF"/>
                  </a:solidFill>
                  <a:latin typeface="Verdana" pitchFamily="34" charset="0"/>
                  <a:ea typeface="HY헤드라인M" pitchFamily="18" charset="-127"/>
                </a:endParaRPr>
              </a:p>
            </p:txBody>
          </p:sp>
        </p:grpSp>
        <p:grpSp>
          <p:nvGrpSpPr>
            <p:cNvPr id="114" name="Group 120"/>
            <p:cNvGrpSpPr>
              <a:grpSpLocks/>
            </p:cNvGrpSpPr>
            <p:nvPr/>
          </p:nvGrpSpPr>
          <p:grpSpPr bwMode="auto">
            <a:xfrm rot="13402674" flipH="1" flipV="1">
              <a:off x="7328772" y="5017374"/>
              <a:ext cx="570431" cy="1267258"/>
              <a:chOff x="5057" y="1797"/>
              <a:chExt cx="513" cy="990"/>
            </a:xfrm>
          </p:grpSpPr>
          <p:sp>
            <p:nvSpPr>
              <p:cNvPr id="115" name="AutoShape 121"/>
              <p:cNvSpPr>
                <a:spLocks noChangeArrowheads="1"/>
              </p:cNvSpPr>
              <p:nvPr/>
            </p:nvSpPr>
            <p:spPr bwMode="auto">
              <a:xfrm rot="5551738" flipH="1">
                <a:off x="4819" y="2035"/>
                <a:ext cx="990" cy="513"/>
              </a:xfrm>
              <a:custGeom>
                <a:avLst/>
                <a:gdLst>
                  <a:gd name="T0" fmla="*/ 23 w 21600"/>
                  <a:gd name="T1" fmla="*/ 0 h 21600"/>
                  <a:gd name="T2" fmla="*/ 6 w 21600"/>
                  <a:gd name="T3" fmla="*/ 6 h 21600"/>
                  <a:gd name="T4" fmla="*/ 23 w 21600"/>
                  <a:gd name="T5" fmla="*/ 3 h 21600"/>
                  <a:gd name="T6" fmla="*/ 51 w 21600"/>
                  <a:gd name="T7" fmla="*/ 6 h 21600"/>
                  <a:gd name="T8" fmla="*/ 40 w 21600"/>
                  <a:gd name="T9" fmla="*/ 9 h 21600"/>
                  <a:gd name="T10" fmla="*/ 28 w 21600"/>
                  <a:gd name="T11" fmla="*/ 6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3164 w 21600"/>
                  <a:gd name="T19" fmla="*/ 3158 h 21600"/>
                  <a:gd name="T20" fmla="*/ 18436 w 21600"/>
                  <a:gd name="T21" fmla="*/ 18442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16200" y="10800"/>
                    </a:moveTo>
                    <a:cubicBezTo>
                      <a:pt x="16200" y="7817"/>
                      <a:pt x="13782" y="5400"/>
                      <a:pt x="10800" y="5400"/>
                    </a:cubicBezTo>
                    <a:cubicBezTo>
                      <a:pt x="7817" y="5400"/>
                      <a:pt x="5400" y="7817"/>
                      <a:pt x="5400" y="10800"/>
                    </a:cubicBezTo>
                    <a:lnTo>
                      <a:pt x="0" y="10800"/>
                    </a:ln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4" y="0"/>
                      <a:pt x="21599" y="4835"/>
                      <a:pt x="21600" y="10799"/>
                    </a:cubicBezTo>
                    <a:lnTo>
                      <a:pt x="21600" y="10800"/>
                    </a:lnTo>
                    <a:lnTo>
                      <a:pt x="24300" y="10800"/>
                    </a:lnTo>
                    <a:lnTo>
                      <a:pt x="18900" y="16200"/>
                    </a:lnTo>
                    <a:lnTo>
                      <a:pt x="13500" y="10800"/>
                    </a:lnTo>
                    <a:lnTo>
                      <a:pt x="16200" y="1080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rgbClr val="6699FF"/>
                  </a:gs>
                </a:gsLst>
                <a:lin ang="0" scaled="1"/>
              </a:gradFill>
              <a:ln w="9525" cap="rnd">
                <a:noFill/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sz="2800" smtClean="0">
                  <a:solidFill>
                    <a:srgbClr val="FFFFFF"/>
                  </a:solidFill>
                  <a:latin typeface="Verdana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16" name="AutoShape 122"/>
              <p:cNvSpPr>
                <a:spLocks noChangeArrowheads="1"/>
              </p:cNvSpPr>
              <p:nvPr/>
            </p:nvSpPr>
            <p:spPr bwMode="auto">
              <a:xfrm rot="-5551738" flipH="1" flipV="1">
                <a:off x="4819" y="2035"/>
                <a:ext cx="990" cy="513"/>
              </a:xfrm>
              <a:custGeom>
                <a:avLst/>
                <a:gdLst>
                  <a:gd name="T0" fmla="*/ 23 w 21600"/>
                  <a:gd name="T1" fmla="*/ 0 h 21600"/>
                  <a:gd name="T2" fmla="*/ 6 w 21600"/>
                  <a:gd name="T3" fmla="*/ 6 h 21600"/>
                  <a:gd name="T4" fmla="*/ 23 w 21600"/>
                  <a:gd name="T5" fmla="*/ 3 h 21600"/>
                  <a:gd name="T6" fmla="*/ 51 w 21600"/>
                  <a:gd name="T7" fmla="*/ 6 h 21600"/>
                  <a:gd name="T8" fmla="*/ 40 w 21600"/>
                  <a:gd name="T9" fmla="*/ 9 h 21600"/>
                  <a:gd name="T10" fmla="*/ 28 w 21600"/>
                  <a:gd name="T11" fmla="*/ 6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3164 w 21600"/>
                  <a:gd name="T19" fmla="*/ 3158 h 21600"/>
                  <a:gd name="T20" fmla="*/ 18436 w 21600"/>
                  <a:gd name="T21" fmla="*/ 18442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16200" y="10800"/>
                    </a:moveTo>
                    <a:cubicBezTo>
                      <a:pt x="16200" y="7817"/>
                      <a:pt x="13782" y="5400"/>
                      <a:pt x="10800" y="5400"/>
                    </a:cubicBezTo>
                    <a:cubicBezTo>
                      <a:pt x="7817" y="5400"/>
                      <a:pt x="5400" y="7817"/>
                      <a:pt x="5400" y="10800"/>
                    </a:cubicBezTo>
                    <a:lnTo>
                      <a:pt x="0" y="10800"/>
                    </a:ln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4" y="0"/>
                      <a:pt x="21599" y="4835"/>
                      <a:pt x="21600" y="10799"/>
                    </a:cubicBezTo>
                    <a:lnTo>
                      <a:pt x="21600" y="10800"/>
                    </a:lnTo>
                    <a:lnTo>
                      <a:pt x="24300" y="10800"/>
                    </a:lnTo>
                    <a:lnTo>
                      <a:pt x="18900" y="16200"/>
                    </a:lnTo>
                    <a:lnTo>
                      <a:pt x="13500" y="10800"/>
                    </a:lnTo>
                    <a:lnTo>
                      <a:pt x="16200" y="1080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rgbClr val="6699FF"/>
                  </a:gs>
                </a:gsLst>
                <a:lin ang="0" scaled="1"/>
              </a:gradFill>
              <a:ln w="9525" cap="rnd">
                <a:noFill/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sz="2800" smtClean="0">
                  <a:solidFill>
                    <a:srgbClr val="FFFFFF"/>
                  </a:solidFill>
                  <a:latin typeface="Verdana" pitchFamily="34" charset="0"/>
                  <a:ea typeface="HY헤드라인M" pitchFamily="18" charset="-127"/>
                </a:endParaRPr>
              </a:p>
            </p:txBody>
          </p:sp>
        </p:grpSp>
        <p:grpSp>
          <p:nvGrpSpPr>
            <p:cNvPr id="117" name="Group 120"/>
            <p:cNvGrpSpPr>
              <a:grpSpLocks/>
            </p:cNvGrpSpPr>
            <p:nvPr/>
          </p:nvGrpSpPr>
          <p:grpSpPr bwMode="auto">
            <a:xfrm rot="8668776" flipH="1" flipV="1">
              <a:off x="8024014" y="3565151"/>
              <a:ext cx="570431" cy="863871"/>
              <a:chOff x="5057" y="1797"/>
              <a:chExt cx="513" cy="990"/>
            </a:xfrm>
          </p:grpSpPr>
          <p:sp>
            <p:nvSpPr>
              <p:cNvPr id="118" name="AutoShape 121"/>
              <p:cNvSpPr>
                <a:spLocks noChangeArrowheads="1"/>
              </p:cNvSpPr>
              <p:nvPr/>
            </p:nvSpPr>
            <p:spPr bwMode="auto">
              <a:xfrm rot="5551738" flipH="1">
                <a:off x="4819" y="2035"/>
                <a:ext cx="990" cy="513"/>
              </a:xfrm>
              <a:custGeom>
                <a:avLst/>
                <a:gdLst>
                  <a:gd name="T0" fmla="*/ 23 w 21600"/>
                  <a:gd name="T1" fmla="*/ 0 h 21600"/>
                  <a:gd name="T2" fmla="*/ 6 w 21600"/>
                  <a:gd name="T3" fmla="*/ 6 h 21600"/>
                  <a:gd name="T4" fmla="*/ 23 w 21600"/>
                  <a:gd name="T5" fmla="*/ 3 h 21600"/>
                  <a:gd name="T6" fmla="*/ 51 w 21600"/>
                  <a:gd name="T7" fmla="*/ 6 h 21600"/>
                  <a:gd name="T8" fmla="*/ 40 w 21600"/>
                  <a:gd name="T9" fmla="*/ 9 h 21600"/>
                  <a:gd name="T10" fmla="*/ 28 w 21600"/>
                  <a:gd name="T11" fmla="*/ 6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3164 w 21600"/>
                  <a:gd name="T19" fmla="*/ 3158 h 21600"/>
                  <a:gd name="T20" fmla="*/ 18436 w 21600"/>
                  <a:gd name="T21" fmla="*/ 18442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16200" y="10800"/>
                    </a:moveTo>
                    <a:cubicBezTo>
                      <a:pt x="16200" y="7817"/>
                      <a:pt x="13782" y="5400"/>
                      <a:pt x="10800" y="5400"/>
                    </a:cubicBezTo>
                    <a:cubicBezTo>
                      <a:pt x="7817" y="5400"/>
                      <a:pt x="5400" y="7817"/>
                      <a:pt x="5400" y="10800"/>
                    </a:cubicBezTo>
                    <a:lnTo>
                      <a:pt x="0" y="10800"/>
                    </a:ln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4" y="0"/>
                      <a:pt x="21599" y="4835"/>
                      <a:pt x="21600" y="10799"/>
                    </a:cubicBezTo>
                    <a:lnTo>
                      <a:pt x="21600" y="10800"/>
                    </a:lnTo>
                    <a:lnTo>
                      <a:pt x="24300" y="10800"/>
                    </a:lnTo>
                    <a:lnTo>
                      <a:pt x="18900" y="16200"/>
                    </a:lnTo>
                    <a:lnTo>
                      <a:pt x="13500" y="10800"/>
                    </a:lnTo>
                    <a:lnTo>
                      <a:pt x="16200" y="1080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rgbClr val="6699FF"/>
                  </a:gs>
                </a:gsLst>
                <a:lin ang="0" scaled="1"/>
              </a:gradFill>
              <a:ln w="9525" cap="rnd">
                <a:noFill/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sz="2800" smtClean="0">
                  <a:solidFill>
                    <a:srgbClr val="FFFFFF"/>
                  </a:solidFill>
                  <a:latin typeface="Verdana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19" name="AutoShape 122"/>
              <p:cNvSpPr>
                <a:spLocks noChangeArrowheads="1"/>
              </p:cNvSpPr>
              <p:nvPr/>
            </p:nvSpPr>
            <p:spPr bwMode="auto">
              <a:xfrm rot="-5551738" flipH="1" flipV="1">
                <a:off x="4819" y="2035"/>
                <a:ext cx="990" cy="513"/>
              </a:xfrm>
              <a:custGeom>
                <a:avLst/>
                <a:gdLst>
                  <a:gd name="T0" fmla="*/ 23 w 21600"/>
                  <a:gd name="T1" fmla="*/ 0 h 21600"/>
                  <a:gd name="T2" fmla="*/ 6 w 21600"/>
                  <a:gd name="T3" fmla="*/ 6 h 21600"/>
                  <a:gd name="T4" fmla="*/ 23 w 21600"/>
                  <a:gd name="T5" fmla="*/ 3 h 21600"/>
                  <a:gd name="T6" fmla="*/ 51 w 21600"/>
                  <a:gd name="T7" fmla="*/ 6 h 21600"/>
                  <a:gd name="T8" fmla="*/ 40 w 21600"/>
                  <a:gd name="T9" fmla="*/ 9 h 21600"/>
                  <a:gd name="T10" fmla="*/ 28 w 21600"/>
                  <a:gd name="T11" fmla="*/ 6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3164 w 21600"/>
                  <a:gd name="T19" fmla="*/ 3158 h 21600"/>
                  <a:gd name="T20" fmla="*/ 18436 w 21600"/>
                  <a:gd name="T21" fmla="*/ 18442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16200" y="10800"/>
                    </a:moveTo>
                    <a:cubicBezTo>
                      <a:pt x="16200" y="7817"/>
                      <a:pt x="13782" y="5400"/>
                      <a:pt x="10800" y="5400"/>
                    </a:cubicBezTo>
                    <a:cubicBezTo>
                      <a:pt x="7817" y="5400"/>
                      <a:pt x="5400" y="7817"/>
                      <a:pt x="5400" y="10800"/>
                    </a:cubicBezTo>
                    <a:lnTo>
                      <a:pt x="0" y="10800"/>
                    </a:ln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4" y="0"/>
                      <a:pt x="21599" y="4835"/>
                      <a:pt x="21600" y="10799"/>
                    </a:cubicBezTo>
                    <a:lnTo>
                      <a:pt x="21600" y="10800"/>
                    </a:lnTo>
                    <a:lnTo>
                      <a:pt x="24300" y="10800"/>
                    </a:lnTo>
                    <a:lnTo>
                      <a:pt x="18900" y="16200"/>
                    </a:lnTo>
                    <a:lnTo>
                      <a:pt x="13500" y="10800"/>
                    </a:lnTo>
                    <a:lnTo>
                      <a:pt x="16200" y="1080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rgbClr val="6699FF"/>
                  </a:gs>
                </a:gsLst>
                <a:lin ang="0" scaled="1"/>
              </a:gradFill>
              <a:ln w="9525" cap="rnd">
                <a:noFill/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sz="2800" smtClean="0">
                  <a:solidFill>
                    <a:srgbClr val="FFFFFF"/>
                  </a:solidFill>
                  <a:latin typeface="Verdana" pitchFamily="34" charset="0"/>
                  <a:ea typeface="HY헤드라인M" pitchFamily="18" charset="-127"/>
                </a:endParaRPr>
              </a:p>
            </p:txBody>
          </p:sp>
        </p:grpSp>
        <p:grpSp>
          <p:nvGrpSpPr>
            <p:cNvPr id="120" name="Group 120"/>
            <p:cNvGrpSpPr>
              <a:grpSpLocks/>
            </p:cNvGrpSpPr>
            <p:nvPr/>
          </p:nvGrpSpPr>
          <p:grpSpPr bwMode="auto">
            <a:xfrm rot="19180011" flipH="1" flipV="1">
              <a:off x="5072138" y="4883337"/>
              <a:ext cx="570431" cy="1400447"/>
              <a:chOff x="5057" y="1797"/>
              <a:chExt cx="513" cy="990"/>
            </a:xfrm>
          </p:grpSpPr>
          <p:sp>
            <p:nvSpPr>
              <p:cNvPr id="121" name="AutoShape 121"/>
              <p:cNvSpPr>
                <a:spLocks noChangeArrowheads="1"/>
              </p:cNvSpPr>
              <p:nvPr/>
            </p:nvSpPr>
            <p:spPr bwMode="auto">
              <a:xfrm rot="5551738" flipH="1">
                <a:off x="4819" y="2035"/>
                <a:ext cx="990" cy="513"/>
              </a:xfrm>
              <a:custGeom>
                <a:avLst/>
                <a:gdLst>
                  <a:gd name="T0" fmla="*/ 23 w 21600"/>
                  <a:gd name="T1" fmla="*/ 0 h 21600"/>
                  <a:gd name="T2" fmla="*/ 6 w 21600"/>
                  <a:gd name="T3" fmla="*/ 6 h 21600"/>
                  <a:gd name="T4" fmla="*/ 23 w 21600"/>
                  <a:gd name="T5" fmla="*/ 3 h 21600"/>
                  <a:gd name="T6" fmla="*/ 51 w 21600"/>
                  <a:gd name="T7" fmla="*/ 6 h 21600"/>
                  <a:gd name="T8" fmla="*/ 40 w 21600"/>
                  <a:gd name="T9" fmla="*/ 9 h 21600"/>
                  <a:gd name="T10" fmla="*/ 28 w 21600"/>
                  <a:gd name="T11" fmla="*/ 6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3164 w 21600"/>
                  <a:gd name="T19" fmla="*/ 3158 h 21600"/>
                  <a:gd name="T20" fmla="*/ 18436 w 21600"/>
                  <a:gd name="T21" fmla="*/ 18442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16200" y="10800"/>
                    </a:moveTo>
                    <a:cubicBezTo>
                      <a:pt x="16200" y="7817"/>
                      <a:pt x="13782" y="5400"/>
                      <a:pt x="10800" y="5400"/>
                    </a:cubicBezTo>
                    <a:cubicBezTo>
                      <a:pt x="7817" y="5400"/>
                      <a:pt x="5400" y="7817"/>
                      <a:pt x="5400" y="10800"/>
                    </a:cubicBezTo>
                    <a:lnTo>
                      <a:pt x="0" y="10800"/>
                    </a:ln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4" y="0"/>
                      <a:pt x="21599" y="4835"/>
                      <a:pt x="21600" y="10799"/>
                    </a:cubicBezTo>
                    <a:lnTo>
                      <a:pt x="21600" y="10800"/>
                    </a:lnTo>
                    <a:lnTo>
                      <a:pt x="24300" y="10800"/>
                    </a:lnTo>
                    <a:lnTo>
                      <a:pt x="18900" y="16200"/>
                    </a:lnTo>
                    <a:lnTo>
                      <a:pt x="13500" y="10800"/>
                    </a:lnTo>
                    <a:lnTo>
                      <a:pt x="16200" y="1080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rgbClr val="6699FF"/>
                  </a:gs>
                </a:gsLst>
                <a:lin ang="0" scaled="1"/>
              </a:gradFill>
              <a:ln w="9525" cap="rnd">
                <a:noFill/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sz="2800" smtClean="0">
                  <a:solidFill>
                    <a:srgbClr val="FFFFFF"/>
                  </a:solidFill>
                  <a:latin typeface="Verdana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22" name="AutoShape 122"/>
              <p:cNvSpPr>
                <a:spLocks noChangeArrowheads="1"/>
              </p:cNvSpPr>
              <p:nvPr/>
            </p:nvSpPr>
            <p:spPr bwMode="auto">
              <a:xfrm rot="-5551738" flipH="1" flipV="1">
                <a:off x="4819" y="2035"/>
                <a:ext cx="990" cy="513"/>
              </a:xfrm>
              <a:custGeom>
                <a:avLst/>
                <a:gdLst>
                  <a:gd name="T0" fmla="*/ 23 w 21600"/>
                  <a:gd name="T1" fmla="*/ 0 h 21600"/>
                  <a:gd name="T2" fmla="*/ 6 w 21600"/>
                  <a:gd name="T3" fmla="*/ 6 h 21600"/>
                  <a:gd name="T4" fmla="*/ 23 w 21600"/>
                  <a:gd name="T5" fmla="*/ 3 h 21600"/>
                  <a:gd name="T6" fmla="*/ 51 w 21600"/>
                  <a:gd name="T7" fmla="*/ 6 h 21600"/>
                  <a:gd name="T8" fmla="*/ 40 w 21600"/>
                  <a:gd name="T9" fmla="*/ 9 h 21600"/>
                  <a:gd name="T10" fmla="*/ 28 w 21600"/>
                  <a:gd name="T11" fmla="*/ 6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3164 w 21600"/>
                  <a:gd name="T19" fmla="*/ 3158 h 21600"/>
                  <a:gd name="T20" fmla="*/ 18436 w 21600"/>
                  <a:gd name="T21" fmla="*/ 18442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16200" y="10800"/>
                    </a:moveTo>
                    <a:cubicBezTo>
                      <a:pt x="16200" y="7817"/>
                      <a:pt x="13782" y="5400"/>
                      <a:pt x="10800" y="5400"/>
                    </a:cubicBezTo>
                    <a:cubicBezTo>
                      <a:pt x="7817" y="5400"/>
                      <a:pt x="5400" y="7817"/>
                      <a:pt x="5400" y="10800"/>
                    </a:cubicBezTo>
                    <a:lnTo>
                      <a:pt x="0" y="10800"/>
                    </a:ln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4" y="0"/>
                      <a:pt x="21599" y="4835"/>
                      <a:pt x="21600" y="10799"/>
                    </a:cubicBezTo>
                    <a:lnTo>
                      <a:pt x="21600" y="10800"/>
                    </a:lnTo>
                    <a:lnTo>
                      <a:pt x="24300" y="10800"/>
                    </a:lnTo>
                    <a:lnTo>
                      <a:pt x="18900" y="16200"/>
                    </a:lnTo>
                    <a:lnTo>
                      <a:pt x="13500" y="10800"/>
                    </a:lnTo>
                    <a:lnTo>
                      <a:pt x="16200" y="1080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rgbClr val="6699FF"/>
                  </a:gs>
                </a:gsLst>
                <a:lin ang="0" scaled="1"/>
              </a:gradFill>
              <a:ln w="9525" cap="rnd">
                <a:noFill/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sz="2800" smtClean="0">
                  <a:solidFill>
                    <a:srgbClr val="FFFFFF"/>
                  </a:solidFill>
                  <a:latin typeface="Verdana" pitchFamily="34" charset="0"/>
                  <a:ea typeface="HY헤드라인M" pitchFamily="18" charset="-127"/>
                </a:endParaRPr>
              </a:p>
            </p:txBody>
          </p:sp>
        </p:grpSp>
        <p:grpSp>
          <p:nvGrpSpPr>
            <p:cNvPr id="87" name="그룹 86"/>
            <p:cNvGrpSpPr>
              <a:grpSpLocks/>
            </p:cNvGrpSpPr>
            <p:nvPr/>
          </p:nvGrpSpPr>
          <p:grpSpPr bwMode="auto">
            <a:xfrm>
              <a:off x="4076304" y="1448780"/>
              <a:ext cx="4902650" cy="4767697"/>
              <a:chOff x="5004047" y="836712"/>
              <a:chExt cx="4621754" cy="4035196"/>
            </a:xfrm>
          </p:grpSpPr>
          <p:sp>
            <p:nvSpPr>
              <p:cNvPr id="90" name="Freeform 4"/>
              <p:cNvSpPr>
                <a:spLocks/>
              </p:cNvSpPr>
              <p:nvPr/>
            </p:nvSpPr>
            <p:spPr bwMode="ltGray">
              <a:xfrm>
                <a:off x="8293361" y="3142932"/>
                <a:ext cx="1136499" cy="1066656"/>
              </a:xfrm>
              <a:custGeom>
                <a:avLst/>
                <a:gdLst/>
                <a:ahLst/>
                <a:cxnLst>
                  <a:cxn ang="0">
                    <a:pos x="264" y="20"/>
                  </a:cxn>
                  <a:cxn ang="0">
                    <a:pos x="286" y="52"/>
                  </a:cxn>
                  <a:cxn ang="0">
                    <a:pos x="242" y="68"/>
                  </a:cxn>
                  <a:cxn ang="0">
                    <a:pos x="202" y="72"/>
                  </a:cxn>
                  <a:cxn ang="0">
                    <a:pos x="194" y="102"/>
                  </a:cxn>
                  <a:cxn ang="0">
                    <a:pos x="140" y="114"/>
                  </a:cxn>
                  <a:cxn ang="0">
                    <a:pos x="116" y="136"/>
                  </a:cxn>
                  <a:cxn ang="0">
                    <a:pos x="84" y="164"/>
                  </a:cxn>
                  <a:cxn ang="0">
                    <a:pos x="76" y="182"/>
                  </a:cxn>
                  <a:cxn ang="0">
                    <a:pos x="60" y="224"/>
                  </a:cxn>
                  <a:cxn ang="0">
                    <a:pos x="42" y="272"/>
                  </a:cxn>
                  <a:cxn ang="0">
                    <a:pos x="24" y="296"/>
                  </a:cxn>
                  <a:cxn ang="0">
                    <a:pos x="12" y="330"/>
                  </a:cxn>
                  <a:cxn ang="0">
                    <a:pos x="16" y="352"/>
                  </a:cxn>
                  <a:cxn ang="0">
                    <a:pos x="6" y="396"/>
                  </a:cxn>
                  <a:cxn ang="0">
                    <a:pos x="30" y="420"/>
                  </a:cxn>
                  <a:cxn ang="0">
                    <a:pos x="22" y="448"/>
                  </a:cxn>
                  <a:cxn ang="0">
                    <a:pos x="38" y="472"/>
                  </a:cxn>
                  <a:cxn ang="0">
                    <a:pos x="64" y="500"/>
                  </a:cxn>
                  <a:cxn ang="0">
                    <a:pos x="76" y="546"/>
                  </a:cxn>
                  <a:cxn ang="0">
                    <a:pos x="126" y="572"/>
                  </a:cxn>
                  <a:cxn ang="0">
                    <a:pos x="130" y="602"/>
                  </a:cxn>
                  <a:cxn ang="0">
                    <a:pos x="170" y="614"/>
                  </a:cxn>
                  <a:cxn ang="0">
                    <a:pos x="188" y="636"/>
                  </a:cxn>
                  <a:cxn ang="0">
                    <a:pos x="212" y="644"/>
                  </a:cxn>
                  <a:cxn ang="0">
                    <a:pos x="238" y="662"/>
                  </a:cxn>
                  <a:cxn ang="0">
                    <a:pos x="280" y="668"/>
                  </a:cxn>
                  <a:cxn ang="0">
                    <a:pos x="300" y="676"/>
                  </a:cxn>
                  <a:cxn ang="0">
                    <a:pos x="330" y="688"/>
                  </a:cxn>
                  <a:cxn ang="0">
                    <a:pos x="350" y="694"/>
                  </a:cxn>
                  <a:cxn ang="0">
                    <a:pos x="392" y="718"/>
                  </a:cxn>
                  <a:cxn ang="0">
                    <a:pos x="398" y="686"/>
                  </a:cxn>
                  <a:cxn ang="0">
                    <a:pos x="428" y="688"/>
                  </a:cxn>
                  <a:cxn ang="0">
                    <a:pos x="504" y="660"/>
                  </a:cxn>
                  <a:cxn ang="0">
                    <a:pos x="534" y="656"/>
                  </a:cxn>
                  <a:cxn ang="0">
                    <a:pos x="550" y="644"/>
                  </a:cxn>
                  <a:cxn ang="0">
                    <a:pos x="570" y="612"/>
                  </a:cxn>
                  <a:cxn ang="0">
                    <a:pos x="612" y="586"/>
                  </a:cxn>
                  <a:cxn ang="0">
                    <a:pos x="630" y="554"/>
                  </a:cxn>
                  <a:cxn ang="0">
                    <a:pos x="656" y="520"/>
                  </a:cxn>
                  <a:cxn ang="0">
                    <a:pos x="682" y="492"/>
                  </a:cxn>
                  <a:cxn ang="0">
                    <a:pos x="692" y="466"/>
                  </a:cxn>
                  <a:cxn ang="0">
                    <a:pos x="696" y="410"/>
                  </a:cxn>
                  <a:cxn ang="0">
                    <a:pos x="734" y="352"/>
                  </a:cxn>
                  <a:cxn ang="0">
                    <a:pos x="718" y="316"/>
                  </a:cxn>
                  <a:cxn ang="0">
                    <a:pos x="710" y="292"/>
                  </a:cxn>
                  <a:cxn ang="0">
                    <a:pos x="698" y="258"/>
                  </a:cxn>
                  <a:cxn ang="0">
                    <a:pos x="678" y="212"/>
                  </a:cxn>
                  <a:cxn ang="0">
                    <a:pos x="654" y="182"/>
                  </a:cxn>
                  <a:cxn ang="0">
                    <a:pos x="632" y="154"/>
                  </a:cxn>
                  <a:cxn ang="0">
                    <a:pos x="612" y="104"/>
                  </a:cxn>
                  <a:cxn ang="0">
                    <a:pos x="592" y="108"/>
                  </a:cxn>
                  <a:cxn ang="0">
                    <a:pos x="548" y="100"/>
                  </a:cxn>
                  <a:cxn ang="0">
                    <a:pos x="508" y="22"/>
                  </a:cxn>
                  <a:cxn ang="0">
                    <a:pos x="456" y="48"/>
                  </a:cxn>
                  <a:cxn ang="0">
                    <a:pos x="430" y="46"/>
                  </a:cxn>
                  <a:cxn ang="0">
                    <a:pos x="370" y="10"/>
                  </a:cxn>
                  <a:cxn ang="0">
                    <a:pos x="348" y="10"/>
                  </a:cxn>
                  <a:cxn ang="0">
                    <a:pos x="326" y="28"/>
                  </a:cxn>
                  <a:cxn ang="0">
                    <a:pos x="294" y="42"/>
                  </a:cxn>
                  <a:cxn ang="0">
                    <a:pos x="256" y="12"/>
                  </a:cxn>
                </a:cxnLst>
                <a:rect l="0" t="0" r="r" b="b"/>
                <a:pathLst>
                  <a:path w="742" h="718">
                    <a:moveTo>
                      <a:pt x="256" y="12"/>
                    </a:moveTo>
                    <a:lnTo>
                      <a:pt x="252" y="8"/>
                    </a:lnTo>
                    <a:lnTo>
                      <a:pt x="252" y="6"/>
                    </a:lnTo>
                    <a:lnTo>
                      <a:pt x="250" y="6"/>
                    </a:lnTo>
                    <a:lnTo>
                      <a:pt x="252" y="8"/>
                    </a:lnTo>
                    <a:lnTo>
                      <a:pt x="254" y="10"/>
                    </a:lnTo>
                    <a:lnTo>
                      <a:pt x="256" y="12"/>
                    </a:lnTo>
                    <a:lnTo>
                      <a:pt x="260" y="16"/>
                    </a:lnTo>
                    <a:lnTo>
                      <a:pt x="264" y="20"/>
                    </a:lnTo>
                    <a:lnTo>
                      <a:pt x="268" y="24"/>
                    </a:lnTo>
                    <a:lnTo>
                      <a:pt x="270" y="28"/>
                    </a:lnTo>
                    <a:lnTo>
                      <a:pt x="274" y="32"/>
                    </a:lnTo>
                    <a:lnTo>
                      <a:pt x="278" y="34"/>
                    </a:lnTo>
                    <a:lnTo>
                      <a:pt x="280" y="36"/>
                    </a:lnTo>
                    <a:lnTo>
                      <a:pt x="280" y="38"/>
                    </a:lnTo>
                    <a:lnTo>
                      <a:pt x="282" y="38"/>
                    </a:lnTo>
                    <a:lnTo>
                      <a:pt x="288" y="48"/>
                    </a:lnTo>
                    <a:lnTo>
                      <a:pt x="286" y="52"/>
                    </a:lnTo>
                    <a:lnTo>
                      <a:pt x="278" y="56"/>
                    </a:lnTo>
                    <a:lnTo>
                      <a:pt x="268" y="58"/>
                    </a:lnTo>
                    <a:lnTo>
                      <a:pt x="256" y="58"/>
                    </a:lnTo>
                    <a:lnTo>
                      <a:pt x="246" y="56"/>
                    </a:lnTo>
                    <a:lnTo>
                      <a:pt x="238" y="54"/>
                    </a:lnTo>
                    <a:lnTo>
                      <a:pt x="242" y="58"/>
                    </a:lnTo>
                    <a:lnTo>
                      <a:pt x="246" y="62"/>
                    </a:lnTo>
                    <a:lnTo>
                      <a:pt x="244" y="64"/>
                    </a:lnTo>
                    <a:lnTo>
                      <a:pt x="242" y="68"/>
                    </a:lnTo>
                    <a:lnTo>
                      <a:pt x="238" y="70"/>
                    </a:lnTo>
                    <a:lnTo>
                      <a:pt x="232" y="72"/>
                    </a:lnTo>
                    <a:lnTo>
                      <a:pt x="228" y="72"/>
                    </a:lnTo>
                    <a:lnTo>
                      <a:pt x="222" y="70"/>
                    </a:lnTo>
                    <a:lnTo>
                      <a:pt x="216" y="68"/>
                    </a:lnTo>
                    <a:lnTo>
                      <a:pt x="212" y="64"/>
                    </a:lnTo>
                    <a:lnTo>
                      <a:pt x="206" y="64"/>
                    </a:lnTo>
                    <a:lnTo>
                      <a:pt x="204" y="68"/>
                    </a:lnTo>
                    <a:lnTo>
                      <a:pt x="202" y="72"/>
                    </a:lnTo>
                    <a:lnTo>
                      <a:pt x="200" y="76"/>
                    </a:lnTo>
                    <a:lnTo>
                      <a:pt x="196" y="78"/>
                    </a:lnTo>
                    <a:lnTo>
                      <a:pt x="190" y="80"/>
                    </a:lnTo>
                    <a:lnTo>
                      <a:pt x="196" y="82"/>
                    </a:lnTo>
                    <a:lnTo>
                      <a:pt x="198" y="86"/>
                    </a:lnTo>
                    <a:lnTo>
                      <a:pt x="200" y="90"/>
                    </a:lnTo>
                    <a:lnTo>
                      <a:pt x="200" y="94"/>
                    </a:lnTo>
                    <a:lnTo>
                      <a:pt x="198" y="98"/>
                    </a:lnTo>
                    <a:lnTo>
                      <a:pt x="194" y="102"/>
                    </a:lnTo>
                    <a:lnTo>
                      <a:pt x="186" y="102"/>
                    </a:lnTo>
                    <a:lnTo>
                      <a:pt x="172" y="100"/>
                    </a:lnTo>
                    <a:lnTo>
                      <a:pt x="162" y="100"/>
                    </a:lnTo>
                    <a:lnTo>
                      <a:pt x="164" y="102"/>
                    </a:lnTo>
                    <a:lnTo>
                      <a:pt x="166" y="106"/>
                    </a:lnTo>
                    <a:lnTo>
                      <a:pt x="168" y="110"/>
                    </a:lnTo>
                    <a:lnTo>
                      <a:pt x="154" y="110"/>
                    </a:lnTo>
                    <a:lnTo>
                      <a:pt x="140" y="110"/>
                    </a:lnTo>
                    <a:lnTo>
                      <a:pt x="140" y="114"/>
                    </a:lnTo>
                    <a:lnTo>
                      <a:pt x="142" y="116"/>
                    </a:lnTo>
                    <a:lnTo>
                      <a:pt x="136" y="118"/>
                    </a:lnTo>
                    <a:lnTo>
                      <a:pt x="130" y="118"/>
                    </a:lnTo>
                    <a:lnTo>
                      <a:pt x="124" y="118"/>
                    </a:lnTo>
                    <a:lnTo>
                      <a:pt x="126" y="122"/>
                    </a:lnTo>
                    <a:lnTo>
                      <a:pt x="126" y="126"/>
                    </a:lnTo>
                    <a:lnTo>
                      <a:pt x="126" y="130"/>
                    </a:lnTo>
                    <a:lnTo>
                      <a:pt x="128" y="134"/>
                    </a:lnTo>
                    <a:lnTo>
                      <a:pt x="116" y="136"/>
                    </a:lnTo>
                    <a:lnTo>
                      <a:pt x="106" y="140"/>
                    </a:lnTo>
                    <a:lnTo>
                      <a:pt x="96" y="144"/>
                    </a:lnTo>
                    <a:lnTo>
                      <a:pt x="82" y="142"/>
                    </a:lnTo>
                    <a:lnTo>
                      <a:pt x="88" y="146"/>
                    </a:lnTo>
                    <a:lnTo>
                      <a:pt x="92" y="148"/>
                    </a:lnTo>
                    <a:lnTo>
                      <a:pt x="92" y="152"/>
                    </a:lnTo>
                    <a:lnTo>
                      <a:pt x="92" y="156"/>
                    </a:lnTo>
                    <a:lnTo>
                      <a:pt x="88" y="160"/>
                    </a:lnTo>
                    <a:lnTo>
                      <a:pt x="84" y="164"/>
                    </a:lnTo>
                    <a:lnTo>
                      <a:pt x="78" y="166"/>
                    </a:lnTo>
                    <a:lnTo>
                      <a:pt x="74" y="168"/>
                    </a:lnTo>
                    <a:lnTo>
                      <a:pt x="68" y="170"/>
                    </a:lnTo>
                    <a:lnTo>
                      <a:pt x="62" y="172"/>
                    </a:lnTo>
                    <a:lnTo>
                      <a:pt x="58" y="172"/>
                    </a:lnTo>
                    <a:lnTo>
                      <a:pt x="64" y="174"/>
                    </a:lnTo>
                    <a:lnTo>
                      <a:pt x="68" y="176"/>
                    </a:lnTo>
                    <a:lnTo>
                      <a:pt x="72" y="180"/>
                    </a:lnTo>
                    <a:lnTo>
                      <a:pt x="76" y="182"/>
                    </a:lnTo>
                    <a:lnTo>
                      <a:pt x="78" y="184"/>
                    </a:lnTo>
                    <a:lnTo>
                      <a:pt x="78" y="190"/>
                    </a:lnTo>
                    <a:lnTo>
                      <a:pt x="78" y="194"/>
                    </a:lnTo>
                    <a:lnTo>
                      <a:pt x="76" y="202"/>
                    </a:lnTo>
                    <a:lnTo>
                      <a:pt x="70" y="204"/>
                    </a:lnTo>
                    <a:lnTo>
                      <a:pt x="62" y="204"/>
                    </a:lnTo>
                    <a:lnTo>
                      <a:pt x="54" y="204"/>
                    </a:lnTo>
                    <a:lnTo>
                      <a:pt x="60" y="214"/>
                    </a:lnTo>
                    <a:lnTo>
                      <a:pt x="60" y="224"/>
                    </a:lnTo>
                    <a:lnTo>
                      <a:pt x="56" y="236"/>
                    </a:lnTo>
                    <a:lnTo>
                      <a:pt x="56" y="248"/>
                    </a:lnTo>
                    <a:lnTo>
                      <a:pt x="46" y="248"/>
                    </a:lnTo>
                    <a:lnTo>
                      <a:pt x="34" y="248"/>
                    </a:lnTo>
                    <a:lnTo>
                      <a:pt x="38" y="250"/>
                    </a:lnTo>
                    <a:lnTo>
                      <a:pt x="42" y="254"/>
                    </a:lnTo>
                    <a:lnTo>
                      <a:pt x="44" y="260"/>
                    </a:lnTo>
                    <a:lnTo>
                      <a:pt x="44" y="268"/>
                    </a:lnTo>
                    <a:lnTo>
                      <a:pt x="42" y="272"/>
                    </a:lnTo>
                    <a:lnTo>
                      <a:pt x="38" y="276"/>
                    </a:lnTo>
                    <a:lnTo>
                      <a:pt x="34" y="278"/>
                    </a:lnTo>
                    <a:lnTo>
                      <a:pt x="28" y="280"/>
                    </a:lnTo>
                    <a:lnTo>
                      <a:pt x="24" y="280"/>
                    </a:lnTo>
                    <a:lnTo>
                      <a:pt x="18" y="282"/>
                    </a:lnTo>
                    <a:lnTo>
                      <a:pt x="24" y="284"/>
                    </a:lnTo>
                    <a:lnTo>
                      <a:pt x="26" y="288"/>
                    </a:lnTo>
                    <a:lnTo>
                      <a:pt x="26" y="292"/>
                    </a:lnTo>
                    <a:lnTo>
                      <a:pt x="24" y="296"/>
                    </a:lnTo>
                    <a:lnTo>
                      <a:pt x="18" y="300"/>
                    </a:lnTo>
                    <a:lnTo>
                      <a:pt x="28" y="302"/>
                    </a:lnTo>
                    <a:lnTo>
                      <a:pt x="38" y="306"/>
                    </a:lnTo>
                    <a:lnTo>
                      <a:pt x="38" y="312"/>
                    </a:lnTo>
                    <a:lnTo>
                      <a:pt x="34" y="316"/>
                    </a:lnTo>
                    <a:lnTo>
                      <a:pt x="28" y="320"/>
                    </a:lnTo>
                    <a:lnTo>
                      <a:pt x="24" y="322"/>
                    </a:lnTo>
                    <a:lnTo>
                      <a:pt x="18" y="326"/>
                    </a:lnTo>
                    <a:lnTo>
                      <a:pt x="12" y="330"/>
                    </a:lnTo>
                    <a:lnTo>
                      <a:pt x="8" y="334"/>
                    </a:lnTo>
                    <a:lnTo>
                      <a:pt x="12" y="336"/>
                    </a:lnTo>
                    <a:lnTo>
                      <a:pt x="18" y="338"/>
                    </a:lnTo>
                    <a:lnTo>
                      <a:pt x="22" y="338"/>
                    </a:lnTo>
                    <a:lnTo>
                      <a:pt x="20" y="342"/>
                    </a:lnTo>
                    <a:lnTo>
                      <a:pt x="18" y="344"/>
                    </a:lnTo>
                    <a:lnTo>
                      <a:pt x="14" y="348"/>
                    </a:lnTo>
                    <a:lnTo>
                      <a:pt x="12" y="350"/>
                    </a:lnTo>
                    <a:lnTo>
                      <a:pt x="16" y="352"/>
                    </a:lnTo>
                    <a:lnTo>
                      <a:pt x="22" y="354"/>
                    </a:lnTo>
                    <a:lnTo>
                      <a:pt x="26" y="356"/>
                    </a:lnTo>
                    <a:lnTo>
                      <a:pt x="24" y="358"/>
                    </a:lnTo>
                    <a:lnTo>
                      <a:pt x="22" y="362"/>
                    </a:lnTo>
                    <a:lnTo>
                      <a:pt x="32" y="364"/>
                    </a:lnTo>
                    <a:lnTo>
                      <a:pt x="44" y="368"/>
                    </a:lnTo>
                    <a:lnTo>
                      <a:pt x="22" y="382"/>
                    </a:lnTo>
                    <a:lnTo>
                      <a:pt x="0" y="394"/>
                    </a:lnTo>
                    <a:lnTo>
                      <a:pt x="6" y="396"/>
                    </a:lnTo>
                    <a:lnTo>
                      <a:pt x="14" y="398"/>
                    </a:lnTo>
                    <a:lnTo>
                      <a:pt x="20" y="402"/>
                    </a:lnTo>
                    <a:lnTo>
                      <a:pt x="24" y="406"/>
                    </a:lnTo>
                    <a:lnTo>
                      <a:pt x="22" y="408"/>
                    </a:lnTo>
                    <a:lnTo>
                      <a:pt x="20" y="410"/>
                    </a:lnTo>
                    <a:lnTo>
                      <a:pt x="16" y="412"/>
                    </a:lnTo>
                    <a:lnTo>
                      <a:pt x="22" y="414"/>
                    </a:lnTo>
                    <a:lnTo>
                      <a:pt x="28" y="416"/>
                    </a:lnTo>
                    <a:lnTo>
                      <a:pt x="30" y="420"/>
                    </a:lnTo>
                    <a:lnTo>
                      <a:pt x="32" y="424"/>
                    </a:lnTo>
                    <a:lnTo>
                      <a:pt x="32" y="428"/>
                    </a:lnTo>
                    <a:lnTo>
                      <a:pt x="28" y="434"/>
                    </a:lnTo>
                    <a:lnTo>
                      <a:pt x="32" y="434"/>
                    </a:lnTo>
                    <a:lnTo>
                      <a:pt x="34" y="434"/>
                    </a:lnTo>
                    <a:lnTo>
                      <a:pt x="34" y="440"/>
                    </a:lnTo>
                    <a:lnTo>
                      <a:pt x="30" y="442"/>
                    </a:lnTo>
                    <a:lnTo>
                      <a:pt x="26" y="446"/>
                    </a:lnTo>
                    <a:lnTo>
                      <a:pt x="22" y="448"/>
                    </a:lnTo>
                    <a:lnTo>
                      <a:pt x="20" y="452"/>
                    </a:lnTo>
                    <a:lnTo>
                      <a:pt x="16" y="456"/>
                    </a:lnTo>
                    <a:lnTo>
                      <a:pt x="22" y="454"/>
                    </a:lnTo>
                    <a:lnTo>
                      <a:pt x="28" y="456"/>
                    </a:lnTo>
                    <a:lnTo>
                      <a:pt x="34" y="458"/>
                    </a:lnTo>
                    <a:lnTo>
                      <a:pt x="40" y="460"/>
                    </a:lnTo>
                    <a:lnTo>
                      <a:pt x="44" y="464"/>
                    </a:lnTo>
                    <a:lnTo>
                      <a:pt x="40" y="468"/>
                    </a:lnTo>
                    <a:lnTo>
                      <a:pt x="38" y="472"/>
                    </a:lnTo>
                    <a:lnTo>
                      <a:pt x="34" y="476"/>
                    </a:lnTo>
                    <a:lnTo>
                      <a:pt x="40" y="478"/>
                    </a:lnTo>
                    <a:lnTo>
                      <a:pt x="44" y="482"/>
                    </a:lnTo>
                    <a:lnTo>
                      <a:pt x="48" y="486"/>
                    </a:lnTo>
                    <a:lnTo>
                      <a:pt x="48" y="490"/>
                    </a:lnTo>
                    <a:lnTo>
                      <a:pt x="48" y="496"/>
                    </a:lnTo>
                    <a:lnTo>
                      <a:pt x="54" y="496"/>
                    </a:lnTo>
                    <a:lnTo>
                      <a:pt x="60" y="498"/>
                    </a:lnTo>
                    <a:lnTo>
                      <a:pt x="64" y="500"/>
                    </a:lnTo>
                    <a:lnTo>
                      <a:pt x="66" y="504"/>
                    </a:lnTo>
                    <a:lnTo>
                      <a:pt x="66" y="508"/>
                    </a:lnTo>
                    <a:lnTo>
                      <a:pt x="66" y="514"/>
                    </a:lnTo>
                    <a:lnTo>
                      <a:pt x="62" y="520"/>
                    </a:lnTo>
                    <a:lnTo>
                      <a:pt x="68" y="524"/>
                    </a:lnTo>
                    <a:lnTo>
                      <a:pt x="72" y="528"/>
                    </a:lnTo>
                    <a:lnTo>
                      <a:pt x="74" y="534"/>
                    </a:lnTo>
                    <a:lnTo>
                      <a:pt x="76" y="540"/>
                    </a:lnTo>
                    <a:lnTo>
                      <a:pt x="76" y="546"/>
                    </a:lnTo>
                    <a:lnTo>
                      <a:pt x="96" y="546"/>
                    </a:lnTo>
                    <a:lnTo>
                      <a:pt x="118" y="544"/>
                    </a:lnTo>
                    <a:lnTo>
                      <a:pt x="114" y="552"/>
                    </a:lnTo>
                    <a:lnTo>
                      <a:pt x="112" y="558"/>
                    </a:lnTo>
                    <a:lnTo>
                      <a:pt x="110" y="566"/>
                    </a:lnTo>
                    <a:lnTo>
                      <a:pt x="108" y="572"/>
                    </a:lnTo>
                    <a:lnTo>
                      <a:pt x="114" y="572"/>
                    </a:lnTo>
                    <a:lnTo>
                      <a:pt x="120" y="572"/>
                    </a:lnTo>
                    <a:lnTo>
                      <a:pt x="126" y="572"/>
                    </a:lnTo>
                    <a:lnTo>
                      <a:pt x="122" y="578"/>
                    </a:lnTo>
                    <a:lnTo>
                      <a:pt x="118" y="584"/>
                    </a:lnTo>
                    <a:lnTo>
                      <a:pt x="116" y="592"/>
                    </a:lnTo>
                    <a:lnTo>
                      <a:pt x="122" y="592"/>
                    </a:lnTo>
                    <a:lnTo>
                      <a:pt x="128" y="592"/>
                    </a:lnTo>
                    <a:lnTo>
                      <a:pt x="136" y="592"/>
                    </a:lnTo>
                    <a:lnTo>
                      <a:pt x="134" y="594"/>
                    </a:lnTo>
                    <a:lnTo>
                      <a:pt x="132" y="598"/>
                    </a:lnTo>
                    <a:lnTo>
                      <a:pt x="130" y="602"/>
                    </a:lnTo>
                    <a:lnTo>
                      <a:pt x="128" y="604"/>
                    </a:lnTo>
                    <a:lnTo>
                      <a:pt x="144" y="606"/>
                    </a:lnTo>
                    <a:lnTo>
                      <a:pt x="156" y="610"/>
                    </a:lnTo>
                    <a:lnTo>
                      <a:pt x="164" y="622"/>
                    </a:lnTo>
                    <a:lnTo>
                      <a:pt x="162" y="620"/>
                    </a:lnTo>
                    <a:lnTo>
                      <a:pt x="160" y="618"/>
                    </a:lnTo>
                    <a:lnTo>
                      <a:pt x="164" y="614"/>
                    </a:lnTo>
                    <a:lnTo>
                      <a:pt x="168" y="614"/>
                    </a:lnTo>
                    <a:lnTo>
                      <a:pt x="170" y="614"/>
                    </a:lnTo>
                    <a:lnTo>
                      <a:pt x="172" y="614"/>
                    </a:lnTo>
                    <a:lnTo>
                      <a:pt x="174" y="618"/>
                    </a:lnTo>
                    <a:lnTo>
                      <a:pt x="174" y="620"/>
                    </a:lnTo>
                    <a:lnTo>
                      <a:pt x="176" y="624"/>
                    </a:lnTo>
                    <a:lnTo>
                      <a:pt x="178" y="628"/>
                    </a:lnTo>
                    <a:lnTo>
                      <a:pt x="178" y="630"/>
                    </a:lnTo>
                    <a:lnTo>
                      <a:pt x="180" y="632"/>
                    </a:lnTo>
                    <a:lnTo>
                      <a:pt x="184" y="634"/>
                    </a:lnTo>
                    <a:lnTo>
                      <a:pt x="188" y="636"/>
                    </a:lnTo>
                    <a:lnTo>
                      <a:pt x="190" y="636"/>
                    </a:lnTo>
                    <a:lnTo>
                      <a:pt x="194" y="638"/>
                    </a:lnTo>
                    <a:lnTo>
                      <a:pt x="198" y="638"/>
                    </a:lnTo>
                    <a:lnTo>
                      <a:pt x="200" y="640"/>
                    </a:lnTo>
                    <a:lnTo>
                      <a:pt x="202" y="644"/>
                    </a:lnTo>
                    <a:lnTo>
                      <a:pt x="204" y="648"/>
                    </a:lnTo>
                    <a:lnTo>
                      <a:pt x="206" y="646"/>
                    </a:lnTo>
                    <a:lnTo>
                      <a:pt x="210" y="646"/>
                    </a:lnTo>
                    <a:lnTo>
                      <a:pt x="212" y="644"/>
                    </a:lnTo>
                    <a:lnTo>
                      <a:pt x="216" y="648"/>
                    </a:lnTo>
                    <a:lnTo>
                      <a:pt x="220" y="654"/>
                    </a:lnTo>
                    <a:lnTo>
                      <a:pt x="222" y="658"/>
                    </a:lnTo>
                    <a:lnTo>
                      <a:pt x="224" y="654"/>
                    </a:lnTo>
                    <a:lnTo>
                      <a:pt x="228" y="650"/>
                    </a:lnTo>
                    <a:lnTo>
                      <a:pt x="232" y="652"/>
                    </a:lnTo>
                    <a:lnTo>
                      <a:pt x="234" y="654"/>
                    </a:lnTo>
                    <a:lnTo>
                      <a:pt x="238" y="656"/>
                    </a:lnTo>
                    <a:lnTo>
                      <a:pt x="238" y="662"/>
                    </a:lnTo>
                    <a:lnTo>
                      <a:pt x="240" y="666"/>
                    </a:lnTo>
                    <a:lnTo>
                      <a:pt x="252" y="662"/>
                    </a:lnTo>
                    <a:lnTo>
                      <a:pt x="262" y="666"/>
                    </a:lnTo>
                    <a:lnTo>
                      <a:pt x="270" y="674"/>
                    </a:lnTo>
                    <a:lnTo>
                      <a:pt x="276" y="686"/>
                    </a:lnTo>
                    <a:lnTo>
                      <a:pt x="274" y="678"/>
                    </a:lnTo>
                    <a:lnTo>
                      <a:pt x="276" y="674"/>
                    </a:lnTo>
                    <a:lnTo>
                      <a:pt x="278" y="670"/>
                    </a:lnTo>
                    <a:lnTo>
                      <a:pt x="280" y="668"/>
                    </a:lnTo>
                    <a:lnTo>
                      <a:pt x="284" y="666"/>
                    </a:lnTo>
                    <a:lnTo>
                      <a:pt x="288" y="668"/>
                    </a:lnTo>
                    <a:lnTo>
                      <a:pt x="292" y="672"/>
                    </a:lnTo>
                    <a:lnTo>
                      <a:pt x="296" y="678"/>
                    </a:lnTo>
                    <a:lnTo>
                      <a:pt x="294" y="674"/>
                    </a:lnTo>
                    <a:lnTo>
                      <a:pt x="294" y="674"/>
                    </a:lnTo>
                    <a:lnTo>
                      <a:pt x="296" y="674"/>
                    </a:lnTo>
                    <a:lnTo>
                      <a:pt x="298" y="674"/>
                    </a:lnTo>
                    <a:lnTo>
                      <a:pt x="300" y="676"/>
                    </a:lnTo>
                    <a:lnTo>
                      <a:pt x="302" y="680"/>
                    </a:lnTo>
                    <a:lnTo>
                      <a:pt x="304" y="682"/>
                    </a:lnTo>
                    <a:lnTo>
                      <a:pt x="304" y="686"/>
                    </a:lnTo>
                    <a:lnTo>
                      <a:pt x="310" y="682"/>
                    </a:lnTo>
                    <a:lnTo>
                      <a:pt x="318" y="680"/>
                    </a:lnTo>
                    <a:lnTo>
                      <a:pt x="324" y="678"/>
                    </a:lnTo>
                    <a:lnTo>
                      <a:pt x="326" y="682"/>
                    </a:lnTo>
                    <a:lnTo>
                      <a:pt x="328" y="684"/>
                    </a:lnTo>
                    <a:lnTo>
                      <a:pt x="330" y="688"/>
                    </a:lnTo>
                    <a:lnTo>
                      <a:pt x="330" y="692"/>
                    </a:lnTo>
                    <a:lnTo>
                      <a:pt x="332" y="686"/>
                    </a:lnTo>
                    <a:lnTo>
                      <a:pt x="332" y="684"/>
                    </a:lnTo>
                    <a:lnTo>
                      <a:pt x="334" y="682"/>
                    </a:lnTo>
                    <a:lnTo>
                      <a:pt x="338" y="684"/>
                    </a:lnTo>
                    <a:lnTo>
                      <a:pt x="340" y="684"/>
                    </a:lnTo>
                    <a:lnTo>
                      <a:pt x="344" y="688"/>
                    </a:lnTo>
                    <a:lnTo>
                      <a:pt x="346" y="690"/>
                    </a:lnTo>
                    <a:lnTo>
                      <a:pt x="350" y="694"/>
                    </a:lnTo>
                    <a:lnTo>
                      <a:pt x="352" y="698"/>
                    </a:lnTo>
                    <a:lnTo>
                      <a:pt x="356" y="702"/>
                    </a:lnTo>
                    <a:lnTo>
                      <a:pt x="358" y="706"/>
                    </a:lnTo>
                    <a:lnTo>
                      <a:pt x="360" y="708"/>
                    </a:lnTo>
                    <a:lnTo>
                      <a:pt x="364" y="700"/>
                    </a:lnTo>
                    <a:lnTo>
                      <a:pt x="370" y="700"/>
                    </a:lnTo>
                    <a:lnTo>
                      <a:pt x="378" y="704"/>
                    </a:lnTo>
                    <a:lnTo>
                      <a:pt x="386" y="712"/>
                    </a:lnTo>
                    <a:lnTo>
                      <a:pt x="392" y="718"/>
                    </a:lnTo>
                    <a:lnTo>
                      <a:pt x="386" y="714"/>
                    </a:lnTo>
                    <a:lnTo>
                      <a:pt x="384" y="710"/>
                    </a:lnTo>
                    <a:lnTo>
                      <a:pt x="382" y="706"/>
                    </a:lnTo>
                    <a:lnTo>
                      <a:pt x="382" y="702"/>
                    </a:lnTo>
                    <a:lnTo>
                      <a:pt x="384" y="696"/>
                    </a:lnTo>
                    <a:lnTo>
                      <a:pt x="386" y="692"/>
                    </a:lnTo>
                    <a:lnTo>
                      <a:pt x="390" y="690"/>
                    </a:lnTo>
                    <a:lnTo>
                      <a:pt x="394" y="686"/>
                    </a:lnTo>
                    <a:lnTo>
                      <a:pt x="398" y="686"/>
                    </a:lnTo>
                    <a:lnTo>
                      <a:pt x="404" y="688"/>
                    </a:lnTo>
                    <a:lnTo>
                      <a:pt x="408" y="690"/>
                    </a:lnTo>
                    <a:lnTo>
                      <a:pt x="412" y="696"/>
                    </a:lnTo>
                    <a:lnTo>
                      <a:pt x="414" y="692"/>
                    </a:lnTo>
                    <a:lnTo>
                      <a:pt x="414" y="690"/>
                    </a:lnTo>
                    <a:lnTo>
                      <a:pt x="418" y="688"/>
                    </a:lnTo>
                    <a:lnTo>
                      <a:pt x="420" y="686"/>
                    </a:lnTo>
                    <a:lnTo>
                      <a:pt x="424" y="686"/>
                    </a:lnTo>
                    <a:lnTo>
                      <a:pt x="428" y="688"/>
                    </a:lnTo>
                    <a:lnTo>
                      <a:pt x="432" y="690"/>
                    </a:lnTo>
                    <a:lnTo>
                      <a:pt x="434" y="694"/>
                    </a:lnTo>
                    <a:lnTo>
                      <a:pt x="438" y="682"/>
                    </a:lnTo>
                    <a:lnTo>
                      <a:pt x="450" y="676"/>
                    </a:lnTo>
                    <a:lnTo>
                      <a:pt x="462" y="674"/>
                    </a:lnTo>
                    <a:lnTo>
                      <a:pt x="472" y="680"/>
                    </a:lnTo>
                    <a:lnTo>
                      <a:pt x="482" y="672"/>
                    </a:lnTo>
                    <a:lnTo>
                      <a:pt x="494" y="666"/>
                    </a:lnTo>
                    <a:lnTo>
                      <a:pt x="504" y="660"/>
                    </a:lnTo>
                    <a:lnTo>
                      <a:pt x="506" y="658"/>
                    </a:lnTo>
                    <a:lnTo>
                      <a:pt x="508" y="656"/>
                    </a:lnTo>
                    <a:lnTo>
                      <a:pt x="508" y="654"/>
                    </a:lnTo>
                    <a:lnTo>
                      <a:pt x="510" y="654"/>
                    </a:lnTo>
                    <a:lnTo>
                      <a:pt x="514" y="652"/>
                    </a:lnTo>
                    <a:lnTo>
                      <a:pt x="520" y="652"/>
                    </a:lnTo>
                    <a:lnTo>
                      <a:pt x="524" y="652"/>
                    </a:lnTo>
                    <a:lnTo>
                      <a:pt x="528" y="654"/>
                    </a:lnTo>
                    <a:lnTo>
                      <a:pt x="534" y="656"/>
                    </a:lnTo>
                    <a:lnTo>
                      <a:pt x="540" y="658"/>
                    </a:lnTo>
                    <a:lnTo>
                      <a:pt x="538" y="654"/>
                    </a:lnTo>
                    <a:lnTo>
                      <a:pt x="538" y="652"/>
                    </a:lnTo>
                    <a:lnTo>
                      <a:pt x="538" y="648"/>
                    </a:lnTo>
                    <a:lnTo>
                      <a:pt x="550" y="648"/>
                    </a:lnTo>
                    <a:lnTo>
                      <a:pt x="562" y="650"/>
                    </a:lnTo>
                    <a:lnTo>
                      <a:pt x="558" y="648"/>
                    </a:lnTo>
                    <a:lnTo>
                      <a:pt x="552" y="646"/>
                    </a:lnTo>
                    <a:lnTo>
                      <a:pt x="550" y="644"/>
                    </a:lnTo>
                    <a:lnTo>
                      <a:pt x="546" y="640"/>
                    </a:lnTo>
                    <a:lnTo>
                      <a:pt x="544" y="634"/>
                    </a:lnTo>
                    <a:lnTo>
                      <a:pt x="544" y="628"/>
                    </a:lnTo>
                    <a:lnTo>
                      <a:pt x="546" y="622"/>
                    </a:lnTo>
                    <a:lnTo>
                      <a:pt x="548" y="616"/>
                    </a:lnTo>
                    <a:lnTo>
                      <a:pt x="552" y="614"/>
                    </a:lnTo>
                    <a:lnTo>
                      <a:pt x="558" y="612"/>
                    </a:lnTo>
                    <a:lnTo>
                      <a:pt x="564" y="612"/>
                    </a:lnTo>
                    <a:lnTo>
                      <a:pt x="570" y="612"/>
                    </a:lnTo>
                    <a:lnTo>
                      <a:pt x="576" y="612"/>
                    </a:lnTo>
                    <a:lnTo>
                      <a:pt x="572" y="608"/>
                    </a:lnTo>
                    <a:lnTo>
                      <a:pt x="572" y="606"/>
                    </a:lnTo>
                    <a:lnTo>
                      <a:pt x="570" y="602"/>
                    </a:lnTo>
                    <a:lnTo>
                      <a:pt x="570" y="598"/>
                    </a:lnTo>
                    <a:lnTo>
                      <a:pt x="584" y="600"/>
                    </a:lnTo>
                    <a:lnTo>
                      <a:pt x="592" y="598"/>
                    </a:lnTo>
                    <a:lnTo>
                      <a:pt x="600" y="594"/>
                    </a:lnTo>
                    <a:lnTo>
                      <a:pt x="612" y="586"/>
                    </a:lnTo>
                    <a:lnTo>
                      <a:pt x="614" y="582"/>
                    </a:lnTo>
                    <a:lnTo>
                      <a:pt x="620" y="580"/>
                    </a:lnTo>
                    <a:lnTo>
                      <a:pt x="624" y="580"/>
                    </a:lnTo>
                    <a:lnTo>
                      <a:pt x="626" y="576"/>
                    </a:lnTo>
                    <a:lnTo>
                      <a:pt x="628" y="572"/>
                    </a:lnTo>
                    <a:lnTo>
                      <a:pt x="628" y="568"/>
                    </a:lnTo>
                    <a:lnTo>
                      <a:pt x="628" y="562"/>
                    </a:lnTo>
                    <a:lnTo>
                      <a:pt x="628" y="558"/>
                    </a:lnTo>
                    <a:lnTo>
                      <a:pt x="630" y="554"/>
                    </a:lnTo>
                    <a:lnTo>
                      <a:pt x="626" y="552"/>
                    </a:lnTo>
                    <a:lnTo>
                      <a:pt x="622" y="548"/>
                    </a:lnTo>
                    <a:lnTo>
                      <a:pt x="620" y="548"/>
                    </a:lnTo>
                    <a:lnTo>
                      <a:pt x="630" y="536"/>
                    </a:lnTo>
                    <a:lnTo>
                      <a:pt x="642" y="532"/>
                    </a:lnTo>
                    <a:lnTo>
                      <a:pt x="656" y="534"/>
                    </a:lnTo>
                    <a:lnTo>
                      <a:pt x="656" y="530"/>
                    </a:lnTo>
                    <a:lnTo>
                      <a:pt x="656" y="524"/>
                    </a:lnTo>
                    <a:lnTo>
                      <a:pt x="656" y="520"/>
                    </a:lnTo>
                    <a:lnTo>
                      <a:pt x="658" y="516"/>
                    </a:lnTo>
                    <a:lnTo>
                      <a:pt x="658" y="512"/>
                    </a:lnTo>
                    <a:lnTo>
                      <a:pt x="662" y="510"/>
                    </a:lnTo>
                    <a:lnTo>
                      <a:pt x="666" y="508"/>
                    </a:lnTo>
                    <a:lnTo>
                      <a:pt x="672" y="508"/>
                    </a:lnTo>
                    <a:lnTo>
                      <a:pt x="674" y="502"/>
                    </a:lnTo>
                    <a:lnTo>
                      <a:pt x="676" y="498"/>
                    </a:lnTo>
                    <a:lnTo>
                      <a:pt x="678" y="494"/>
                    </a:lnTo>
                    <a:lnTo>
                      <a:pt x="682" y="492"/>
                    </a:lnTo>
                    <a:lnTo>
                      <a:pt x="684" y="490"/>
                    </a:lnTo>
                    <a:lnTo>
                      <a:pt x="688" y="490"/>
                    </a:lnTo>
                    <a:lnTo>
                      <a:pt x="692" y="488"/>
                    </a:lnTo>
                    <a:lnTo>
                      <a:pt x="696" y="484"/>
                    </a:lnTo>
                    <a:lnTo>
                      <a:pt x="698" y="482"/>
                    </a:lnTo>
                    <a:lnTo>
                      <a:pt x="694" y="478"/>
                    </a:lnTo>
                    <a:lnTo>
                      <a:pt x="690" y="476"/>
                    </a:lnTo>
                    <a:lnTo>
                      <a:pt x="688" y="472"/>
                    </a:lnTo>
                    <a:lnTo>
                      <a:pt x="692" y="466"/>
                    </a:lnTo>
                    <a:lnTo>
                      <a:pt x="700" y="462"/>
                    </a:lnTo>
                    <a:lnTo>
                      <a:pt x="708" y="458"/>
                    </a:lnTo>
                    <a:lnTo>
                      <a:pt x="714" y="452"/>
                    </a:lnTo>
                    <a:lnTo>
                      <a:pt x="704" y="446"/>
                    </a:lnTo>
                    <a:lnTo>
                      <a:pt x="700" y="436"/>
                    </a:lnTo>
                    <a:lnTo>
                      <a:pt x="700" y="424"/>
                    </a:lnTo>
                    <a:lnTo>
                      <a:pt x="708" y="414"/>
                    </a:lnTo>
                    <a:lnTo>
                      <a:pt x="702" y="412"/>
                    </a:lnTo>
                    <a:lnTo>
                      <a:pt x="696" y="410"/>
                    </a:lnTo>
                    <a:lnTo>
                      <a:pt x="692" y="408"/>
                    </a:lnTo>
                    <a:lnTo>
                      <a:pt x="706" y="402"/>
                    </a:lnTo>
                    <a:lnTo>
                      <a:pt x="712" y="398"/>
                    </a:lnTo>
                    <a:lnTo>
                      <a:pt x="714" y="392"/>
                    </a:lnTo>
                    <a:lnTo>
                      <a:pt x="716" y="382"/>
                    </a:lnTo>
                    <a:lnTo>
                      <a:pt x="718" y="370"/>
                    </a:lnTo>
                    <a:lnTo>
                      <a:pt x="724" y="362"/>
                    </a:lnTo>
                    <a:lnTo>
                      <a:pt x="728" y="356"/>
                    </a:lnTo>
                    <a:lnTo>
                      <a:pt x="734" y="352"/>
                    </a:lnTo>
                    <a:lnTo>
                      <a:pt x="736" y="348"/>
                    </a:lnTo>
                    <a:lnTo>
                      <a:pt x="736" y="342"/>
                    </a:lnTo>
                    <a:lnTo>
                      <a:pt x="732" y="332"/>
                    </a:lnTo>
                    <a:lnTo>
                      <a:pt x="736" y="330"/>
                    </a:lnTo>
                    <a:lnTo>
                      <a:pt x="742" y="328"/>
                    </a:lnTo>
                    <a:lnTo>
                      <a:pt x="736" y="326"/>
                    </a:lnTo>
                    <a:lnTo>
                      <a:pt x="730" y="322"/>
                    </a:lnTo>
                    <a:lnTo>
                      <a:pt x="722" y="320"/>
                    </a:lnTo>
                    <a:lnTo>
                      <a:pt x="718" y="316"/>
                    </a:lnTo>
                    <a:lnTo>
                      <a:pt x="714" y="312"/>
                    </a:lnTo>
                    <a:lnTo>
                      <a:pt x="710" y="306"/>
                    </a:lnTo>
                    <a:lnTo>
                      <a:pt x="716" y="306"/>
                    </a:lnTo>
                    <a:lnTo>
                      <a:pt x="720" y="302"/>
                    </a:lnTo>
                    <a:lnTo>
                      <a:pt x="726" y="302"/>
                    </a:lnTo>
                    <a:lnTo>
                      <a:pt x="722" y="298"/>
                    </a:lnTo>
                    <a:lnTo>
                      <a:pt x="718" y="296"/>
                    </a:lnTo>
                    <a:lnTo>
                      <a:pt x="714" y="294"/>
                    </a:lnTo>
                    <a:lnTo>
                      <a:pt x="710" y="292"/>
                    </a:lnTo>
                    <a:lnTo>
                      <a:pt x="706" y="290"/>
                    </a:lnTo>
                    <a:lnTo>
                      <a:pt x="702" y="286"/>
                    </a:lnTo>
                    <a:lnTo>
                      <a:pt x="706" y="284"/>
                    </a:lnTo>
                    <a:lnTo>
                      <a:pt x="708" y="282"/>
                    </a:lnTo>
                    <a:lnTo>
                      <a:pt x="708" y="276"/>
                    </a:lnTo>
                    <a:lnTo>
                      <a:pt x="704" y="272"/>
                    </a:lnTo>
                    <a:lnTo>
                      <a:pt x="700" y="268"/>
                    </a:lnTo>
                    <a:lnTo>
                      <a:pt x="694" y="268"/>
                    </a:lnTo>
                    <a:lnTo>
                      <a:pt x="698" y="258"/>
                    </a:lnTo>
                    <a:lnTo>
                      <a:pt x="704" y="248"/>
                    </a:lnTo>
                    <a:lnTo>
                      <a:pt x="710" y="238"/>
                    </a:lnTo>
                    <a:lnTo>
                      <a:pt x="700" y="250"/>
                    </a:lnTo>
                    <a:lnTo>
                      <a:pt x="694" y="252"/>
                    </a:lnTo>
                    <a:lnTo>
                      <a:pt x="690" y="250"/>
                    </a:lnTo>
                    <a:lnTo>
                      <a:pt x="682" y="244"/>
                    </a:lnTo>
                    <a:lnTo>
                      <a:pt x="672" y="234"/>
                    </a:lnTo>
                    <a:lnTo>
                      <a:pt x="680" y="222"/>
                    </a:lnTo>
                    <a:lnTo>
                      <a:pt x="678" y="212"/>
                    </a:lnTo>
                    <a:lnTo>
                      <a:pt x="672" y="206"/>
                    </a:lnTo>
                    <a:lnTo>
                      <a:pt x="662" y="202"/>
                    </a:lnTo>
                    <a:lnTo>
                      <a:pt x="650" y="202"/>
                    </a:lnTo>
                    <a:lnTo>
                      <a:pt x="654" y="198"/>
                    </a:lnTo>
                    <a:lnTo>
                      <a:pt x="658" y="196"/>
                    </a:lnTo>
                    <a:lnTo>
                      <a:pt x="662" y="192"/>
                    </a:lnTo>
                    <a:lnTo>
                      <a:pt x="664" y="188"/>
                    </a:lnTo>
                    <a:lnTo>
                      <a:pt x="660" y="184"/>
                    </a:lnTo>
                    <a:lnTo>
                      <a:pt x="654" y="182"/>
                    </a:lnTo>
                    <a:lnTo>
                      <a:pt x="650" y="180"/>
                    </a:lnTo>
                    <a:lnTo>
                      <a:pt x="648" y="184"/>
                    </a:lnTo>
                    <a:lnTo>
                      <a:pt x="646" y="190"/>
                    </a:lnTo>
                    <a:lnTo>
                      <a:pt x="644" y="192"/>
                    </a:lnTo>
                    <a:lnTo>
                      <a:pt x="640" y="196"/>
                    </a:lnTo>
                    <a:lnTo>
                      <a:pt x="640" y="184"/>
                    </a:lnTo>
                    <a:lnTo>
                      <a:pt x="640" y="172"/>
                    </a:lnTo>
                    <a:lnTo>
                      <a:pt x="638" y="162"/>
                    </a:lnTo>
                    <a:lnTo>
                      <a:pt x="632" y="154"/>
                    </a:lnTo>
                    <a:lnTo>
                      <a:pt x="622" y="152"/>
                    </a:lnTo>
                    <a:lnTo>
                      <a:pt x="622" y="146"/>
                    </a:lnTo>
                    <a:lnTo>
                      <a:pt x="622" y="140"/>
                    </a:lnTo>
                    <a:lnTo>
                      <a:pt x="622" y="134"/>
                    </a:lnTo>
                    <a:lnTo>
                      <a:pt x="622" y="128"/>
                    </a:lnTo>
                    <a:lnTo>
                      <a:pt x="618" y="110"/>
                    </a:lnTo>
                    <a:lnTo>
                      <a:pt x="614" y="94"/>
                    </a:lnTo>
                    <a:lnTo>
                      <a:pt x="612" y="98"/>
                    </a:lnTo>
                    <a:lnTo>
                      <a:pt x="612" y="104"/>
                    </a:lnTo>
                    <a:lnTo>
                      <a:pt x="610" y="108"/>
                    </a:lnTo>
                    <a:lnTo>
                      <a:pt x="608" y="114"/>
                    </a:lnTo>
                    <a:lnTo>
                      <a:pt x="606" y="118"/>
                    </a:lnTo>
                    <a:lnTo>
                      <a:pt x="602" y="120"/>
                    </a:lnTo>
                    <a:lnTo>
                      <a:pt x="598" y="122"/>
                    </a:lnTo>
                    <a:lnTo>
                      <a:pt x="592" y="122"/>
                    </a:lnTo>
                    <a:lnTo>
                      <a:pt x="592" y="118"/>
                    </a:lnTo>
                    <a:lnTo>
                      <a:pt x="592" y="114"/>
                    </a:lnTo>
                    <a:lnTo>
                      <a:pt x="592" y="108"/>
                    </a:lnTo>
                    <a:lnTo>
                      <a:pt x="590" y="112"/>
                    </a:lnTo>
                    <a:lnTo>
                      <a:pt x="586" y="114"/>
                    </a:lnTo>
                    <a:lnTo>
                      <a:pt x="582" y="116"/>
                    </a:lnTo>
                    <a:lnTo>
                      <a:pt x="574" y="100"/>
                    </a:lnTo>
                    <a:lnTo>
                      <a:pt x="568" y="80"/>
                    </a:lnTo>
                    <a:lnTo>
                      <a:pt x="564" y="90"/>
                    </a:lnTo>
                    <a:lnTo>
                      <a:pt x="558" y="96"/>
                    </a:lnTo>
                    <a:lnTo>
                      <a:pt x="552" y="104"/>
                    </a:lnTo>
                    <a:lnTo>
                      <a:pt x="548" y="100"/>
                    </a:lnTo>
                    <a:lnTo>
                      <a:pt x="544" y="94"/>
                    </a:lnTo>
                    <a:lnTo>
                      <a:pt x="542" y="90"/>
                    </a:lnTo>
                    <a:lnTo>
                      <a:pt x="540" y="82"/>
                    </a:lnTo>
                    <a:lnTo>
                      <a:pt x="540" y="76"/>
                    </a:lnTo>
                    <a:lnTo>
                      <a:pt x="536" y="80"/>
                    </a:lnTo>
                    <a:lnTo>
                      <a:pt x="534" y="82"/>
                    </a:lnTo>
                    <a:lnTo>
                      <a:pt x="530" y="84"/>
                    </a:lnTo>
                    <a:lnTo>
                      <a:pt x="520" y="52"/>
                    </a:lnTo>
                    <a:lnTo>
                      <a:pt x="508" y="22"/>
                    </a:lnTo>
                    <a:lnTo>
                      <a:pt x="504" y="30"/>
                    </a:lnTo>
                    <a:lnTo>
                      <a:pt x="498" y="40"/>
                    </a:lnTo>
                    <a:lnTo>
                      <a:pt x="490" y="48"/>
                    </a:lnTo>
                    <a:lnTo>
                      <a:pt x="482" y="52"/>
                    </a:lnTo>
                    <a:lnTo>
                      <a:pt x="472" y="50"/>
                    </a:lnTo>
                    <a:lnTo>
                      <a:pt x="468" y="52"/>
                    </a:lnTo>
                    <a:lnTo>
                      <a:pt x="464" y="54"/>
                    </a:lnTo>
                    <a:lnTo>
                      <a:pt x="460" y="58"/>
                    </a:lnTo>
                    <a:lnTo>
                      <a:pt x="456" y="48"/>
                    </a:lnTo>
                    <a:lnTo>
                      <a:pt x="450" y="38"/>
                    </a:lnTo>
                    <a:lnTo>
                      <a:pt x="448" y="30"/>
                    </a:lnTo>
                    <a:lnTo>
                      <a:pt x="444" y="28"/>
                    </a:lnTo>
                    <a:lnTo>
                      <a:pt x="440" y="28"/>
                    </a:lnTo>
                    <a:lnTo>
                      <a:pt x="440" y="36"/>
                    </a:lnTo>
                    <a:lnTo>
                      <a:pt x="438" y="40"/>
                    </a:lnTo>
                    <a:lnTo>
                      <a:pt x="436" y="44"/>
                    </a:lnTo>
                    <a:lnTo>
                      <a:pt x="432" y="46"/>
                    </a:lnTo>
                    <a:lnTo>
                      <a:pt x="430" y="46"/>
                    </a:lnTo>
                    <a:lnTo>
                      <a:pt x="424" y="44"/>
                    </a:lnTo>
                    <a:lnTo>
                      <a:pt x="420" y="40"/>
                    </a:lnTo>
                    <a:lnTo>
                      <a:pt x="416" y="34"/>
                    </a:lnTo>
                    <a:lnTo>
                      <a:pt x="412" y="38"/>
                    </a:lnTo>
                    <a:lnTo>
                      <a:pt x="408" y="40"/>
                    </a:lnTo>
                    <a:lnTo>
                      <a:pt x="404" y="44"/>
                    </a:lnTo>
                    <a:lnTo>
                      <a:pt x="386" y="22"/>
                    </a:lnTo>
                    <a:lnTo>
                      <a:pt x="368" y="0"/>
                    </a:lnTo>
                    <a:lnTo>
                      <a:pt x="370" y="10"/>
                    </a:lnTo>
                    <a:lnTo>
                      <a:pt x="372" y="18"/>
                    </a:lnTo>
                    <a:lnTo>
                      <a:pt x="372" y="28"/>
                    </a:lnTo>
                    <a:lnTo>
                      <a:pt x="364" y="26"/>
                    </a:lnTo>
                    <a:lnTo>
                      <a:pt x="360" y="22"/>
                    </a:lnTo>
                    <a:lnTo>
                      <a:pt x="354" y="16"/>
                    </a:lnTo>
                    <a:lnTo>
                      <a:pt x="352" y="10"/>
                    </a:lnTo>
                    <a:lnTo>
                      <a:pt x="350" y="2"/>
                    </a:lnTo>
                    <a:lnTo>
                      <a:pt x="350" y="6"/>
                    </a:lnTo>
                    <a:lnTo>
                      <a:pt x="348" y="10"/>
                    </a:lnTo>
                    <a:lnTo>
                      <a:pt x="348" y="14"/>
                    </a:lnTo>
                    <a:lnTo>
                      <a:pt x="346" y="20"/>
                    </a:lnTo>
                    <a:lnTo>
                      <a:pt x="344" y="24"/>
                    </a:lnTo>
                    <a:lnTo>
                      <a:pt x="342" y="28"/>
                    </a:lnTo>
                    <a:lnTo>
                      <a:pt x="340" y="32"/>
                    </a:lnTo>
                    <a:lnTo>
                      <a:pt x="338" y="34"/>
                    </a:lnTo>
                    <a:lnTo>
                      <a:pt x="334" y="34"/>
                    </a:lnTo>
                    <a:lnTo>
                      <a:pt x="330" y="32"/>
                    </a:lnTo>
                    <a:lnTo>
                      <a:pt x="326" y="28"/>
                    </a:lnTo>
                    <a:lnTo>
                      <a:pt x="326" y="32"/>
                    </a:lnTo>
                    <a:lnTo>
                      <a:pt x="328" y="38"/>
                    </a:lnTo>
                    <a:lnTo>
                      <a:pt x="324" y="36"/>
                    </a:lnTo>
                    <a:lnTo>
                      <a:pt x="320" y="34"/>
                    </a:lnTo>
                    <a:lnTo>
                      <a:pt x="316" y="32"/>
                    </a:lnTo>
                    <a:lnTo>
                      <a:pt x="314" y="36"/>
                    </a:lnTo>
                    <a:lnTo>
                      <a:pt x="314" y="40"/>
                    </a:lnTo>
                    <a:lnTo>
                      <a:pt x="312" y="44"/>
                    </a:lnTo>
                    <a:lnTo>
                      <a:pt x="294" y="42"/>
                    </a:lnTo>
                    <a:lnTo>
                      <a:pt x="278" y="32"/>
                    </a:lnTo>
                    <a:lnTo>
                      <a:pt x="264" y="18"/>
                    </a:lnTo>
                    <a:lnTo>
                      <a:pt x="250" y="4"/>
                    </a:lnTo>
                    <a:lnTo>
                      <a:pt x="260" y="6"/>
                    </a:lnTo>
                    <a:lnTo>
                      <a:pt x="266" y="14"/>
                    </a:lnTo>
                    <a:lnTo>
                      <a:pt x="270" y="24"/>
                    </a:lnTo>
                    <a:lnTo>
                      <a:pt x="274" y="34"/>
                    </a:lnTo>
                    <a:lnTo>
                      <a:pt x="282" y="40"/>
                    </a:lnTo>
                    <a:lnTo>
                      <a:pt x="256" y="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>
                      <a:gamma/>
                      <a:tint val="72941"/>
                      <a:invGamma/>
                    </a:srgbClr>
                  </a:gs>
                  <a:gs pos="100000">
                    <a:srgbClr val="99CC00"/>
                  </a:gs>
                </a:gsLst>
                <a:lin ang="5400000" scaled="1"/>
              </a:gradFill>
              <a:ln w="0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dist="63500" dir="2212194" algn="ctr" rotWithShape="0">
                  <a:srgbClr val="C0C0C0"/>
                </a:outerShdw>
              </a:effectLst>
            </p:spPr>
            <p:txBody>
              <a:bodyPr/>
              <a:lstStyle/>
              <a:p>
                <a:pPr latinLnBrk="0">
                  <a:defRPr/>
                </a:pPr>
                <a:endParaRPr lang="ko-KR" altLang="en-US" kern="0">
                  <a:solidFill>
                    <a:srgbClr val="000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1" name="Text Box 22"/>
              <p:cNvSpPr txBox="1">
                <a:spLocks noChangeArrowheads="1"/>
              </p:cNvSpPr>
              <p:nvPr/>
            </p:nvSpPr>
            <p:spPr bwMode="black">
              <a:xfrm>
                <a:off x="8163395" y="3377099"/>
                <a:ext cx="1462406" cy="54703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 eaLnBrk="0" latinLnBrk="0" hangingPunct="0">
                  <a:defRPr/>
                </a:pPr>
                <a:r>
                  <a:rPr lang="ko-KR" altLang="en-US" b="1" kern="0" spc="50" dirty="0" smtClean="0">
                    <a:ln w="11430"/>
                    <a:gradFill>
                      <a:gsLst>
                        <a:gs pos="25000">
                          <a:srgbClr val="333399">
                            <a:satMod val="155000"/>
                          </a:srgbClr>
                        </a:gs>
                        <a:gs pos="100000">
                          <a:srgbClr val="333399">
                            <a:shade val="45000"/>
                            <a:satMod val="165000"/>
                          </a:srgb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한국산업</a:t>
                </a:r>
                <a:endParaRPr lang="en-US" altLang="ko-KR" b="1" kern="0" spc="50" dirty="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endParaRPr>
              </a:p>
              <a:p>
                <a:pPr algn="ctr" eaLnBrk="0" latinLnBrk="0" hangingPunct="0">
                  <a:defRPr/>
                </a:pPr>
                <a:r>
                  <a:rPr lang="ko-KR" altLang="en-US" b="1" kern="0" spc="50" dirty="0" smtClean="0">
                    <a:ln w="11430"/>
                    <a:gradFill>
                      <a:gsLst>
                        <a:gs pos="25000">
                          <a:srgbClr val="333399">
                            <a:satMod val="155000"/>
                          </a:srgbClr>
                        </a:gs>
                        <a:gs pos="100000">
                          <a:srgbClr val="333399">
                            <a:shade val="45000"/>
                            <a:satMod val="165000"/>
                          </a:srgb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인력공단</a:t>
                </a:r>
                <a:endParaRPr lang="en-US" altLang="ko-KR" b="1" kern="0" spc="50" dirty="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endParaRPr>
              </a:p>
            </p:txBody>
          </p:sp>
          <p:sp>
            <p:nvSpPr>
              <p:cNvPr id="92" name="직사각형 91"/>
              <p:cNvSpPr/>
              <p:nvPr/>
            </p:nvSpPr>
            <p:spPr>
              <a:xfrm>
                <a:off x="5004047" y="836712"/>
                <a:ext cx="4520398" cy="4035196"/>
              </a:xfrm>
              <a:prstGeom prst="rect">
                <a:avLst/>
              </a:prstGeom>
              <a:noFill/>
              <a:ln w="25400" cap="flat" cmpd="sng" algn="ctr">
                <a:solidFill>
                  <a:srgbClr val="BBE0E3">
                    <a:shade val="50000"/>
                  </a:srgbClr>
                </a:solidFill>
                <a:prstDash val="solid"/>
              </a:ln>
              <a:effectLst/>
            </p:spPr>
            <p:txBody>
              <a:bodyPr lIns="60926" tIns="30463" rIns="60926" bIns="30463" anchor="ctr"/>
              <a:lstStyle/>
              <a:p>
                <a:pPr latinLnBrk="0">
                  <a:lnSpc>
                    <a:spcPct val="150000"/>
                  </a:lnSpc>
                  <a:defRPr/>
                </a:pPr>
                <a:endParaRPr lang="ko-KR" altLang="en-US" sz="1400" kern="0" dirty="0">
                  <a:solidFill>
                    <a:srgbClr val="000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5" name="Freeform 4"/>
              <p:cNvSpPr>
                <a:spLocks/>
              </p:cNvSpPr>
              <p:nvPr/>
            </p:nvSpPr>
            <p:spPr bwMode="ltGray">
              <a:xfrm>
                <a:off x="8255932" y="1650322"/>
                <a:ext cx="1006127" cy="1103006"/>
              </a:xfrm>
              <a:custGeom>
                <a:avLst/>
                <a:gdLst/>
                <a:ahLst/>
                <a:cxnLst>
                  <a:cxn ang="0">
                    <a:pos x="264" y="20"/>
                  </a:cxn>
                  <a:cxn ang="0">
                    <a:pos x="286" y="52"/>
                  </a:cxn>
                  <a:cxn ang="0">
                    <a:pos x="242" y="68"/>
                  </a:cxn>
                  <a:cxn ang="0">
                    <a:pos x="202" y="72"/>
                  </a:cxn>
                  <a:cxn ang="0">
                    <a:pos x="194" y="102"/>
                  </a:cxn>
                  <a:cxn ang="0">
                    <a:pos x="140" y="114"/>
                  </a:cxn>
                  <a:cxn ang="0">
                    <a:pos x="116" y="136"/>
                  </a:cxn>
                  <a:cxn ang="0">
                    <a:pos x="84" y="164"/>
                  </a:cxn>
                  <a:cxn ang="0">
                    <a:pos x="76" y="182"/>
                  </a:cxn>
                  <a:cxn ang="0">
                    <a:pos x="60" y="224"/>
                  </a:cxn>
                  <a:cxn ang="0">
                    <a:pos x="42" y="272"/>
                  </a:cxn>
                  <a:cxn ang="0">
                    <a:pos x="24" y="296"/>
                  </a:cxn>
                  <a:cxn ang="0">
                    <a:pos x="12" y="330"/>
                  </a:cxn>
                  <a:cxn ang="0">
                    <a:pos x="16" y="352"/>
                  </a:cxn>
                  <a:cxn ang="0">
                    <a:pos x="6" y="396"/>
                  </a:cxn>
                  <a:cxn ang="0">
                    <a:pos x="30" y="420"/>
                  </a:cxn>
                  <a:cxn ang="0">
                    <a:pos x="22" y="448"/>
                  </a:cxn>
                  <a:cxn ang="0">
                    <a:pos x="38" y="472"/>
                  </a:cxn>
                  <a:cxn ang="0">
                    <a:pos x="64" y="500"/>
                  </a:cxn>
                  <a:cxn ang="0">
                    <a:pos x="76" y="546"/>
                  </a:cxn>
                  <a:cxn ang="0">
                    <a:pos x="126" y="572"/>
                  </a:cxn>
                  <a:cxn ang="0">
                    <a:pos x="130" y="602"/>
                  </a:cxn>
                  <a:cxn ang="0">
                    <a:pos x="170" y="614"/>
                  </a:cxn>
                  <a:cxn ang="0">
                    <a:pos x="188" y="636"/>
                  </a:cxn>
                  <a:cxn ang="0">
                    <a:pos x="212" y="644"/>
                  </a:cxn>
                  <a:cxn ang="0">
                    <a:pos x="238" y="662"/>
                  </a:cxn>
                  <a:cxn ang="0">
                    <a:pos x="280" y="668"/>
                  </a:cxn>
                  <a:cxn ang="0">
                    <a:pos x="300" y="676"/>
                  </a:cxn>
                  <a:cxn ang="0">
                    <a:pos x="330" y="688"/>
                  </a:cxn>
                  <a:cxn ang="0">
                    <a:pos x="350" y="694"/>
                  </a:cxn>
                  <a:cxn ang="0">
                    <a:pos x="392" y="718"/>
                  </a:cxn>
                  <a:cxn ang="0">
                    <a:pos x="398" y="686"/>
                  </a:cxn>
                  <a:cxn ang="0">
                    <a:pos x="428" y="688"/>
                  </a:cxn>
                  <a:cxn ang="0">
                    <a:pos x="504" y="660"/>
                  </a:cxn>
                  <a:cxn ang="0">
                    <a:pos x="534" y="656"/>
                  </a:cxn>
                  <a:cxn ang="0">
                    <a:pos x="550" y="644"/>
                  </a:cxn>
                  <a:cxn ang="0">
                    <a:pos x="570" y="612"/>
                  </a:cxn>
                  <a:cxn ang="0">
                    <a:pos x="612" y="586"/>
                  </a:cxn>
                  <a:cxn ang="0">
                    <a:pos x="630" y="554"/>
                  </a:cxn>
                  <a:cxn ang="0">
                    <a:pos x="656" y="520"/>
                  </a:cxn>
                  <a:cxn ang="0">
                    <a:pos x="682" y="492"/>
                  </a:cxn>
                  <a:cxn ang="0">
                    <a:pos x="692" y="466"/>
                  </a:cxn>
                  <a:cxn ang="0">
                    <a:pos x="696" y="410"/>
                  </a:cxn>
                  <a:cxn ang="0">
                    <a:pos x="734" y="352"/>
                  </a:cxn>
                  <a:cxn ang="0">
                    <a:pos x="718" y="316"/>
                  </a:cxn>
                  <a:cxn ang="0">
                    <a:pos x="710" y="292"/>
                  </a:cxn>
                  <a:cxn ang="0">
                    <a:pos x="698" y="258"/>
                  </a:cxn>
                  <a:cxn ang="0">
                    <a:pos x="678" y="212"/>
                  </a:cxn>
                  <a:cxn ang="0">
                    <a:pos x="654" y="182"/>
                  </a:cxn>
                  <a:cxn ang="0">
                    <a:pos x="632" y="154"/>
                  </a:cxn>
                  <a:cxn ang="0">
                    <a:pos x="612" y="104"/>
                  </a:cxn>
                  <a:cxn ang="0">
                    <a:pos x="592" y="108"/>
                  </a:cxn>
                  <a:cxn ang="0">
                    <a:pos x="548" y="100"/>
                  </a:cxn>
                  <a:cxn ang="0">
                    <a:pos x="508" y="22"/>
                  </a:cxn>
                  <a:cxn ang="0">
                    <a:pos x="456" y="48"/>
                  </a:cxn>
                  <a:cxn ang="0">
                    <a:pos x="430" y="46"/>
                  </a:cxn>
                  <a:cxn ang="0">
                    <a:pos x="370" y="10"/>
                  </a:cxn>
                  <a:cxn ang="0">
                    <a:pos x="348" y="10"/>
                  </a:cxn>
                  <a:cxn ang="0">
                    <a:pos x="326" y="28"/>
                  </a:cxn>
                  <a:cxn ang="0">
                    <a:pos x="294" y="42"/>
                  </a:cxn>
                  <a:cxn ang="0">
                    <a:pos x="256" y="12"/>
                  </a:cxn>
                </a:cxnLst>
                <a:rect l="0" t="0" r="r" b="b"/>
                <a:pathLst>
                  <a:path w="742" h="718">
                    <a:moveTo>
                      <a:pt x="256" y="12"/>
                    </a:moveTo>
                    <a:lnTo>
                      <a:pt x="252" y="8"/>
                    </a:lnTo>
                    <a:lnTo>
                      <a:pt x="252" y="6"/>
                    </a:lnTo>
                    <a:lnTo>
                      <a:pt x="250" y="6"/>
                    </a:lnTo>
                    <a:lnTo>
                      <a:pt x="252" y="8"/>
                    </a:lnTo>
                    <a:lnTo>
                      <a:pt x="254" y="10"/>
                    </a:lnTo>
                    <a:lnTo>
                      <a:pt x="256" y="12"/>
                    </a:lnTo>
                    <a:lnTo>
                      <a:pt x="260" y="16"/>
                    </a:lnTo>
                    <a:lnTo>
                      <a:pt x="264" y="20"/>
                    </a:lnTo>
                    <a:lnTo>
                      <a:pt x="268" y="24"/>
                    </a:lnTo>
                    <a:lnTo>
                      <a:pt x="270" y="28"/>
                    </a:lnTo>
                    <a:lnTo>
                      <a:pt x="274" y="32"/>
                    </a:lnTo>
                    <a:lnTo>
                      <a:pt x="278" y="34"/>
                    </a:lnTo>
                    <a:lnTo>
                      <a:pt x="280" y="36"/>
                    </a:lnTo>
                    <a:lnTo>
                      <a:pt x="280" y="38"/>
                    </a:lnTo>
                    <a:lnTo>
                      <a:pt x="282" y="38"/>
                    </a:lnTo>
                    <a:lnTo>
                      <a:pt x="288" y="48"/>
                    </a:lnTo>
                    <a:lnTo>
                      <a:pt x="286" y="52"/>
                    </a:lnTo>
                    <a:lnTo>
                      <a:pt x="278" y="56"/>
                    </a:lnTo>
                    <a:lnTo>
                      <a:pt x="268" y="58"/>
                    </a:lnTo>
                    <a:lnTo>
                      <a:pt x="256" y="58"/>
                    </a:lnTo>
                    <a:lnTo>
                      <a:pt x="246" y="56"/>
                    </a:lnTo>
                    <a:lnTo>
                      <a:pt x="238" y="54"/>
                    </a:lnTo>
                    <a:lnTo>
                      <a:pt x="242" y="58"/>
                    </a:lnTo>
                    <a:lnTo>
                      <a:pt x="246" y="62"/>
                    </a:lnTo>
                    <a:lnTo>
                      <a:pt x="244" y="64"/>
                    </a:lnTo>
                    <a:lnTo>
                      <a:pt x="242" y="68"/>
                    </a:lnTo>
                    <a:lnTo>
                      <a:pt x="238" y="70"/>
                    </a:lnTo>
                    <a:lnTo>
                      <a:pt x="232" y="72"/>
                    </a:lnTo>
                    <a:lnTo>
                      <a:pt x="228" y="72"/>
                    </a:lnTo>
                    <a:lnTo>
                      <a:pt x="222" y="70"/>
                    </a:lnTo>
                    <a:lnTo>
                      <a:pt x="216" y="68"/>
                    </a:lnTo>
                    <a:lnTo>
                      <a:pt x="212" y="64"/>
                    </a:lnTo>
                    <a:lnTo>
                      <a:pt x="206" y="64"/>
                    </a:lnTo>
                    <a:lnTo>
                      <a:pt x="204" y="68"/>
                    </a:lnTo>
                    <a:lnTo>
                      <a:pt x="202" y="72"/>
                    </a:lnTo>
                    <a:lnTo>
                      <a:pt x="200" y="76"/>
                    </a:lnTo>
                    <a:lnTo>
                      <a:pt x="196" y="78"/>
                    </a:lnTo>
                    <a:lnTo>
                      <a:pt x="190" y="80"/>
                    </a:lnTo>
                    <a:lnTo>
                      <a:pt x="196" y="82"/>
                    </a:lnTo>
                    <a:lnTo>
                      <a:pt x="198" y="86"/>
                    </a:lnTo>
                    <a:lnTo>
                      <a:pt x="200" y="90"/>
                    </a:lnTo>
                    <a:lnTo>
                      <a:pt x="200" y="94"/>
                    </a:lnTo>
                    <a:lnTo>
                      <a:pt x="198" y="98"/>
                    </a:lnTo>
                    <a:lnTo>
                      <a:pt x="194" y="102"/>
                    </a:lnTo>
                    <a:lnTo>
                      <a:pt x="186" y="102"/>
                    </a:lnTo>
                    <a:lnTo>
                      <a:pt x="172" y="100"/>
                    </a:lnTo>
                    <a:lnTo>
                      <a:pt x="162" y="100"/>
                    </a:lnTo>
                    <a:lnTo>
                      <a:pt x="164" y="102"/>
                    </a:lnTo>
                    <a:lnTo>
                      <a:pt x="166" y="106"/>
                    </a:lnTo>
                    <a:lnTo>
                      <a:pt x="168" y="110"/>
                    </a:lnTo>
                    <a:lnTo>
                      <a:pt x="154" y="110"/>
                    </a:lnTo>
                    <a:lnTo>
                      <a:pt x="140" y="110"/>
                    </a:lnTo>
                    <a:lnTo>
                      <a:pt x="140" y="114"/>
                    </a:lnTo>
                    <a:lnTo>
                      <a:pt x="142" y="116"/>
                    </a:lnTo>
                    <a:lnTo>
                      <a:pt x="136" y="118"/>
                    </a:lnTo>
                    <a:lnTo>
                      <a:pt x="130" y="118"/>
                    </a:lnTo>
                    <a:lnTo>
                      <a:pt x="124" y="118"/>
                    </a:lnTo>
                    <a:lnTo>
                      <a:pt x="126" y="122"/>
                    </a:lnTo>
                    <a:lnTo>
                      <a:pt x="126" y="126"/>
                    </a:lnTo>
                    <a:lnTo>
                      <a:pt x="126" y="130"/>
                    </a:lnTo>
                    <a:lnTo>
                      <a:pt x="128" y="134"/>
                    </a:lnTo>
                    <a:lnTo>
                      <a:pt x="116" y="136"/>
                    </a:lnTo>
                    <a:lnTo>
                      <a:pt x="106" y="140"/>
                    </a:lnTo>
                    <a:lnTo>
                      <a:pt x="96" y="144"/>
                    </a:lnTo>
                    <a:lnTo>
                      <a:pt x="82" y="142"/>
                    </a:lnTo>
                    <a:lnTo>
                      <a:pt x="88" y="146"/>
                    </a:lnTo>
                    <a:lnTo>
                      <a:pt x="92" y="148"/>
                    </a:lnTo>
                    <a:lnTo>
                      <a:pt x="92" y="152"/>
                    </a:lnTo>
                    <a:lnTo>
                      <a:pt x="92" y="156"/>
                    </a:lnTo>
                    <a:lnTo>
                      <a:pt x="88" y="160"/>
                    </a:lnTo>
                    <a:lnTo>
                      <a:pt x="84" y="164"/>
                    </a:lnTo>
                    <a:lnTo>
                      <a:pt x="78" y="166"/>
                    </a:lnTo>
                    <a:lnTo>
                      <a:pt x="74" y="168"/>
                    </a:lnTo>
                    <a:lnTo>
                      <a:pt x="68" y="170"/>
                    </a:lnTo>
                    <a:lnTo>
                      <a:pt x="62" y="172"/>
                    </a:lnTo>
                    <a:lnTo>
                      <a:pt x="58" y="172"/>
                    </a:lnTo>
                    <a:lnTo>
                      <a:pt x="64" y="174"/>
                    </a:lnTo>
                    <a:lnTo>
                      <a:pt x="68" y="176"/>
                    </a:lnTo>
                    <a:lnTo>
                      <a:pt x="72" y="180"/>
                    </a:lnTo>
                    <a:lnTo>
                      <a:pt x="76" y="182"/>
                    </a:lnTo>
                    <a:lnTo>
                      <a:pt x="78" y="184"/>
                    </a:lnTo>
                    <a:lnTo>
                      <a:pt x="78" y="190"/>
                    </a:lnTo>
                    <a:lnTo>
                      <a:pt x="78" y="194"/>
                    </a:lnTo>
                    <a:lnTo>
                      <a:pt x="76" y="202"/>
                    </a:lnTo>
                    <a:lnTo>
                      <a:pt x="70" y="204"/>
                    </a:lnTo>
                    <a:lnTo>
                      <a:pt x="62" y="204"/>
                    </a:lnTo>
                    <a:lnTo>
                      <a:pt x="54" y="204"/>
                    </a:lnTo>
                    <a:lnTo>
                      <a:pt x="60" y="214"/>
                    </a:lnTo>
                    <a:lnTo>
                      <a:pt x="60" y="224"/>
                    </a:lnTo>
                    <a:lnTo>
                      <a:pt x="56" y="236"/>
                    </a:lnTo>
                    <a:lnTo>
                      <a:pt x="56" y="248"/>
                    </a:lnTo>
                    <a:lnTo>
                      <a:pt x="46" y="248"/>
                    </a:lnTo>
                    <a:lnTo>
                      <a:pt x="34" y="248"/>
                    </a:lnTo>
                    <a:lnTo>
                      <a:pt x="38" y="250"/>
                    </a:lnTo>
                    <a:lnTo>
                      <a:pt x="42" y="254"/>
                    </a:lnTo>
                    <a:lnTo>
                      <a:pt x="44" y="260"/>
                    </a:lnTo>
                    <a:lnTo>
                      <a:pt x="44" y="268"/>
                    </a:lnTo>
                    <a:lnTo>
                      <a:pt x="42" y="272"/>
                    </a:lnTo>
                    <a:lnTo>
                      <a:pt x="38" y="276"/>
                    </a:lnTo>
                    <a:lnTo>
                      <a:pt x="34" y="278"/>
                    </a:lnTo>
                    <a:lnTo>
                      <a:pt x="28" y="280"/>
                    </a:lnTo>
                    <a:lnTo>
                      <a:pt x="24" y="280"/>
                    </a:lnTo>
                    <a:lnTo>
                      <a:pt x="18" y="282"/>
                    </a:lnTo>
                    <a:lnTo>
                      <a:pt x="24" y="284"/>
                    </a:lnTo>
                    <a:lnTo>
                      <a:pt x="26" y="288"/>
                    </a:lnTo>
                    <a:lnTo>
                      <a:pt x="26" y="292"/>
                    </a:lnTo>
                    <a:lnTo>
                      <a:pt x="24" y="296"/>
                    </a:lnTo>
                    <a:lnTo>
                      <a:pt x="18" y="300"/>
                    </a:lnTo>
                    <a:lnTo>
                      <a:pt x="28" y="302"/>
                    </a:lnTo>
                    <a:lnTo>
                      <a:pt x="38" y="306"/>
                    </a:lnTo>
                    <a:lnTo>
                      <a:pt x="38" y="312"/>
                    </a:lnTo>
                    <a:lnTo>
                      <a:pt x="34" y="316"/>
                    </a:lnTo>
                    <a:lnTo>
                      <a:pt x="28" y="320"/>
                    </a:lnTo>
                    <a:lnTo>
                      <a:pt x="24" y="322"/>
                    </a:lnTo>
                    <a:lnTo>
                      <a:pt x="18" y="326"/>
                    </a:lnTo>
                    <a:lnTo>
                      <a:pt x="12" y="330"/>
                    </a:lnTo>
                    <a:lnTo>
                      <a:pt x="8" y="334"/>
                    </a:lnTo>
                    <a:lnTo>
                      <a:pt x="12" y="336"/>
                    </a:lnTo>
                    <a:lnTo>
                      <a:pt x="18" y="338"/>
                    </a:lnTo>
                    <a:lnTo>
                      <a:pt x="22" y="338"/>
                    </a:lnTo>
                    <a:lnTo>
                      <a:pt x="20" y="342"/>
                    </a:lnTo>
                    <a:lnTo>
                      <a:pt x="18" y="344"/>
                    </a:lnTo>
                    <a:lnTo>
                      <a:pt x="14" y="348"/>
                    </a:lnTo>
                    <a:lnTo>
                      <a:pt x="12" y="350"/>
                    </a:lnTo>
                    <a:lnTo>
                      <a:pt x="16" y="352"/>
                    </a:lnTo>
                    <a:lnTo>
                      <a:pt x="22" y="354"/>
                    </a:lnTo>
                    <a:lnTo>
                      <a:pt x="26" y="356"/>
                    </a:lnTo>
                    <a:lnTo>
                      <a:pt x="24" y="358"/>
                    </a:lnTo>
                    <a:lnTo>
                      <a:pt x="22" y="362"/>
                    </a:lnTo>
                    <a:lnTo>
                      <a:pt x="32" y="364"/>
                    </a:lnTo>
                    <a:lnTo>
                      <a:pt x="44" y="368"/>
                    </a:lnTo>
                    <a:lnTo>
                      <a:pt x="22" y="382"/>
                    </a:lnTo>
                    <a:lnTo>
                      <a:pt x="0" y="394"/>
                    </a:lnTo>
                    <a:lnTo>
                      <a:pt x="6" y="396"/>
                    </a:lnTo>
                    <a:lnTo>
                      <a:pt x="14" y="398"/>
                    </a:lnTo>
                    <a:lnTo>
                      <a:pt x="20" y="402"/>
                    </a:lnTo>
                    <a:lnTo>
                      <a:pt x="24" y="406"/>
                    </a:lnTo>
                    <a:lnTo>
                      <a:pt x="22" y="408"/>
                    </a:lnTo>
                    <a:lnTo>
                      <a:pt x="20" y="410"/>
                    </a:lnTo>
                    <a:lnTo>
                      <a:pt x="16" y="412"/>
                    </a:lnTo>
                    <a:lnTo>
                      <a:pt x="22" y="414"/>
                    </a:lnTo>
                    <a:lnTo>
                      <a:pt x="28" y="416"/>
                    </a:lnTo>
                    <a:lnTo>
                      <a:pt x="30" y="420"/>
                    </a:lnTo>
                    <a:lnTo>
                      <a:pt x="32" y="424"/>
                    </a:lnTo>
                    <a:lnTo>
                      <a:pt x="32" y="428"/>
                    </a:lnTo>
                    <a:lnTo>
                      <a:pt x="28" y="434"/>
                    </a:lnTo>
                    <a:lnTo>
                      <a:pt x="32" y="434"/>
                    </a:lnTo>
                    <a:lnTo>
                      <a:pt x="34" y="434"/>
                    </a:lnTo>
                    <a:lnTo>
                      <a:pt x="34" y="440"/>
                    </a:lnTo>
                    <a:lnTo>
                      <a:pt x="30" y="442"/>
                    </a:lnTo>
                    <a:lnTo>
                      <a:pt x="26" y="446"/>
                    </a:lnTo>
                    <a:lnTo>
                      <a:pt x="22" y="448"/>
                    </a:lnTo>
                    <a:lnTo>
                      <a:pt x="20" y="452"/>
                    </a:lnTo>
                    <a:lnTo>
                      <a:pt x="16" y="456"/>
                    </a:lnTo>
                    <a:lnTo>
                      <a:pt x="22" y="454"/>
                    </a:lnTo>
                    <a:lnTo>
                      <a:pt x="28" y="456"/>
                    </a:lnTo>
                    <a:lnTo>
                      <a:pt x="34" y="458"/>
                    </a:lnTo>
                    <a:lnTo>
                      <a:pt x="40" y="460"/>
                    </a:lnTo>
                    <a:lnTo>
                      <a:pt x="44" y="464"/>
                    </a:lnTo>
                    <a:lnTo>
                      <a:pt x="40" y="468"/>
                    </a:lnTo>
                    <a:lnTo>
                      <a:pt x="38" y="472"/>
                    </a:lnTo>
                    <a:lnTo>
                      <a:pt x="34" y="476"/>
                    </a:lnTo>
                    <a:lnTo>
                      <a:pt x="40" y="478"/>
                    </a:lnTo>
                    <a:lnTo>
                      <a:pt x="44" y="482"/>
                    </a:lnTo>
                    <a:lnTo>
                      <a:pt x="48" y="486"/>
                    </a:lnTo>
                    <a:lnTo>
                      <a:pt x="48" y="490"/>
                    </a:lnTo>
                    <a:lnTo>
                      <a:pt x="48" y="496"/>
                    </a:lnTo>
                    <a:lnTo>
                      <a:pt x="54" y="496"/>
                    </a:lnTo>
                    <a:lnTo>
                      <a:pt x="60" y="498"/>
                    </a:lnTo>
                    <a:lnTo>
                      <a:pt x="64" y="500"/>
                    </a:lnTo>
                    <a:lnTo>
                      <a:pt x="66" y="504"/>
                    </a:lnTo>
                    <a:lnTo>
                      <a:pt x="66" y="508"/>
                    </a:lnTo>
                    <a:lnTo>
                      <a:pt x="66" y="514"/>
                    </a:lnTo>
                    <a:lnTo>
                      <a:pt x="62" y="520"/>
                    </a:lnTo>
                    <a:lnTo>
                      <a:pt x="68" y="524"/>
                    </a:lnTo>
                    <a:lnTo>
                      <a:pt x="72" y="528"/>
                    </a:lnTo>
                    <a:lnTo>
                      <a:pt x="74" y="534"/>
                    </a:lnTo>
                    <a:lnTo>
                      <a:pt x="76" y="540"/>
                    </a:lnTo>
                    <a:lnTo>
                      <a:pt x="76" y="546"/>
                    </a:lnTo>
                    <a:lnTo>
                      <a:pt x="96" y="546"/>
                    </a:lnTo>
                    <a:lnTo>
                      <a:pt x="118" y="544"/>
                    </a:lnTo>
                    <a:lnTo>
                      <a:pt x="114" y="552"/>
                    </a:lnTo>
                    <a:lnTo>
                      <a:pt x="112" y="558"/>
                    </a:lnTo>
                    <a:lnTo>
                      <a:pt x="110" y="566"/>
                    </a:lnTo>
                    <a:lnTo>
                      <a:pt x="108" y="572"/>
                    </a:lnTo>
                    <a:lnTo>
                      <a:pt x="114" y="572"/>
                    </a:lnTo>
                    <a:lnTo>
                      <a:pt x="120" y="572"/>
                    </a:lnTo>
                    <a:lnTo>
                      <a:pt x="126" y="572"/>
                    </a:lnTo>
                    <a:lnTo>
                      <a:pt x="122" y="578"/>
                    </a:lnTo>
                    <a:lnTo>
                      <a:pt x="118" y="584"/>
                    </a:lnTo>
                    <a:lnTo>
                      <a:pt x="116" y="592"/>
                    </a:lnTo>
                    <a:lnTo>
                      <a:pt x="122" y="592"/>
                    </a:lnTo>
                    <a:lnTo>
                      <a:pt x="128" y="592"/>
                    </a:lnTo>
                    <a:lnTo>
                      <a:pt x="136" y="592"/>
                    </a:lnTo>
                    <a:lnTo>
                      <a:pt x="134" y="594"/>
                    </a:lnTo>
                    <a:lnTo>
                      <a:pt x="132" y="598"/>
                    </a:lnTo>
                    <a:lnTo>
                      <a:pt x="130" y="602"/>
                    </a:lnTo>
                    <a:lnTo>
                      <a:pt x="128" y="604"/>
                    </a:lnTo>
                    <a:lnTo>
                      <a:pt x="144" y="606"/>
                    </a:lnTo>
                    <a:lnTo>
                      <a:pt x="156" y="610"/>
                    </a:lnTo>
                    <a:lnTo>
                      <a:pt x="164" y="622"/>
                    </a:lnTo>
                    <a:lnTo>
                      <a:pt x="162" y="620"/>
                    </a:lnTo>
                    <a:lnTo>
                      <a:pt x="160" y="618"/>
                    </a:lnTo>
                    <a:lnTo>
                      <a:pt x="164" y="614"/>
                    </a:lnTo>
                    <a:lnTo>
                      <a:pt x="168" y="614"/>
                    </a:lnTo>
                    <a:lnTo>
                      <a:pt x="170" y="614"/>
                    </a:lnTo>
                    <a:lnTo>
                      <a:pt x="172" y="614"/>
                    </a:lnTo>
                    <a:lnTo>
                      <a:pt x="174" y="618"/>
                    </a:lnTo>
                    <a:lnTo>
                      <a:pt x="174" y="620"/>
                    </a:lnTo>
                    <a:lnTo>
                      <a:pt x="176" y="624"/>
                    </a:lnTo>
                    <a:lnTo>
                      <a:pt x="178" y="628"/>
                    </a:lnTo>
                    <a:lnTo>
                      <a:pt x="178" y="630"/>
                    </a:lnTo>
                    <a:lnTo>
                      <a:pt x="180" y="632"/>
                    </a:lnTo>
                    <a:lnTo>
                      <a:pt x="184" y="634"/>
                    </a:lnTo>
                    <a:lnTo>
                      <a:pt x="188" y="636"/>
                    </a:lnTo>
                    <a:lnTo>
                      <a:pt x="190" y="636"/>
                    </a:lnTo>
                    <a:lnTo>
                      <a:pt x="194" y="638"/>
                    </a:lnTo>
                    <a:lnTo>
                      <a:pt x="198" y="638"/>
                    </a:lnTo>
                    <a:lnTo>
                      <a:pt x="200" y="640"/>
                    </a:lnTo>
                    <a:lnTo>
                      <a:pt x="202" y="644"/>
                    </a:lnTo>
                    <a:lnTo>
                      <a:pt x="204" y="648"/>
                    </a:lnTo>
                    <a:lnTo>
                      <a:pt x="206" y="646"/>
                    </a:lnTo>
                    <a:lnTo>
                      <a:pt x="210" y="646"/>
                    </a:lnTo>
                    <a:lnTo>
                      <a:pt x="212" y="644"/>
                    </a:lnTo>
                    <a:lnTo>
                      <a:pt x="216" y="648"/>
                    </a:lnTo>
                    <a:lnTo>
                      <a:pt x="220" y="654"/>
                    </a:lnTo>
                    <a:lnTo>
                      <a:pt x="222" y="658"/>
                    </a:lnTo>
                    <a:lnTo>
                      <a:pt x="224" y="654"/>
                    </a:lnTo>
                    <a:lnTo>
                      <a:pt x="228" y="650"/>
                    </a:lnTo>
                    <a:lnTo>
                      <a:pt x="232" y="652"/>
                    </a:lnTo>
                    <a:lnTo>
                      <a:pt x="234" y="654"/>
                    </a:lnTo>
                    <a:lnTo>
                      <a:pt x="238" y="656"/>
                    </a:lnTo>
                    <a:lnTo>
                      <a:pt x="238" y="662"/>
                    </a:lnTo>
                    <a:lnTo>
                      <a:pt x="240" y="666"/>
                    </a:lnTo>
                    <a:lnTo>
                      <a:pt x="252" y="662"/>
                    </a:lnTo>
                    <a:lnTo>
                      <a:pt x="262" y="666"/>
                    </a:lnTo>
                    <a:lnTo>
                      <a:pt x="270" y="674"/>
                    </a:lnTo>
                    <a:lnTo>
                      <a:pt x="276" y="686"/>
                    </a:lnTo>
                    <a:lnTo>
                      <a:pt x="274" y="678"/>
                    </a:lnTo>
                    <a:lnTo>
                      <a:pt x="276" y="674"/>
                    </a:lnTo>
                    <a:lnTo>
                      <a:pt x="278" y="670"/>
                    </a:lnTo>
                    <a:lnTo>
                      <a:pt x="280" y="668"/>
                    </a:lnTo>
                    <a:lnTo>
                      <a:pt x="284" y="666"/>
                    </a:lnTo>
                    <a:lnTo>
                      <a:pt x="288" y="668"/>
                    </a:lnTo>
                    <a:lnTo>
                      <a:pt x="292" y="672"/>
                    </a:lnTo>
                    <a:lnTo>
                      <a:pt x="296" y="678"/>
                    </a:lnTo>
                    <a:lnTo>
                      <a:pt x="294" y="674"/>
                    </a:lnTo>
                    <a:lnTo>
                      <a:pt x="294" y="674"/>
                    </a:lnTo>
                    <a:lnTo>
                      <a:pt x="296" y="674"/>
                    </a:lnTo>
                    <a:lnTo>
                      <a:pt x="298" y="674"/>
                    </a:lnTo>
                    <a:lnTo>
                      <a:pt x="300" y="676"/>
                    </a:lnTo>
                    <a:lnTo>
                      <a:pt x="302" y="680"/>
                    </a:lnTo>
                    <a:lnTo>
                      <a:pt x="304" y="682"/>
                    </a:lnTo>
                    <a:lnTo>
                      <a:pt x="304" y="686"/>
                    </a:lnTo>
                    <a:lnTo>
                      <a:pt x="310" y="682"/>
                    </a:lnTo>
                    <a:lnTo>
                      <a:pt x="318" y="680"/>
                    </a:lnTo>
                    <a:lnTo>
                      <a:pt x="324" y="678"/>
                    </a:lnTo>
                    <a:lnTo>
                      <a:pt x="326" y="682"/>
                    </a:lnTo>
                    <a:lnTo>
                      <a:pt x="328" y="684"/>
                    </a:lnTo>
                    <a:lnTo>
                      <a:pt x="330" y="688"/>
                    </a:lnTo>
                    <a:lnTo>
                      <a:pt x="330" y="692"/>
                    </a:lnTo>
                    <a:lnTo>
                      <a:pt x="332" y="686"/>
                    </a:lnTo>
                    <a:lnTo>
                      <a:pt x="332" y="684"/>
                    </a:lnTo>
                    <a:lnTo>
                      <a:pt x="334" y="682"/>
                    </a:lnTo>
                    <a:lnTo>
                      <a:pt x="338" y="684"/>
                    </a:lnTo>
                    <a:lnTo>
                      <a:pt x="340" y="684"/>
                    </a:lnTo>
                    <a:lnTo>
                      <a:pt x="344" y="688"/>
                    </a:lnTo>
                    <a:lnTo>
                      <a:pt x="346" y="690"/>
                    </a:lnTo>
                    <a:lnTo>
                      <a:pt x="350" y="694"/>
                    </a:lnTo>
                    <a:lnTo>
                      <a:pt x="352" y="698"/>
                    </a:lnTo>
                    <a:lnTo>
                      <a:pt x="356" y="702"/>
                    </a:lnTo>
                    <a:lnTo>
                      <a:pt x="358" y="706"/>
                    </a:lnTo>
                    <a:lnTo>
                      <a:pt x="360" y="708"/>
                    </a:lnTo>
                    <a:lnTo>
                      <a:pt x="364" y="700"/>
                    </a:lnTo>
                    <a:lnTo>
                      <a:pt x="370" y="700"/>
                    </a:lnTo>
                    <a:lnTo>
                      <a:pt x="378" y="704"/>
                    </a:lnTo>
                    <a:lnTo>
                      <a:pt x="386" y="712"/>
                    </a:lnTo>
                    <a:lnTo>
                      <a:pt x="392" y="718"/>
                    </a:lnTo>
                    <a:lnTo>
                      <a:pt x="386" y="714"/>
                    </a:lnTo>
                    <a:lnTo>
                      <a:pt x="384" y="710"/>
                    </a:lnTo>
                    <a:lnTo>
                      <a:pt x="382" y="706"/>
                    </a:lnTo>
                    <a:lnTo>
                      <a:pt x="382" y="702"/>
                    </a:lnTo>
                    <a:lnTo>
                      <a:pt x="384" y="696"/>
                    </a:lnTo>
                    <a:lnTo>
                      <a:pt x="386" y="692"/>
                    </a:lnTo>
                    <a:lnTo>
                      <a:pt x="390" y="690"/>
                    </a:lnTo>
                    <a:lnTo>
                      <a:pt x="394" y="686"/>
                    </a:lnTo>
                    <a:lnTo>
                      <a:pt x="398" y="686"/>
                    </a:lnTo>
                    <a:lnTo>
                      <a:pt x="404" y="688"/>
                    </a:lnTo>
                    <a:lnTo>
                      <a:pt x="408" y="690"/>
                    </a:lnTo>
                    <a:lnTo>
                      <a:pt x="412" y="696"/>
                    </a:lnTo>
                    <a:lnTo>
                      <a:pt x="414" y="692"/>
                    </a:lnTo>
                    <a:lnTo>
                      <a:pt x="414" y="690"/>
                    </a:lnTo>
                    <a:lnTo>
                      <a:pt x="418" y="688"/>
                    </a:lnTo>
                    <a:lnTo>
                      <a:pt x="420" y="686"/>
                    </a:lnTo>
                    <a:lnTo>
                      <a:pt x="424" y="686"/>
                    </a:lnTo>
                    <a:lnTo>
                      <a:pt x="428" y="688"/>
                    </a:lnTo>
                    <a:lnTo>
                      <a:pt x="432" y="690"/>
                    </a:lnTo>
                    <a:lnTo>
                      <a:pt x="434" y="694"/>
                    </a:lnTo>
                    <a:lnTo>
                      <a:pt x="438" y="682"/>
                    </a:lnTo>
                    <a:lnTo>
                      <a:pt x="450" y="676"/>
                    </a:lnTo>
                    <a:lnTo>
                      <a:pt x="462" y="674"/>
                    </a:lnTo>
                    <a:lnTo>
                      <a:pt x="472" y="680"/>
                    </a:lnTo>
                    <a:lnTo>
                      <a:pt x="482" y="672"/>
                    </a:lnTo>
                    <a:lnTo>
                      <a:pt x="494" y="666"/>
                    </a:lnTo>
                    <a:lnTo>
                      <a:pt x="504" y="660"/>
                    </a:lnTo>
                    <a:lnTo>
                      <a:pt x="506" y="658"/>
                    </a:lnTo>
                    <a:lnTo>
                      <a:pt x="508" y="656"/>
                    </a:lnTo>
                    <a:lnTo>
                      <a:pt x="508" y="654"/>
                    </a:lnTo>
                    <a:lnTo>
                      <a:pt x="510" y="654"/>
                    </a:lnTo>
                    <a:lnTo>
                      <a:pt x="514" y="652"/>
                    </a:lnTo>
                    <a:lnTo>
                      <a:pt x="520" y="652"/>
                    </a:lnTo>
                    <a:lnTo>
                      <a:pt x="524" y="652"/>
                    </a:lnTo>
                    <a:lnTo>
                      <a:pt x="528" y="654"/>
                    </a:lnTo>
                    <a:lnTo>
                      <a:pt x="534" y="656"/>
                    </a:lnTo>
                    <a:lnTo>
                      <a:pt x="540" y="658"/>
                    </a:lnTo>
                    <a:lnTo>
                      <a:pt x="538" y="654"/>
                    </a:lnTo>
                    <a:lnTo>
                      <a:pt x="538" y="652"/>
                    </a:lnTo>
                    <a:lnTo>
                      <a:pt x="538" y="648"/>
                    </a:lnTo>
                    <a:lnTo>
                      <a:pt x="550" y="648"/>
                    </a:lnTo>
                    <a:lnTo>
                      <a:pt x="562" y="650"/>
                    </a:lnTo>
                    <a:lnTo>
                      <a:pt x="558" y="648"/>
                    </a:lnTo>
                    <a:lnTo>
                      <a:pt x="552" y="646"/>
                    </a:lnTo>
                    <a:lnTo>
                      <a:pt x="550" y="644"/>
                    </a:lnTo>
                    <a:lnTo>
                      <a:pt x="546" y="640"/>
                    </a:lnTo>
                    <a:lnTo>
                      <a:pt x="544" y="634"/>
                    </a:lnTo>
                    <a:lnTo>
                      <a:pt x="544" y="628"/>
                    </a:lnTo>
                    <a:lnTo>
                      <a:pt x="546" y="622"/>
                    </a:lnTo>
                    <a:lnTo>
                      <a:pt x="548" y="616"/>
                    </a:lnTo>
                    <a:lnTo>
                      <a:pt x="552" y="614"/>
                    </a:lnTo>
                    <a:lnTo>
                      <a:pt x="558" y="612"/>
                    </a:lnTo>
                    <a:lnTo>
                      <a:pt x="564" y="612"/>
                    </a:lnTo>
                    <a:lnTo>
                      <a:pt x="570" y="612"/>
                    </a:lnTo>
                    <a:lnTo>
                      <a:pt x="576" y="612"/>
                    </a:lnTo>
                    <a:lnTo>
                      <a:pt x="572" y="608"/>
                    </a:lnTo>
                    <a:lnTo>
                      <a:pt x="572" y="606"/>
                    </a:lnTo>
                    <a:lnTo>
                      <a:pt x="570" y="602"/>
                    </a:lnTo>
                    <a:lnTo>
                      <a:pt x="570" y="598"/>
                    </a:lnTo>
                    <a:lnTo>
                      <a:pt x="584" y="600"/>
                    </a:lnTo>
                    <a:lnTo>
                      <a:pt x="592" y="598"/>
                    </a:lnTo>
                    <a:lnTo>
                      <a:pt x="600" y="594"/>
                    </a:lnTo>
                    <a:lnTo>
                      <a:pt x="612" y="586"/>
                    </a:lnTo>
                    <a:lnTo>
                      <a:pt x="614" y="582"/>
                    </a:lnTo>
                    <a:lnTo>
                      <a:pt x="620" y="580"/>
                    </a:lnTo>
                    <a:lnTo>
                      <a:pt x="624" y="580"/>
                    </a:lnTo>
                    <a:lnTo>
                      <a:pt x="626" y="576"/>
                    </a:lnTo>
                    <a:lnTo>
                      <a:pt x="628" y="572"/>
                    </a:lnTo>
                    <a:lnTo>
                      <a:pt x="628" y="568"/>
                    </a:lnTo>
                    <a:lnTo>
                      <a:pt x="628" y="562"/>
                    </a:lnTo>
                    <a:lnTo>
                      <a:pt x="628" y="558"/>
                    </a:lnTo>
                    <a:lnTo>
                      <a:pt x="630" y="554"/>
                    </a:lnTo>
                    <a:lnTo>
                      <a:pt x="626" y="552"/>
                    </a:lnTo>
                    <a:lnTo>
                      <a:pt x="622" y="548"/>
                    </a:lnTo>
                    <a:lnTo>
                      <a:pt x="620" y="548"/>
                    </a:lnTo>
                    <a:lnTo>
                      <a:pt x="630" y="536"/>
                    </a:lnTo>
                    <a:lnTo>
                      <a:pt x="642" y="532"/>
                    </a:lnTo>
                    <a:lnTo>
                      <a:pt x="656" y="534"/>
                    </a:lnTo>
                    <a:lnTo>
                      <a:pt x="656" y="530"/>
                    </a:lnTo>
                    <a:lnTo>
                      <a:pt x="656" y="524"/>
                    </a:lnTo>
                    <a:lnTo>
                      <a:pt x="656" y="520"/>
                    </a:lnTo>
                    <a:lnTo>
                      <a:pt x="658" y="516"/>
                    </a:lnTo>
                    <a:lnTo>
                      <a:pt x="658" y="512"/>
                    </a:lnTo>
                    <a:lnTo>
                      <a:pt x="662" y="510"/>
                    </a:lnTo>
                    <a:lnTo>
                      <a:pt x="666" y="508"/>
                    </a:lnTo>
                    <a:lnTo>
                      <a:pt x="672" y="508"/>
                    </a:lnTo>
                    <a:lnTo>
                      <a:pt x="674" y="502"/>
                    </a:lnTo>
                    <a:lnTo>
                      <a:pt x="676" y="498"/>
                    </a:lnTo>
                    <a:lnTo>
                      <a:pt x="678" y="494"/>
                    </a:lnTo>
                    <a:lnTo>
                      <a:pt x="682" y="492"/>
                    </a:lnTo>
                    <a:lnTo>
                      <a:pt x="684" y="490"/>
                    </a:lnTo>
                    <a:lnTo>
                      <a:pt x="688" y="490"/>
                    </a:lnTo>
                    <a:lnTo>
                      <a:pt x="692" y="488"/>
                    </a:lnTo>
                    <a:lnTo>
                      <a:pt x="696" y="484"/>
                    </a:lnTo>
                    <a:lnTo>
                      <a:pt x="698" y="482"/>
                    </a:lnTo>
                    <a:lnTo>
                      <a:pt x="694" y="478"/>
                    </a:lnTo>
                    <a:lnTo>
                      <a:pt x="690" y="476"/>
                    </a:lnTo>
                    <a:lnTo>
                      <a:pt x="688" y="472"/>
                    </a:lnTo>
                    <a:lnTo>
                      <a:pt x="692" y="466"/>
                    </a:lnTo>
                    <a:lnTo>
                      <a:pt x="700" y="462"/>
                    </a:lnTo>
                    <a:lnTo>
                      <a:pt x="708" y="458"/>
                    </a:lnTo>
                    <a:lnTo>
                      <a:pt x="714" y="452"/>
                    </a:lnTo>
                    <a:lnTo>
                      <a:pt x="704" y="446"/>
                    </a:lnTo>
                    <a:lnTo>
                      <a:pt x="700" y="436"/>
                    </a:lnTo>
                    <a:lnTo>
                      <a:pt x="700" y="424"/>
                    </a:lnTo>
                    <a:lnTo>
                      <a:pt x="708" y="414"/>
                    </a:lnTo>
                    <a:lnTo>
                      <a:pt x="702" y="412"/>
                    </a:lnTo>
                    <a:lnTo>
                      <a:pt x="696" y="410"/>
                    </a:lnTo>
                    <a:lnTo>
                      <a:pt x="692" y="408"/>
                    </a:lnTo>
                    <a:lnTo>
                      <a:pt x="706" y="402"/>
                    </a:lnTo>
                    <a:lnTo>
                      <a:pt x="712" y="398"/>
                    </a:lnTo>
                    <a:lnTo>
                      <a:pt x="714" y="392"/>
                    </a:lnTo>
                    <a:lnTo>
                      <a:pt x="716" y="382"/>
                    </a:lnTo>
                    <a:lnTo>
                      <a:pt x="718" y="370"/>
                    </a:lnTo>
                    <a:lnTo>
                      <a:pt x="724" y="362"/>
                    </a:lnTo>
                    <a:lnTo>
                      <a:pt x="728" y="356"/>
                    </a:lnTo>
                    <a:lnTo>
                      <a:pt x="734" y="352"/>
                    </a:lnTo>
                    <a:lnTo>
                      <a:pt x="736" y="348"/>
                    </a:lnTo>
                    <a:lnTo>
                      <a:pt x="736" y="342"/>
                    </a:lnTo>
                    <a:lnTo>
                      <a:pt x="732" y="332"/>
                    </a:lnTo>
                    <a:lnTo>
                      <a:pt x="736" y="330"/>
                    </a:lnTo>
                    <a:lnTo>
                      <a:pt x="742" y="328"/>
                    </a:lnTo>
                    <a:lnTo>
                      <a:pt x="736" y="326"/>
                    </a:lnTo>
                    <a:lnTo>
                      <a:pt x="730" y="322"/>
                    </a:lnTo>
                    <a:lnTo>
                      <a:pt x="722" y="320"/>
                    </a:lnTo>
                    <a:lnTo>
                      <a:pt x="718" y="316"/>
                    </a:lnTo>
                    <a:lnTo>
                      <a:pt x="714" y="312"/>
                    </a:lnTo>
                    <a:lnTo>
                      <a:pt x="710" y="306"/>
                    </a:lnTo>
                    <a:lnTo>
                      <a:pt x="716" y="306"/>
                    </a:lnTo>
                    <a:lnTo>
                      <a:pt x="720" y="302"/>
                    </a:lnTo>
                    <a:lnTo>
                      <a:pt x="726" y="302"/>
                    </a:lnTo>
                    <a:lnTo>
                      <a:pt x="722" y="298"/>
                    </a:lnTo>
                    <a:lnTo>
                      <a:pt x="718" y="296"/>
                    </a:lnTo>
                    <a:lnTo>
                      <a:pt x="714" y="294"/>
                    </a:lnTo>
                    <a:lnTo>
                      <a:pt x="710" y="292"/>
                    </a:lnTo>
                    <a:lnTo>
                      <a:pt x="706" y="290"/>
                    </a:lnTo>
                    <a:lnTo>
                      <a:pt x="702" y="286"/>
                    </a:lnTo>
                    <a:lnTo>
                      <a:pt x="706" y="284"/>
                    </a:lnTo>
                    <a:lnTo>
                      <a:pt x="708" y="282"/>
                    </a:lnTo>
                    <a:lnTo>
                      <a:pt x="708" y="276"/>
                    </a:lnTo>
                    <a:lnTo>
                      <a:pt x="704" y="272"/>
                    </a:lnTo>
                    <a:lnTo>
                      <a:pt x="700" y="268"/>
                    </a:lnTo>
                    <a:lnTo>
                      <a:pt x="694" y="268"/>
                    </a:lnTo>
                    <a:lnTo>
                      <a:pt x="698" y="258"/>
                    </a:lnTo>
                    <a:lnTo>
                      <a:pt x="704" y="248"/>
                    </a:lnTo>
                    <a:lnTo>
                      <a:pt x="710" y="238"/>
                    </a:lnTo>
                    <a:lnTo>
                      <a:pt x="700" y="250"/>
                    </a:lnTo>
                    <a:lnTo>
                      <a:pt x="694" y="252"/>
                    </a:lnTo>
                    <a:lnTo>
                      <a:pt x="690" y="250"/>
                    </a:lnTo>
                    <a:lnTo>
                      <a:pt x="682" y="244"/>
                    </a:lnTo>
                    <a:lnTo>
                      <a:pt x="672" y="234"/>
                    </a:lnTo>
                    <a:lnTo>
                      <a:pt x="680" y="222"/>
                    </a:lnTo>
                    <a:lnTo>
                      <a:pt x="678" y="212"/>
                    </a:lnTo>
                    <a:lnTo>
                      <a:pt x="672" y="206"/>
                    </a:lnTo>
                    <a:lnTo>
                      <a:pt x="662" y="202"/>
                    </a:lnTo>
                    <a:lnTo>
                      <a:pt x="650" y="202"/>
                    </a:lnTo>
                    <a:lnTo>
                      <a:pt x="654" y="198"/>
                    </a:lnTo>
                    <a:lnTo>
                      <a:pt x="658" y="196"/>
                    </a:lnTo>
                    <a:lnTo>
                      <a:pt x="662" y="192"/>
                    </a:lnTo>
                    <a:lnTo>
                      <a:pt x="664" y="188"/>
                    </a:lnTo>
                    <a:lnTo>
                      <a:pt x="660" y="184"/>
                    </a:lnTo>
                    <a:lnTo>
                      <a:pt x="654" y="182"/>
                    </a:lnTo>
                    <a:lnTo>
                      <a:pt x="650" y="180"/>
                    </a:lnTo>
                    <a:lnTo>
                      <a:pt x="648" y="184"/>
                    </a:lnTo>
                    <a:lnTo>
                      <a:pt x="646" y="190"/>
                    </a:lnTo>
                    <a:lnTo>
                      <a:pt x="644" y="192"/>
                    </a:lnTo>
                    <a:lnTo>
                      <a:pt x="640" y="196"/>
                    </a:lnTo>
                    <a:lnTo>
                      <a:pt x="640" y="184"/>
                    </a:lnTo>
                    <a:lnTo>
                      <a:pt x="640" y="172"/>
                    </a:lnTo>
                    <a:lnTo>
                      <a:pt x="638" y="162"/>
                    </a:lnTo>
                    <a:lnTo>
                      <a:pt x="632" y="154"/>
                    </a:lnTo>
                    <a:lnTo>
                      <a:pt x="622" y="152"/>
                    </a:lnTo>
                    <a:lnTo>
                      <a:pt x="622" y="146"/>
                    </a:lnTo>
                    <a:lnTo>
                      <a:pt x="622" y="140"/>
                    </a:lnTo>
                    <a:lnTo>
                      <a:pt x="622" y="134"/>
                    </a:lnTo>
                    <a:lnTo>
                      <a:pt x="622" y="128"/>
                    </a:lnTo>
                    <a:lnTo>
                      <a:pt x="618" y="110"/>
                    </a:lnTo>
                    <a:lnTo>
                      <a:pt x="614" y="94"/>
                    </a:lnTo>
                    <a:lnTo>
                      <a:pt x="612" y="98"/>
                    </a:lnTo>
                    <a:lnTo>
                      <a:pt x="612" y="104"/>
                    </a:lnTo>
                    <a:lnTo>
                      <a:pt x="610" y="108"/>
                    </a:lnTo>
                    <a:lnTo>
                      <a:pt x="608" y="114"/>
                    </a:lnTo>
                    <a:lnTo>
                      <a:pt x="606" y="118"/>
                    </a:lnTo>
                    <a:lnTo>
                      <a:pt x="602" y="120"/>
                    </a:lnTo>
                    <a:lnTo>
                      <a:pt x="598" y="122"/>
                    </a:lnTo>
                    <a:lnTo>
                      <a:pt x="592" y="122"/>
                    </a:lnTo>
                    <a:lnTo>
                      <a:pt x="592" y="118"/>
                    </a:lnTo>
                    <a:lnTo>
                      <a:pt x="592" y="114"/>
                    </a:lnTo>
                    <a:lnTo>
                      <a:pt x="592" y="108"/>
                    </a:lnTo>
                    <a:lnTo>
                      <a:pt x="590" y="112"/>
                    </a:lnTo>
                    <a:lnTo>
                      <a:pt x="586" y="114"/>
                    </a:lnTo>
                    <a:lnTo>
                      <a:pt x="582" y="116"/>
                    </a:lnTo>
                    <a:lnTo>
                      <a:pt x="574" y="100"/>
                    </a:lnTo>
                    <a:lnTo>
                      <a:pt x="568" y="80"/>
                    </a:lnTo>
                    <a:lnTo>
                      <a:pt x="564" y="90"/>
                    </a:lnTo>
                    <a:lnTo>
                      <a:pt x="558" y="96"/>
                    </a:lnTo>
                    <a:lnTo>
                      <a:pt x="552" y="104"/>
                    </a:lnTo>
                    <a:lnTo>
                      <a:pt x="548" y="100"/>
                    </a:lnTo>
                    <a:lnTo>
                      <a:pt x="544" y="94"/>
                    </a:lnTo>
                    <a:lnTo>
                      <a:pt x="542" y="90"/>
                    </a:lnTo>
                    <a:lnTo>
                      <a:pt x="540" y="82"/>
                    </a:lnTo>
                    <a:lnTo>
                      <a:pt x="540" y="76"/>
                    </a:lnTo>
                    <a:lnTo>
                      <a:pt x="536" y="80"/>
                    </a:lnTo>
                    <a:lnTo>
                      <a:pt x="534" y="82"/>
                    </a:lnTo>
                    <a:lnTo>
                      <a:pt x="530" y="84"/>
                    </a:lnTo>
                    <a:lnTo>
                      <a:pt x="520" y="52"/>
                    </a:lnTo>
                    <a:lnTo>
                      <a:pt x="508" y="22"/>
                    </a:lnTo>
                    <a:lnTo>
                      <a:pt x="504" y="30"/>
                    </a:lnTo>
                    <a:lnTo>
                      <a:pt x="498" y="40"/>
                    </a:lnTo>
                    <a:lnTo>
                      <a:pt x="490" y="48"/>
                    </a:lnTo>
                    <a:lnTo>
                      <a:pt x="482" y="52"/>
                    </a:lnTo>
                    <a:lnTo>
                      <a:pt x="472" y="50"/>
                    </a:lnTo>
                    <a:lnTo>
                      <a:pt x="468" y="52"/>
                    </a:lnTo>
                    <a:lnTo>
                      <a:pt x="464" y="54"/>
                    </a:lnTo>
                    <a:lnTo>
                      <a:pt x="460" y="58"/>
                    </a:lnTo>
                    <a:lnTo>
                      <a:pt x="456" y="48"/>
                    </a:lnTo>
                    <a:lnTo>
                      <a:pt x="450" y="38"/>
                    </a:lnTo>
                    <a:lnTo>
                      <a:pt x="448" y="30"/>
                    </a:lnTo>
                    <a:lnTo>
                      <a:pt x="444" y="28"/>
                    </a:lnTo>
                    <a:lnTo>
                      <a:pt x="440" y="28"/>
                    </a:lnTo>
                    <a:lnTo>
                      <a:pt x="440" y="36"/>
                    </a:lnTo>
                    <a:lnTo>
                      <a:pt x="438" y="40"/>
                    </a:lnTo>
                    <a:lnTo>
                      <a:pt x="436" y="44"/>
                    </a:lnTo>
                    <a:lnTo>
                      <a:pt x="432" y="46"/>
                    </a:lnTo>
                    <a:lnTo>
                      <a:pt x="430" y="46"/>
                    </a:lnTo>
                    <a:lnTo>
                      <a:pt x="424" y="44"/>
                    </a:lnTo>
                    <a:lnTo>
                      <a:pt x="420" y="40"/>
                    </a:lnTo>
                    <a:lnTo>
                      <a:pt x="416" y="34"/>
                    </a:lnTo>
                    <a:lnTo>
                      <a:pt x="412" y="38"/>
                    </a:lnTo>
                    <a:lnTo>
                      <a:pt x="408" y="40"/>
                    </a:lnTo>
                    <a:lnTo>
                      <a:pt x="404" y="44"/>
                    </a:lnTo>
                    <a:lnTo>
                      <a:pt x="386" y="22"/>
                    </a:lnTo>
                    <a:lnTo>
                      <a:pt x="368" y="0"/>
                    </a:lnTo>
                    <a:lnTo>
                      <a:pt x="370" y="10"/>
                    </a:lnTo>
                    <a:lnTo>
                      <a:pt x="372" y="18"/>
                    </a:lnTo>
                    <a:lnTo>
                      <a:pt x="372" y="28"/>
                    </a:lnTo>
                    <a:lnTo>
                      <a:pt x="364" y="26"/>
                    </a:lnTo>
                    <a:lnTo>
                      <a:pt x="360" y="22"/>
                    </a:lnTo>
                    <a:lnTo>
                      <a:pt x="354" y="16"/>
                    </a:lnTo>
                    <a:lnTo>
                      <a:pt x="352" y="10"/>
                    </a:lnTo>
                    <a:lnTo>
                      <a:pt x="350" y="2"/>
                    </a:lnTo>
                    <a:lnTo>
                      <a:pt x="350" y="6"/>
                    </a:lnTo>
                    <a:lnTo>
                      <a:pt x="348" y="10"/>
                    </a:lnTo>
                    <a:lnTo>
                      <a:pt x="348" y="14"/>
                    </a:lnTo>
                    <a:lnTo>
                      <a:pt x="346" y="20"/>
                    </a:lnTo>
                    <a:lnTo>
                      <a:pt x="344" y="24"/>
                    </a:lnTo>
                    <a:lnTo>
                      <a:pt x="342" y="28"/>
                    </a:lnTo>
                    <a:lnTo>
                      <a:pt x="340" y="32"/>
                    </a:lnTo>
                    <a:lnTo>
                      <a:pt x="338" y="34"/>
                    </a:lnTo>
                    <a:lnTo>
                      <a:pt x="334" y="34"/>
                    </a:lnTo>
                    <a:lnTo>
                      <a:pt x="330" y="32"/>
                    </a:lnTo>
                    <a:lnTo>
                      <a:pt x="326" y="28"/>
                    </a:lnTo>
                    <a:lnTo>
                      <a:pt x="326" y="32"/>
                    </a:lnTo>
                    <a:lnTo>
                      <a:pt x="328" y="38"/>
                    </a:lnTo>
                    <a:lnTo>
                      <a:pt x="324" y="36"/>
                    </a:lnTo>
                    <a:lnTo>
                      <a:pt x="320" y="34"/>
                    </a:lnTo>
                    <a:lnTo>
                      <a:pt x="316" y="32"/>
                    </a:lnTo>
                    <a:lnTo>
                      <a:pt x="314" y="36"/>
                    </a:lnTo>
                    <a:lnTo>
                      <a:pt x="314" y="40"/>
                    </a:lnTo>
                    <a:lnTo>
                      <a:pt x="312" y="44"/>
                    </a:lnTo>
                    <a:lnTo>
                      <a:pt x="294" y="42"/>
                    </a:lnTo>
                    <a:lnTo>
                      <a:pt x="278" y="32"/>
                    </a:lnTo>
                    <a:lnTo>
                      <a:pt x="264" y="18"/>
                    </a:lnTo>
                    <a:lnTo>
                      <a:pt x="250" y="4"/>
                    </a:lnTo>
                    <a:lnTo>
                      <a:pt x="260" y="6"/>
                    </a:lnTo>
                    <a:lnTo>
                      <a:pt x="266" y="14"/>
                    </a:lnTo>
                    <a:lnTo>
                      <a:pt x="270" y="24"/>
                    </a:lnTo>
                    <a:lnTo>
                      <a:pt x="274" y="34"/>
                    </a:lnTo>
                    <a:lnTo>
                      <a:pt x="282" y="40"/>
                    </a:lnTo>
                    <a:lnTo>
                      <a:pt x="256" y="12"/>
                    </a:lnTo>
                    <a:close/>
                  </a:path>
                </a:pathLst>
              </a:custGeom>
              <a:solidFill>
                <a:srgbClr val="00B0F0"/>
              </a:solidFill>
              <a:ln w="0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dist="63500" dir="2212194" algn="ctr" rotWithShape="0">
                  <a:srgbClr val="C0C0C0"/>
                </a:outerShdw>
              </a:effec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ko-KR" altLang="en-US" dirty="0">
                  <a:solidFill>
                    <a:srgbClr val="000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6" name="Text Box 22"/>
              <p:cNvSpPr txBox="1">
                <a:spLocks noChangeArrowheads="1"/>
              </p:cNvSpPr>
              <p:nvPr/>
            </p:nvSpPr>
            <p:spPr bwMode="black">
              <a:xfrm>
                <a:off x="8025261" y="2033938"/>
                <a:ext cx="1533124" cy="31258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 eaLnBrk="0" latinLnBrk="0" hangingPunct="0">
                  <a:defRPr/>
                </a:pPr>
                <a:r>
                  <a:rPr lang="ko-KR" altLang="en-US" b="1" kern="0" spc="50" dirty="0" smtClean="0">
                    <a:ln w="11430"/>
                    <a:gradFill>
                      <a:gsLst>
                        <a:gs pos="25000">
                          <a:srgbClr val="333399">
                            <a:satMod val="155000"/>
                          </a:srgbClr>
                        </a:gs>
                        <a:gs pos="100000">
                          <a:srgbClr val="333399">
                            <a:shade val="45000"/>
                            <a:satMod val="165000"/>
                          </a:srgb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상담센터</a:t>
                </a:r>
                <a:endParaRPr lang="en-US" altLang="ko-KR" b="1" kern="0" spc="50" dirty="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endParaRPr>
              </a:p>
            </p:txBody>
          </p:sp>
          <p:sp>
            <p:nvSpPr>
              <p:cNvPr id="98" name="AutoShape 10"/>
              <p:cNvSpPr>
                <a:spLocks noChangeArrowheads="1"/>
              </p:cNvSpPr>
              <p:nvPr/>
            </p:nvSpPr>
            <p:spPr bwMode="gray">
              <a:xfrm>
                <a:off x="5148506" y="908152"/>
                <a:ext cx="4431137" cy="357196"/>
              </a:xfrm>
              <a:prstGeom prst="roundRect">
                <a:avLst>
                  <a:gd name="adj" fmla="val 50000"/>
                </a:avLst>
              </a:prstGeom>
              <a:solidFill>
                <a:srgbClr val="FF0000"/>
              </a:solidFill>
              <a:ln w="38100" algn="ctr">
                <a:solidFill>
                  <a:srgbClr val="FFFFFF"/>
                </a:solidFill>
                <a:round/>
                <a:headEnd/>
                <a:tailEnd/>
              </a:ln>
              <a:effectLst>
                <a:outerShdw dist="63500" dir="3187806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algn="ctr" fontAlgn="base" latinLnBrk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2800" kern="0" dirty="0" smtClean="0">
                    <a:solidFill>
                      <a:srgbClr val="FFFFFF"/>
                    </a:solidFill>
                    <a:latin typeface="HY헤드라인M" pitchFamily="18" charset="-127"/>
                    <a:ea typeface="HY헤드라인M" pitchFamily="18" charset="-127"/>
                  </a:rPr>
                  <a:t>체류지원 기관</a:t>
                </a:r>
                <a:endParaRPr kumimoji="1" lang="en-US" altLang="ko-KR" sz="2800" kern="0" dirty="0" smtClean="0">
                  <a:solidFill>
                    <a:srgbClr val="FFFFFF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grpSp>
            <p:nvGrpSpPr>
              <p:cNvPr id="100" name="그룹 84"/>
              <p:cNvGrpSpPr>
                <a:grpSpLocks/>
              </p:cNvGrpSpPr>
              <p:nvPr/>
            </p:nvGrpSpPr>
            <p:grpSpPr bwMode="auto">
              <a:xfrm>
                <a:off x="6323678" y="3429590"/>
                <a:ext cx="2044701" cy="1440492"/>
                <a:chOff x="6467694" y="3646557"/>
                <a:chExt cx="2044701" cy="1440492"/>
              </a:xfrm>
            </p:grpSpPr>
            <p:sp>
              <p:nvSpPr>
                <p:cNvPr id="106" name="Freeform 4"/>
                <p:cNvSpPr>
                  <a:spLocks/>
                </p:cNvSpPr>
                <p:nvPr/>
              </p:nvSpPr>
              <p:spPr bwMode="ltGray">
                <a:xfrm>
                  <a:off x="6481885" y="3646557"/>
                  <a:ext cx="1941973" cy="1440492"/>
                </a:xfrm>
                <a:custGeom>
                  <a:avLst/>
                  <a:gdLst/>
                  <a:ahLst/>
                  <a:cxnLst>
                    <a:cxn ang="0">
                      <a:pos x="264" y="20"/>
                    </a:cxn>
                    <a:cxn ang="0">
                      <a:pos x="286" y="52"/>
                    </a:cxn>
                    <a:cxn ang="0">
                      <a:pos x="242" y="68"/>
                    </a:cxn>
                    <a:cxn ang="0">
                      <a:pos x="202" y="72"/>
                    </a:cxn>
                    <a:cxn ang="0">
                      <a:pos x="194" y="102"/>
                    </a:cxn>
                    <a:cxn ang="0">
                      <a:pos x="140" y="114"/>
                    </a:cxn>
                    <a:cxn ang="0">
                      <a:pos x="116" y="136"/>
                    </a:cxn>
                    <a:cxn ang="0">
                      <a:pos x="84" y="164"/>
                    </a:cxn>
                    <a:cxn ang="0">
                      <a:pos x="76" y="182"/>
                    </a:cxn>
                    <a:cxn ang="0">
                      <a:pos x="60" y="224"/>
                    </a:cxn>
                    <a:cxn ang="0">
                      <a:pos x="42" y="272"/>
                    </a:cxn>
                    <a:cxn ang="0">
                      <a:pos x="24" y="296"/>
                    </a:cxn>
                    <a:cxn ang="0">
                      <a:pos x="12" y="330"/>
                    </a:cxn>
                    <a:cxn ang="0">
                      <a:pos x="16" y="352"/>
                    </a:cxn>
                    <a:cxn ang="0">
                      <a:pos x="6" y="396"/>
                    </a:cxn>
                    <a:cxn ang="0">
                      <a:pos x="30" y="420"/>
                    </a:cxn>
                    <a:cxn ang="0">
                      <a:pos x="22" y="448"/>
                    </a:cxn>
                    <a:cxn ang="0">
                      <a:pos x="38" y="472"/>
                    </a:cxn>
                    <a:cxn ang="0">
                      <a:pos x="64" y="500"/>
                    </a:cxn>
                    <a:cxn ang="0">
                      <a:pos x="76" y="546"/>
                    </a:cxn>
                    <a:cxn ang="0">
                      <a:pos x="126" y="572"/>
                    </a:cxn>
                    <a:cxn ang="0">
                      <a:pos x="130" y="602"/>
                    </a:cxn>
                    <a:cxn ang="0">
                      <a:pos x="170" y="614"/>
                    </a:cxn>
                    <a:cxn ang="0">
                      <a:pos x="188" y="636"/>
                    </a:cxn>
                    <a:cxn ang="0">
                      <a:pos x="212" y="644"/>
                    </a:cxn>
                    <a:cxn ang="0">
                      <a:pos x="238" y="662"/>
                    </a:cxn>
                    <a:cxn ang="0">
                      <a:pos x="280" y="668"/>
                    </a:cxn>
                    <a:cxn ang="0">
                      <a:pos x="300" y="676"/>
                    </a:cxn>
                    <a:cxn ang="0">
                      <a:pos x="330" y="688"/>
                    </a:cxn>
                    <a:cxn ang="0">
                      <a:pos x="350" y="694"/>
                    </a:cxn>
                    <a:cxn ang="0">
                      <a:pos x="392" y="718"/>
                    </a:cxn>
                    <a:cxn ang="0">
                      <a:pos x="398" y="686"/>
                    </a:cxn>
                    <a:cxn ang="0">
                      <a:pos x="428" y="688"/>
                    </a:cxn>
                    <a:cxn ang="0">
                      <a:pos x="504" y="660"/>
                    </a:cxn>
                    <a:cxn ang="0">
                      <a:pos x="534" y="656"/>
                    </a:cxn>
                    <a:cxn ang="0">
                      <a:pos x="550" y="644"/>
                    </a:cxn>
                    <a:cxn ang="0">
                      <a:pos x="570" y="612"/>
                    </a:cxn>
                    <a:cxn ang="0">
                      <a:pos x="612" y="586"/>
                    </a:cxn>
                    <a:cxn ang="0">
                      <a:pos x="630" y="554"/>
                    </a:cxn>
                    <a:cxn ang="0">
                      <a:pos x="656" y="520"/>
                    </a:cxn>
                    <a:cxn ang="0">
                      <a:pos x="682" y="492"/>
                    </a:cxn>
                    <a:cxn ang="0">
                      <a:pos x="692" y="466"/>
                    </a:cxn>
                    <a:cxn ang="0">
                      <a:pos x="696" y="410"/>
                    </a:cxn>
                    <a:cxn ang="0">
                      <a:pos x="734" y="352"/>
                    </a:cxn>
                    <a:cxn ang="0">
                      <a:pos x="718" y="316"/>
                    </a:cxn>
                    <a:cxn ang="0">
                      <a:pos x="710" y="292"/>
                    </a:cxn>
                    <a:cxn ang="0">
                      <a:pos x="698" y="258"/>
                    </a:cxn>
                    <a:cxn ang="0">
                      <a:pos x="678" y="212"/>
                    </a:cxn>
                    <a:cxn ang="0">
                      <a:pos x="654" y="182"/>
                    </a:cxn>
                    <a:cxn ang="0">
                      <a:pos x="632" y="154"/>
                    </a:cxn>
                    <a:cxn ang="0">
                      <a:pos x="612" y="104"/>
                    </a:cxn>
                    <a:cxn ang="0">
                      <a:pos x="592" y="108"/>
                    </a:cxn>
                    <a:cxn ang="0">
                      <a:pos x="548" y="100"/>
                    </a:cxn>
                    <a:cxn ang="0">
                      <a:pos x="508" y="22"/>
                    </a:cxn>
                    <a:cxn ang="0">
                      <a:pos x="456" y="48"/>
                    </a:cxn>
                    <a:cxn ang="0">
                      <a:pos x="430" y="46"/>
                    </a:cxn>
                    <a:cxn ang="0">
                      <a:pos x="370" y="10"/>
                    </a:cxn>
                    <a:cxn ang="0">
                      <a:pos x="348" y="10"/>
                    </a:cxn>
                    <a:cxn ang="0">
                      <a:pos x="326" y="28"/>
                    </a:cxn>
                    <a:cxn ang="0">
                      <a:pos x="294" y="42"/>
                    </a:cxn>
                    <a:cxn ang="0">
                      <a:pos x="256" y="12"/>
                    </a:cxn>
                  </a:cxnLst>
                  <a:rect l="0" t="0" r="r" b="b"/>
                  <a:pathLst>
                    <a:path w="742" h="718">
                      <a:moveTo>
                        <a:pt x="256" y="12"/>
                      </a:moveTo>
                      <a:lnTo>
                        <a:pt x="252" y="8"/>
                      </a:lnTo>
                      <a:lnTo>
                        <a:pt x="252" y="6"/>
                      </a:lnTo>
                      <a:lnTo>
                        <a:pt x="250" y="6"/>
                      </a:lnTo>
                      <a:lnTo>
                        <a:pt x="252" y="8"/>
                      </a:lnTo>
                      <a:lnTo>
                        <a:pt x="254" y="10"/>
                      </a:lnTo>
                      <a:lnTo>
                        <a:pt x="256" y="12"/>
                      </a:lnTo>
                      <a:lnTo>
                        <a:pt x="260" y="16"/>
                      </a:lnTo>
                      <a:lnTo>
                        <a:pt x="264" y="20"/>
                      </a:lnTo>
                      <a:lnTo>
                        <a:pt x="268" y="24"/>
                      </a:lnTo>
                      <a:lnTo>
                        <a:pt x="270" y="28"/>
                      </a:lnTo>
                      <a:lnTo>
                        <a:pt x="274" y="32"/>
                      </a:lnTo>
                      <a:lnTo>
                        <a:pt x="278" y="34"/>
                      </a:lnTo>
                      <a:lnTo>
                        <a:pt x="280" y="36"/>
                      </a:lnTo>
                      <a:lnTo>
                        <a:pt x="280" y="38"/>
                      </a:lnTo>
                      <a:lnTo>
                        <a:pt x="282" y="38"/>
                      </a:lnTo>
                      <a:lnTo>
                        <a:pt x="288" y="48"/>
                      </a:lnTo>
                      <a:lnTo>
                        <a:pt x="286" y="52"/>
                      </a:lnTo>
                      <a:lnTo>
                        <a:pt x="278" y="56"/>
                      </a:lnTo>
                      <a:lnTo>
                        <a:pt x="268" y="58"/>
                      </a:lnTo>
                      <a:lnTo>
                        <a:pt x="256" y="58"/>
                      </a:lnTo>
                      <a:lnTo>
                        <a:pt x="246" y="56"/>
                      </a:lnTo>
                      <a:lnTo>
                        <a:pt x="238" y="54"/>
                      </a:lnTo>
                      <a:lnTo>
                        <a:pt x="242" y="58"/>
                      </a:lnTo>
                      <a:lnTo>
                        <a:pt x="246" y="62"/>
                      </a:lnTo>
                      <a:lnTo>
                        <a:pt x="244" y="64"/>
                      </a:lnTo>
                      <a:lnTo>
                        <a:pt x="242" y="68"/>
                      </a:lnTo>
                      <a:lnTo>
                        <a:pt x="238" y="70"/>
                      </a:lnTo>
                      <a:lnTo>
                        <a:pt x="232" y="72"/>
                      </a:lnTo>
                      <a:lnTo>
                        <a:pt x="228" y="72"/>
                      </a:lnTo>
                      <a:lnTo>
                        <a:pt x="222" y="70"/>
                      </a:lnTo>
                      <a:lnTo>
                        <a:pt x="216" y="68"/>
                      </a:lnTo>
                      <a:lnTo>
                        <a:pt x="212" y="64"/>
                      </a:lnTo>
                      <a:lnTo>
                        <a:pt x="206" y="64"/>
                      </a:lnTo>
                      <a:lnTo>
                        <a:pt x="204" y="68"/>
                      </a:lnTo>
                      <a:lnTo>
                        <a:pt x="202" y="72"/>
                      </a:lnTo>
                      <a:lnTo>
                        <a:pt x="200" y="76"/>
                      </a:lnTo>
                      <a:lnTo>
                        <a:pt x="196" y="78"/>
                      </a:lnTo>
                      <a:lnTo>
                        <a:pt x="190" y="80"/>
                      </a:lnTo>
                      <a:lnTo>
                        <a:pt x="196" y="82"/>
                      </a:lnTo>
                      <a:lnTo>
                        <a:pt x="198" y="86"/>
                      </a:lnTo>
                      <a:lnTo>
                        <a:pt x="200" y="90"/>
                      </a:lnTo>
                      <a:lnTo>
                        <a:pt x="200" y="94"/>
                      </a:lnTo>
                      <a:lnTo>
                        <a:pt x="198" y="98"/>
                      </a:lnTo>
                      <a:lnTo>
                        <a:pt x="194" y="102"/>
                      </a:lnTo>
                      <a:lnTo>
                        <a:pt x="186" y="102"/>
                      </a:lnTo>
                      <a:lnTo>
                        <a:pt x="172" y="100"/>
                      </a:lnTo>
                      <a:lnTo>
                        <a:pt x="162" y="100"/>
                      </a:lnTo>
                      <a:lnTo>
                        <a:pt x="164" y="102"/>
                      </a:lnTo>
                      <a:lnTo>
                        <a:pt x="166" y="106"/>
                      </a:lnTo>
                      <a:lnTo>
                        <a:pt x="168" y="110"/>
                      </a:lnTo>
                      <a:lnTo>
                        <a:pt x="154" y="110"/>
                      </a:lnTo>
                      <a:lnTo>
                        <a:pt x="140" y="110"/>
                      </a:lnTo>
                      <a:lnTo>
                        <a:pt x="140" y="114"/>
                      </a:lnTo>
                      <a:lnTo>
                        <a:pt x="142" y="116"/>
                      </a:lnTo>
                      <a:lnTo>
                        <a:pt x="136" y="118"/>
                      </a:lnTo>
                      <a:lnTo>
                        <a:pt x="130" y="118"/>
                      </a:lnTo>
                      <a:lnTo>
                        <a:pt x="124" y="118"/>
                      </a:lnTo>
                      <a:lnTo>
                        <a:pt x="126" y="122"/>
                      </a:lnTo>
                      <a:lnTo>
                        <a:pt x="126" y="126"/>
                      </a:lnTo>
                      <a:lnTo>
                        <a:pt x="126" y="130"/>
                      </a:lnTo>
                      <a:lnTo>
                        <a:pt x="128" y="134"/>
                      </a:lnTo>
                      <a:lnTo>
                        <a:pt x="116" y="136"/>
                      </a:lnTo>
                      <a:lnTo>
                        <a:pt x="106" y="140"/>
                      </a:lnTo>
                      <a:lnTo>
                        <a:pt x="96" y="144"/>
                      </a:lnTo>
                      <a:lnTo>
                        <a:pt x="82" y="142"/>
                      </a:lnTo>
                      <a:lnTo>
                        <a:pt x="88" y="146"/>
                      </a:lnTo>
                      <a:lnTo>
                        <a:pt x="92" y="148"/>
                      </a:lnTo>
                      <a:lnTo>
                        <a:pt x="92" y="152"/>
                      </a:lnTo>
                      <a:lnTo>
                        <a:pt x="92" y="156"/>
                      </a:lnTo>
                      <a:lnTo>
                        <a:pt x="88" y="160"/>
                      </a:lnTo>
                      <a:lnTo>
                        <a:pt x="84" y="164"/>
                      </a:lnTo>
                      <a:lnTo>
                        <a:pt x="78" y="166"/>
                      </a:lnTo>
                      <a:lnTo>
                        <a:pt x="74" y="168"/>
                      </a:lnTo>
                      <a:lnTo>
                        <a:pt x="68" y="170"/>
                      </a:lnTo>
                      <a:lnTo>
                        <a:pt x="62" y="172"/>
                      </a:lnTo>
                      <a:lnTo>
                        <a:pt x="58" y="172"/>
                      </a:lnTo>
                      <a:lnTo>
                        <a:pt x="64" y="174"/>
                      </a:lnTo>
                      <a:lnTo>
                        <a:pt x="68" y="176"/>
                      </a:lnTo>
                      <a:lnTo>
                        <a:pt x="72" y="180"/>
                      </a:lnTo>
                      <a:lnTo>
                        <a:pt x="76" y="182"/>
                      </a:lnTo>
                      <a:lnTo>
                        <a:pt x="78" y="184"/>
                      </a:lnTo>
                      <a:lnTo>
                        <a:pt x="78" y="190"/>
                      </a:lnTo>
                      <a:lnTo>
                        <a:pt x="78" y="194"/>
                      </a:lnTo>
                      <a:lnTo>
                        <a:pt x="76" y="202"/>
                      </a:lnTo>
                      <a:lnTo>
                        <a:pt x="70" y="204"/>
                      </a:lnTo>
                      <a:lnTo>
                        <a:pt x="62" y="204"/>
                      </a:lnTo>
                      <a:lnTo>
                        <a:pt x="54" y="204"/>
                      </a:lnTo>
                      <a:lnTo>
                        <a:pt x="60" y="214"/>
                      </a:lnTo>
                      <a:lnTo>
                        <a:pt x="60" y="224"/>
                      </a:lnTo>
                      <a:lnTo>
                        <a:pt x="56" y="236"/>
                      </a:lnTo>
                      <a:lnTo>
                        <a:pt x="56" y="248"/>
                      </a:lnTo>
                      <a:lnTo>
                        <a:pt x="46" y="248"/>
                      </a:lnTo>
                      <a:lnTo>
                        <a:pt x="34" y="248"/>
                      </a:lnTo>
                      <a:lnTo>
                        <a:pt x="38" y="250"/>
                      </a:lnTo>
                      <a:lnTo>
                        <a:pt x="42" y="254"/>
                      </a:lnTo>
                      <a:lnTo>
                        <a:pt x="44" y="260"/>
                      </a:lnTo>
                      <a:lnTo>
                        <a:pt x="44" y="268"/>
                      </a:lnTo>
                      <a:lnTo>
                        <a:pt x="42" y="272"/>
                      </a:lnTo>
                      <a:lnTo>
                        <a:pt x="38" y="276"/>
                      </a:lnTo>
                      <a:lnTo>
                        <a:pt x="34" y="278"/>
                      </a:lnTo>
                      <a:lnTo>
                        <a:pt x="28" y="280"/>
                      </a:lnTo>
                      <a:lnTo>
                        <a:pt x="24" y="280"/>
                      </a:lnTo>
                      <a:lnTo>
                        <a:pt x="18" y="282"/>
                      </a:lnTo>
                      <a:lnTo>
                        <a:pt x="24" y="284"/>
                      </a:lnTo>
                      <a:lnTo>
                        <a:pt x="26" y="288"/>
                      </a:lnTo>
                      <a:lnTo>
                        <a:pt x="26" y="292"/>
                      </a:lnTo>
                      <a:lnTo>
                        <a:pt x="24" y="296"/>
                      </a:lnTo>
                      <a:lnTo>
                        <a:pt x="18" y="300"/>
                      </a:lnTo>
                      <a:lnTo>
                        <a:pt x="28" y="302"/>
                      </a:lnTo>
                      <a:lnTo>
                        <a:pt x="38" y="306"/>
                      </a:lnTo>
                      <a:lnTo>
                        <a:pt x="38" y="312"/>
                      </a:lnTo>
                      <a:lnTo>
                        <a:pt x="34" y="316"/>
                      </a:lnTo>
                      <a:lnTo>
                        <a:pt x="28" y="320"/>
                      </a:lnTo>
                      <a:lnTo>
                        <a:pt x="24" y="322"/>
                      </a:lnTo>
                      <a:lnTo>
                        <a:pt x="18" y="326"/>
                      </a:lnTo>
                      <a:lnTo>
                        <a:pt x="12" y="330"/>
                      </a:lnTo>
                      <a:lnTo>
                        <a:pt x="8" y="334"/>
                      </a:lnTo>
                      <a:lnTo>
                        <a:pt x="12" y="336"/>
                      </a:lnTo>
                      <a:lnTo>
                        <a:pt x="18" y="338"/>
                      </a:lnTo>
                      <a:lnTo>
                        <a:pt x="22" y="338"/>
                      </a:lnTo>
                      <a:lnTo>
                        <a:pt x="20" y="342"/>
                      </a:lnTo>
                      <a:lnTo>
                        <a:pt x="18" y="344"/>
                      </a:lnTo>
                      <a:lnTo>
                        <a:pt x="14" y="348"/>
                      </a:lnTo>
                      <a:lnTo>
                        <a:pt x="12" y="350"/>
                      </a:lnTo>
                      <a:lnTo>
                        <a:pt x="16" y="352"/>
                      </a:lnTo>
                      <a:lnTo>
                        <a:pt x="22" y="354"/>
                      </a:lnTo>
                      <a:lnTo>
                        <a:pt x="26" y="356"/>
                      </a:lnTo>
                      <a:lnTo>
                        <a:pt x="24" y="358"/>
                      </a:lnTo>
                      <a:lnTo>
                        <a:pt x="22" y="362"/>
                      </a:lnTo>
                      <a:lnTo>
                        <a:pt x="32" y="364"/>
                      </a:lnTo>
                      <a:lnTo>
                        <a:pt x="44" y="368"/>
                      </a:lnTo>
                      <a:lnTo>
                        <a:pt x="22" y="382"/>
                      </a:lnTo>
                      <a:lnTo>
                        <a:pt x="0" y="394"/>
                      </a:lnTo>
                      <a:lnTo>
                        <a:pt x="6" y="396"/>
                      </a:lnTo>
                      <a:lnTo>
                        <a:pt x="14" y="398"/>
                      </a:lnTo>
                      <a:lnTo>
                        <a:pt x="20" y="402"/>
                      </a:lnTo>
                      <a:lnTo>
                        <a:pt x="24" y="406"/>
                      </a:lnTo>
                      <a:lnTo>
                        <a:pt x="22" y="408"/>
                      </a:lnTo>
                      <a:lnTo>
                        <a:pt x="20" y="410"/>
                      </a:lnTo>
                      <a:lnTo>
                        <a:pt x="16" y="412"/>
                      </a:lnTo>
                      <a:lnTo>
                        <a:pt x="22" y="414"/>
                      </a:lnTo>
                      <a:lnTo>
                        <a:pt x="28" y="416"/>
                      </a:lnTo>
                      <a:lnTo>
                        <a:pt x="30" y="420"/>
                      </a:lnTo>
                      <a:lnTo>
                        <a:pt x="32" y="424"/>
                      </a:lnTo>
                      <a:lnTo>
                        <a:pt x="32" y="428"/>
                      </a:lnTo>
                      <a:lnTo>
                        <a:pt x="28" y="434"/>
                      </a:lnTo>
                      <a:lnTo>
                        <a:pt x="32" y="434"/>
                      </a:lnTo>
                      <a:lnTo>
                        <a:pt x="34" y="434"/>
                      </a:lnTo>
                      <a:lnTo>
                        <a:pt x="34" y="440"/>
                      </a:lnTo>
                      <a:lnTo>
                        <a:pt x="30" y="442"/>
                      </a:lnTo>
                      <a:lnTo>
                        <a:pt x="26" y="446"/>
                      </a:lnTo>
                      <a:lnTo>
                        <a:pt x="22" y="448"/>
                      </a:lnTo>
                      <a:lnTo>
                        <a:pt x="20" y="452"/>
                      </a:lnTo>
                      <a:lnTo>
                        <a:pt x="16" y="456"/>
                      </a:lnTo>
                      <a:lnTo>
                        <a:pt x="22" y="454"/>
                      </a:lnTo>
                      <a:lnTo>
                        <a:pt x="28" y="456"/>
                      </a:lnTo>
                      <a:lnTo>
                        <a:pt x="34" y="458"/>
                      </a:lnTo>
                      <a:lnTo>
                        <a:pt x="40" y="460"/>
                      </a:lnTo>
                      <a:lnTo>
                        <a:pt x="44" y="464"/>
                      </a:lnTo>
                      <a:lnTo>
                        <a:pt x="40" y="468"/>
                      </a:lnTo>
                      <a:lnTo>
                        <a:pt x="38" y="472"/>
                      </a:lnTo>
                      <a:lnTo>
                        <a:pt x="34" y="476"/>
                      </a:lnTo>
                      <a:lnTo>
                        <a:pt x="40" y="478"/>
                      </a:lnTo>
                      <a:lnTo>
                        <a:pt x="44" y="482"/>
                      </a:lnTo>
                      <a:lnTo>
                        <a:pt x="48" y="486"/>
                      </a:lnTo>
                      <a:lnTo>
                        <a:pt x="48" y="490"/>
                      </a:lnTo>
                      <a:lnTo>
                        <a:pt x="48" y="496"/>
                      </a:lnTo>
                      <a:lnTo>
                        <a:pt x="54" y="496"/>
                      </a:lnTo>
                      <a:lnTo>
                        <a:pt x="60" y="498"/>
                      </a:lnTo>
                      <a:lnTo>
                        <a:pt x="64" y="500"/>
                      </a:lnTo>
                      <a:lnTo>
                        <a:pt x="66" y="504"/>
                      </a:lnTo>
                      <a:lnTo>
                        <a:pt x="66" y="508"/>
                      </a:lnTo>
                      <a:lnTo>
                        <a:pt x="66" y="514"/>
                      </a:lnTo>
                      <a:lnTo>
                        <a:pt x="62" y="520"/>
                      </a:lnTo>
                      <a:lnTo>
                        <a:pt x="68" y="524"/>
                      </a:lnTo>
                      <a:lnTo>
                        <a:pt x="72" y="528"/>
                      </a:lnTo>
                      <a:lnTo>
                        <a:pt x="74" y="534"/>
                      </a:lnTo>
                      <a:lnTo>
                        <a:pt x="76" y="540"/>
                      </a:lnTo>
                      <a:lnTo>
                        <a:pt x="76" y="546"/>
                      </a:lnTo>
                      <a:lnTo>
                        <a:pt x="96" y="546"/>
                      </a:lnTo>
                      <a:lnTo>
                        <a:pt x="118" y="544"/>
                      </a:lnTo>
                      <a:lnTo>
                        <a:pt x="114" y="552"/>
                      </a:lnTo>
                      <a:lnTo>
                        <a:pt x="112" y="558"/>
                      </a:lnTo>
                      <a:lnTo>
                        <a:pt x="110" y="566"/>
                      </a:lnTo>
                      <a:lnTo>
                        <a:pt x="108" y="572"/>
                      </a:lnTo>
                      <a:lnTo>
                        <a:pt x="114" y="572"/>
                      </a:lnTo>
                      <a:lnTo>
                        <a:pt x="120" y="572"/>
                      </a:lnTo>
                      <a:lnTo>
                        <a:pt x="126" y="572"/>
                      </a:lnTo>
                      <a:lnTo>
                        <a:pt x="122" y="578"/>
                      </a:lnTo>
                      <a:lnTo>
                        <a:pt x="118" y="584"/>
                      </a:lnTo>
                      <a:lnTo>
                        <a:pt x="116" y="592"/>
                      </a:lnTo>
                      <a:lnTo>
                        <a:pt x="122" y="592"/>
                      </a:lnTo>
                      <a:lnTo>
                        <a:pt x="128" y="592"/>
                      </a:lnTo>
                      <a:lnTo>
                        <a:pt x="136" y="592"/>
                      </a:lnTo>
                      <a:lnTo>
                        <a:pt x="134" y="594"/>
                      </a:lnTo>
                      <a:lnTo>
                        <a:pt x="132" y="598"/>
                      </a:lnTo>
                      <a:lnTo>
                        <a:pt x="130" y="602"/>
                      </a:lnTo>
                      <a:lnTo>
                        <a:pt x="128" y="604"/>
                      </a:lnTo>
                      <a:lnTo>
                        <a:pt x="144" y="606"/>
                      </a:lnTo>
                      <a:lnTo>
                        <a:pt x="156" y="610"/>
                      </a:lnTo>
                      <a:lnTo>
                        <a:pt x="164" y="622"/>
                      </a:lnTo>
                      <a:lnTo>
                        <a:pt x="162" y="620"/>
                      </a:lnTo>
                      <a:lnTo>
                        <a:pt x="160" y="618"/>
                      </a:lnTo>
                      <a:lnTo>
                        <a:pt x="164" y="614"/>
                      </a:lnTo>
                      <a:lnTo>
                        <a:pt x="168" y="614"/>
                      </a:lnTo>
                      <a:lnTo>
                        <a:pt x="170" y="614"/>
                      </a:lnTo>
                      <a:lnTo>
                        <a:pt x="172" y="614"/>
                      </a:lnTo>
                      <a:lnTo>
                        <a:pt x="174" y="618"/>
                      </a:lnTo>
                      <a:lnTo>
                        <a:pt x="174" y="620"/>
                      </a:lnTo>
                      <a:lnTo>
                        <a:pt x="176" y="624"/>
                      </a:lnTo>
                      <a:lnTo>
                        <a:pt x="178" y="628"/>
                      </a:lnTo>
                      <a:lnTo>
                        <a:pt x="178" y="630"/>
                      </a:lnTo>
                      <a:lnTo>
                        <a:pt x="180" y="632"/>
                      </a:lnTo>
                      <a:lnTo>
                        <a:pt x="184" y="634"/>
                      </a:lnTo>
                      <a:lnTo>
                        <a:pt x="188" y="636"/>
                      </a:lnTo>
                      <a:lnTo>
                        <a:pt x="190" y="636"/>
                      </a:lnTo>
                      <a:lnTo>
                        <a:pt x="194" y="638"/>
                      </a:lnTo>
                      <a:lnTo>
                        <a:pt x="198" y="638"/>
                      </a:lnTo>
                      <a:lnTo>
                        <a:pt x="200" y="640"/>
                      </a:lnTo>
                      <a:lnTo>
                        <a:pt x="202" y="644"/>
                      </a:lnTo>
                      <a:lnTo>
                        <a:pt x="204" y="648"/>
                      </a:lnTo>
                      <a:lnTo>
                        <a:pt x="206" y="646"/>
                      </a:lnTo>
                      <a:lnTo>
                        <a:pt x="210" y="646"/>
                      </a:lnTo>
                      <a:lnTo>
                        <a:pt x="212" y="644"/>
                      </a:lnTo>
                      <a:lnTo>
                        <a:pt x="216" y="648"/>
                      </a:lnTo>
                      <a:lnTo>
                        <a:pt x="220" y="654"/>
                      </a:lnTo>
                      <a:lnTo>
                        <a:pt x="222" y="658"/>
                      </a:lnTo>
                      <a:lnTo>
                        <a:pt x="224" y="654"/>
                      </a:lnTo>
                      <a:lnTo>
                        <a:pt x="228" y="650"/>
                      </a:lnTo>
                      <a:lnTo>
                        <a:pt x="232" y="652"/>
                      </a:lnTo>
                      <a:lnTo>
                        <a:pt x="234" y="654"/>
                      </a:lnTo>
                      <a:lnTo>
                        <a:pt x="238" y="656"/>
                      </a:lnTo>
                      <a:lnTo>
                        <a:pt x="238" y="662"/>
                      </a:lnTo>
                      <a:lnTo>
                        <a:pt x="240" y="666"/>
                      </a:lnTo>
                      <a:lnTo>
                        <a:pt x="252" y="662"/>
                      </a:lnTo>
                      <a:lnTo>
                        <a:pt x="262" y="666"/>
                      </a:lnTo>
                      <a:lnTo>
                        <a:pt x="270" y="674"/>
                      </a:lnTo>
                      <a:lnTo>
                        <a:pt x="276" y="686"/>
                      </a:lnTo>
                      <a:lnTo>
                        <a:pt x="274" y="678"/>
                      </a:lnTo>
                      <a:lnTo>
                        <a:pt x="276" y="674"/>
                      </a:lnTo>
                      <a:lnTo>
                        <a:pt x="278" y="670"/>
                      </a:lnTo>
                      <a:lnTo>
                        <a:pt x="280" y="668"/>
                      </a:lnTo>
                      <a:lnTo>
                        <a:pt x="284" y="666"/>
                      </a:lnTo>
                      <a:lnTo>
                        <a:pt x="288" y="668"/>
                      </a:lnTo>
                      <a:lnTo>
                        <a:pt x="292" y="672"/>
                      </a:lnTo>
                      <a:lnTo>
                        <a:pt x="296" y="678"/>
                      </a:lnTo>
                      <a:lnTo>
                        <a:pt x="294" y="674"/>
                      </a:lnTo>
                      <a:lnTo>
                        <a:pt x="294" y="674"/>
                      </a:lnTo>
                      <a:lnTo>
                        <a:pt x="296" y="674"/>
                      </a:lnTo>
                      <a:lnTo>
                        <a:pt x="298" y="674"/>
                      </a:lnTo>
                      <a:lnTo>
                        <a:pt x="300" y="676"/>
                      </a:lnTo>
                      <a:lnTo>
                        <a:pt x="302" y="680"/>
                      </a:lnTo>
                      <a:lnTo>
                        <a:pt x="304" y="682"/>
                      </a:lnTo>
                      <a:lnTo>
                        <a:pt x="304" y="686"/>
                      </a:lnTo>
                      <a:lnTo>
                        <a:pt x="310" y="682"/>
                      </a:lnTo>
                      <a:lnTo>
                        <a:pt x="318" y="680"/>
                      </a:lnTo>
                      <a:lnTo>
                        <a:pt x="324" y="678"/>
                      </a:lnTo>
                      <a:lnTo>
                        <a:pt x="326" y="682"/>
                      </a:lnTo>
                      <a:lnTo>
                        <a:pt x="328" y="684"/>
                      </a:lnTo>
                      <a:lnTo>
                        <a:pt x="330" y="688"/>
                      </a:lnTo>
                      <a:lnTo>
                        <a:pt x="330" y="692"/>
                      </a:lnTo>
                      <a:lnTo>
                        <a:pt x="332" y="686"/>
                      </a:lnTo>
                      <a:lnTo>
                        <a:pt x="332" y="684"/>
                      </a:lnTo>
                      <a:lnTo>
                        <a:pt x="334" y="682"/>
                      </a:lnTo>
                      <a:lnTo>
                        <a:pt x="338" y="684"/>
                      </a:lnTo>
                      <a:lnTo>
                        <a:pt x="340" y="684"/>
                      </a:lnTo>
                      <a:lnTo>
                        <a:pt x="344" y="688"/>
                      </a:lnTo>
                      <a:lnTo>
                        <a:pt x="346" y="690"/>
                      </a:lnTo>
                      <a:lnTo>
                        <a:pt x="350" y="694"/>
                      </a:lnTo>
                      <a:lnTo>
                        <a:pt x="352" y="698"/>
                      </a:lnTo>
                      <a:lnTo>
                        <a:pt x="356" y="702"/>
                      </a:lnTo>
                      <a:lnTo>
                        <a:pt x="358" y="706"/>
                      </a:lnTo>
                      <a:lnTo>
                        <a:pt x="360" y="708"/>
                      </a:lnTo>
                      <a:lnTo>
                        <a:pt x="364" y="700"/>
                      </a:lnTo>
                      <a:lnTo>
                        <a:pt x="370" y="700"/>
                      </a:lnTo>
                      <a:lnTo>
                        <a:pt x="378" y="704"/>
                      </a:lnTo>
                      <a:lnTo>
                        <a:pt x="386" y="712"/>
                      </a:lnTo>
                      <a:lnTo>
                        <a:pt x="392" y="718"/>
                      </a:lnTo>
                      <a:lnTo>
                        <a:pt x="386" y="714"/>
                      </a:lnTo>
                      <a:lnTo>
                        <a:pt x="384" y="710"/>
                      </a:lnTo>
                      <a:lnTo>
                        <a:pt x="382" y="706"/>
                      </a:lnTo>
                      <a:lnTo>
                        <a:pt x="382" y="702"/>
                      </a:lnTo>
                      <a:lnTo>
                        <a:pt x="384" y="696"/>
                      </a:lnTo>
                      <a:lnTo>
                        <a:pt x="386" y="692"/>
                      </a:lnTo>
                      <a:lnTo>
                        <a:pt x="390" y="690"/>
                      </a:lnTo>
                      <a:lnTo>
                        <a:pt x="394" y="686"/>
                      </a:lnTo>
                      <a:lnTo>
                        <a:pt x="398" y="686"/>
                      </a:lnTo>
                      <a:lnTo>
                        <a:pt x="404" y="688"/>
                      </a:lnTo>
                      <a:lnTo>
                        <a:pt x="408" y="690"/>
                      </a:lnTo>
                      <a:lnTo>
                        <a:pt x="412" y="696"/>
                      </a:lnTo>
                      <a:lnTo>
                        <a:pt x="414" y="692"/>
                      </a:lnTo>
                      <a:lnTo>
                        <a:pt x="414" y="690"/>
                      </a:lnTo>
                      <a:lnTo>
                        <a:pt x="418" y="688"/>
                      </a:lnTo>
                      <a:lnTo>
                        <a:pt x="420" y="686"/>
                      </a:lnTo>
                      <a:lnTo>
                        <a:pt x="424" y="686"/>
                      </a:lnTo>
                      <a:lnTo>
                        <a:pt x="428" y="688"/>
                      </a:lnTo>
                      <a:lnTo>
                        <a:pt x="432" y="690"/>
                      </a:lnTo>
                      <a:lnTo>
                        <a:pt x="434" y="694"/>
                      </a:lnTo>
                      <a:lnTo>
                        <a:pt x="438" y="682"/>
                      </a:lnTo>
                      <a:lnTo>
                        <a:pt x="450" y="676"/>
                      </a:lnTo>
                      <a:lnTo>
                        <a:pt x="462" y="674"/>
                      </a:lnTo>
                      <a:lnTo>
                        <a:pt x="472" y="680"/>
                      </a:lnTo>
                      <a:lnTo>
                        <a:pt x="482" y="672"/>
                      </a:lnTo>
                      <a:lnTo>
                        <a:pt x="494" y="666"/>
                      </a:lnTo>
                      <a:lnTo>
                        <a:pt x="504" y="660"/>
                      </a:lnTo>
                      <a:lnTo>
                        <a:pt x="506" y="658"/>
                      </a:lnTo>
                      <a:lnTo>
                        <a:pt x="508" y="656"/>
                      </a:lnTo>
                      <a:lnTo>
                        <a:pt x="508" y="654"/>
                      </a:lnTo>
                      <a:lnTo>
                        <a:pt x="510" y="654"/>
                      </a:lnTo>
                      <a:lnTo>
                        <a:pt x="514" y="652"/>
                      </a:lnTo>
                      <a:lnTo>
                        <a:pt x="520" y="652"/>
                      </a:lnTo>
                      <a:lnTo>
                        <a:pt x="524" y="652"/>
                      </a:lnTo>
                      <a:lnTo>
                        <a:pt x="528" y="654"/>
                      </a:lnTo>
                      <a:lnTo>
                        <a:pt x="534" y="656"/>
                      </a:lnTo>
                      <a:lnTo>
                        <a:pt x="540" y="658"/>
                      </a:lnTo>
                      <a:lnTo>
                        <a:pt x="538" y="654"/>
                      </a:lnTo>
                      <a:lnTo>
                        <a:pt x="538" y="652"/>
                      </a:lnTo>
                      <a:lnTo>
                        <a:pt x="538" y="648"/>
                      </a:lnTo>
                      <a:lnTo>
                        <a:pt x="550" y="648"/>
                      </a:lnTo>
                      <a:lnTo>
                        <a:pt x="562" y="650"/>
                      </a:lnTo>
                      <a:lnTo>
                        <a:pt x="558" y="648"/>
                      </a:lnTo>
                      <a:lnTo>
                        <a:pt x="552" y="646"/>
                      </a:lnTo>
                      <a:lnTo>
                        <a:pt x="550" y="644"/>
                      </a:lnTo>
                      <a:lnTo>
                        <a:pt x="546" y="640"/>
                      </a:lnTo>
                      <a:lnTo>
                        <a:pt x="544" y="634"/>
                      </a:lnTo>
                      <a:lnTo>
                        <a:pt x="544" y="628"/>
                      </a:lnTo>
                      <a:lnTo>
                        <a:pt x="546" y="622"/>
                      </a:lnTo>
                      <a:lnTo>
                        <a:pt x="548" y="616"/>
                      </a:lnTo>
                      <a:lnTo>
                        <a:pt x="552" y="614"/>
                      </a:lnTo>
                      <a:lnTo>
                        <a:pt x="558" y="612"/>
                      </a:lnTo>
                      <a:lnTo>
                        <a:pt x="564" y="612"/>
                      </a:lnTo>
                      <a:lnTo>
                        <a:pt x="570" y="612"/>
                      </a:lnTo>
                      <a:lnTo>
                        <a:pt x="576" y="612"/>
                      </a:lnTo>
                      <a:lnTo>
                        <a:pt x="572" y="608"/>
                      </a:lnTo>
                      <a:lnTo>
                        <a:pt x="572" y="606"/>
                      </a:lnTo>
                      <a:lnTo>
                        <a:pt x="570" y="602"/>
                      </a:lnTo>
                      <a:lnTo>
                        <a:pt x="570" y="598"/>
                      </a:lnTo>
                      <a:lnTo>
                        <a:pt x="584" y="600"/>
                      </a:lnTo>
                      <a:lnTo>
                        <a:pt x="592" y="598"/>
                      </a:lnTo>
                      <a:lnTo>
                        <a:pt x="600" y="594"/>
                      </a:lnTo>
                      <a:lnTo>
                        <a:pt x="612" y="586"/>
                      </a:lnTo>
                      <a:lnTo>
                        <a:pt x="614" y="582"/>
                      </a:lnTo>
                      <a:lnTo>
                        <a:pt x="620" y="580"/>
                      </a:lnTo>
                      <a:lnTo>
                        <a:pt x="624" y="580"/>
                      </a:lnTo>
                      <a:lnTo>
                        <a:pt x="626" y="576"/>
                      </a:lnTo>
                      <a:lnTo>
                        <a:pt x="628" y="572"/>
                      </a:lnTo>
                      <a:lnTo>
                        <a:pt x="628" y="568"/>
                      </a:lnTo>
                      <a:lnTo>
                        <a:pt x="628" y="562"/>
                      </a:lnTo>
                      <a:lnTo>
                        <a:pt x="628" y="558"/>
                      </a:lnTo>
                      <a:lnTo>
                        <a:pt x="630" y="554"/>
                      </a:lnTo>
                      <a:lnTo>
                        <a:pt x="626" y="552"/>
                      </a:lnTo>
                      <a:lnTo>
                        <a:pt x="622" y="548"/>
                      </a:lnTo>
                      <a:lnTo>
                        <a:pt x="620" y="548"/>
                      </a:lnTo>
                      <a:lnTo>
                        <a:pt x="630" y="536"/>
                      </a:lnTo>
                      <a:lnTo>
                        <a:pt x="642" y="532"/>
                      </a:lnTo>
                      <a:lnTo>
                        <a:pt x="656" y="534"/>
                      </a:lnTo>
                      <a:lnTo>
                        <a:pt x="656" y="530"/>
                      </a:lnTo>
                      <a:lnTo>
                        <a:pt x="656" y="524"/>
                      </a:lnTo>
                      <a:lnTo>
                        <a:pt x="656" y="520"/>
                      </a:lnTo>
                      <a:lnTo>
                        <a:pt x="658" y="516"/>
                      </a:lnTo>
                      <a:lnTo>
                        <a:pt x="658" y="512"/>
                      </a:lnTo>
                      <a:lnTo>
                        <a:pt x="662" y="510"/>
                      </a:lnTo>
                      <a:lnTo>
                        <a:pt x="666" y="508"/>
                      </a:lnTo>
                      <a:lnTo>
                        <a:pt x="672" y="508"/>
                      </a:lnTo>
                      <a:lnTo>
                        <a:pt x="674" y="502"/>
                      </a:lnTo>
                      <a:lnTo>
                        <a:pt x="676" y="498"/>
                      </a:lnTo>
                      <a:lnTo>
                        <a:pt x="678" y="494"/>
                      </a:lnTo>
                      <a:lnTo>
                        <a:pt x="682" y="492"/>
                      </a:lnTo>
                      <a:lnTo>
                        <a:pt x="684" y="490"/>
                      </a:lnTo>
                      <a:lnTo>
                        <a:pt x="688" y="490"/>
                      </a:lnTo>
                      <a:lnTo>
                        <a:pt x="692" y="488"/>
                      </a:lnTo>
                      <a:lnTo>
                        <a:pt x="696" y="484"/>
                      </a:lnTo>
                      <a:lnTo>
                        <a:pt x="698" y="482"/>
                      </a:lnTo>
                      <a:lnTo>
                        <a:pt x="694" y="478"/>
                      </a:lnTo>
                      <a:lnTo>
                        <a:pt x="690" y="476"/>
                      </a:lnTo>
                      <a:lnTo>
                        <a:pt x="688" y="472"/>
                      </a:lnTo>
                      <a:lnTo>
                        <a:pt x="692" y="466"/>
                      </a:lnTo>
                      <a:lnTo>
                        <a:pt x="700" y="462"/>
                      </a:lnTo>
                      <a:lnTo>
                        <a:pt x="708" y="458"/>
                      </a:lnTo>
                      <a:lnTo>
                        <a:pt x="714" y="452"/>
                      </a:lnTo>
                      <a:lnTo>
                        <a:pt x="704" y="446"/>
                      </a:lnTo>
                      <a:lnTo>
                        <a:pt x="700" y="436"/>
                      </a:lnTo>
                      <a:lnTo>
                        <a:pt x="700" y="424"/>
                      </a:lnTo>
                      <a:lnTo>
                        <a:pt x="708" y="414"/>
                      </a:lnTo>
                      <a:lnTo>
                        <a:pt x="702" y="412"/>
                      </a:lnTo>
                      <a:lnTo>
                        <a:pt x="696" y="410"/>
                      </a:lnTo>
                      <a:lnTo>
                        <a:pt x="692" y="408"/>
                      </a:lnTo>
                      <a:lnTo>
                        <a:pt x="706" y="402"/>
                      </a:lnTo>
                      <a:lnTo>
                        <a:pt x="712" y="398"/>
                      </a:lnTo>
                      <a:lnTo>
                        <a:pt x="714" y="392"/>
                      </a:lnTo>
                      <a:lnTo>
                        <a:pt x="716" y="382"/>
                      </a:lnTo>
                      <a:lnTo>
                        <a:pt x="718" y="370"/>
                      </a:lnTo>
                      <a:lnTo>
                        <a:pt x="724" y="362"/>
                      </a:lnTo>
                      <a:lnTo>
                        <a:pt x="728" y="356"/>
                      </a:lnTo>
                      <a:lnTo>
                        <a:pt x="734" y="352"/>
                      </a:lnTo>
                      <a:lnTo>
                        <a:pt x="736" y="348"/>
                      </a:lnTo>
                      <a:lnTo>
                        <a:pt x="736" y="342"/>
                      </a:lnTo>
                      <a:lnTo>
                        <a:pt x="732" y="332"/>
                      </a:lnTo>
                      <a:lnTo>
                        <a:pt x="736" y="330"/>
                      </a:lnTo>
                      <a:lnTo>
                        <a:pt x="742" y="328"/>
                      </a:lnTo>
                      <a:lnTo>
                        <a:pt x="736" y="326"/>
                      </a:lnTo>
                      <a:lnTo>
                        <a:pt x="730" y="322"/>
                      </a:lnTo>
                      <a:lnTo>
                        <a:pt x="722" y="320"/>
                      </a:lnTo>
                      <a:lnTo>
                        <a:pt x="718" y="316"/>
                      </a:lnTo>
                      <a:lnTo>
                        <a:pt x="714" y="312"/>
                      </a:lnTo>
                      <a:lnTo>
                        <a:pt x="710" y="306"/>
                      </a:lnTo>
                      <a:lnTo>
                        <a:pt x="716" y="306"/>
                      </a:lnTo>
                      <a:lnTo>
                        <a:pt x="720" y="302"/>
                      </a:lnTo>
                      <a:lnTo>
                        <a:pt x="726" y="302"/>
                      </a:lnTo>
                      <a:lnTo>
                        <a:pt x="722" y="298"/>
                      </a:lnTo>
                      <a:lnTo>
                        <a:pt x="718" y="296"/>
                      </a:lnTo>
                      <a:lnTo>
                        <a:pt x="714" y="294"/>
                      </a:lnTo>
                      <a:lnTo>
                        <a:pt x="710" y="292"/>
                      </a:lnTo>
                      <a:lnTo>
                        <a:pt x="706" y="290"/>
                      </a:lnTo>
                      <a:lnTo>
                        <a:pt x="702" y="286"/>
                      </a:lnTo>
                      <a:lnTo>
                        <a:pt x="706" y="284"/>
                      </a:lnTo>
                      <a:lnTo>
                        <a:pt x="708" y="282"/>
                      </a:lnTo>
                      <a:lnTo>
                        <a:pt x="708" y="276"/>
                      </a:lnTo>
                      <a:lnTo>
                        <a:pt x="704" y="272"/>
                      </a:lnTo>
                      <a:lnTo>
                        <a:pt x="700" y="268"/>
                      </a:lnTo>
                      <a:lnTo>
                        <a:pt x="694" y="268"/>
                      </a:lnTo>
                      <a:lnTo>
                        <a:pt x="698" y="258"/>
                      </a:lnTo>
                      <a:lnTo>
                        <a:pt x="704" y="248"/>
                      </a:lnTo>
                      <a:lnTo>
                        <a:pt x="710" y="238"/>
                      </a:lnTo>
                      <a:lnTo>
                        <a:pt x="700" y="250"/>
                      </a:lnTo>
                      <a:lnTo>
                        <a:pt x="694" y="252"/>
                      </a:lnTo>
                      <a:lnTo>
                        <a:pt x="690" y="250"/>
                      </a:lnTo>
                      <a:lnTo>
                        <a:pt x="682" y="244"/>
                      </a:lnTo>
                      <a:lnTo>
                        <a:pt x="672" y="234"/>
                      </a:lnTo>
                      <a:lnTo>
                        <a:pt x="680" y="222"/>
                      </a:lnTo>
                      <a:lnTo>
                        <a:pt x="678" y="212"/>
                      </a:lnTo>
                      <a:lnTo>
                        <a:pt x="672" y="206"/>
                      </a:lnTo>
                      <a:lnTo>
                        <a:pt x="662" y="202"/>
                      </a:lnTo>
                      <a:lnTo>
                        <a:pt x="650" y="202"/>
                      </a:lnTo>
                      <a:lnTo>
                        <a:pt x="654" y="198"/>
                      </a:lnTo>
                      <a:lnTo>
                        <a:pt x="658" y="196"/>
                      </a:lnTo>
                      <a:lnTo>
                        <a:pt x="662" y="192"/>
                      </a:lnTo>
                      <a:lnTo>
                        <a:pt x="664" y="188"/>
                      </a:lnTo>
                      <a:lnTo>
                        <a:pt x="660" y="184"/>
                      </a:lnTo>
                      <a:lnTo>
                        <a:pt x="654" y="182"/>
                      </a:lnTo>
                      <a:lnTo>
                        <a:pt x="650" y="180"/>
                      </a:lnTo>
                      <a:lnTo>
                        <a:pt x="648" y="184"/>
                      </a:lnTo>
                      <a:lnTo>
                        <a:pt x="646" y="190"/>
                      </a:lnTo>
                      <a:lnTo>
                        <a:pt x="644" y="192"/>
                      </a:lnTo>
                      <a:lnTo>
                        <a:pt x="640" y="196"/>
                      </a:lnTo>
                      <a:lnTo>
                        <a:pt x="640" y="184"/>
                      </a:lnTo>
                      <a:lnTo>
                        <a:pt x="640" y="172"/>
                      </a:lnTo>
                      <a:lnTo>
                        <a:pt x="638" y="162"/>
                      </a:lnTo>
                      <a:lnTo>
                        <a:pt x="632" y="154"/>
                      </a:lnTo>
                      <a:lnTo>
                        <a:pt x="622" y="152"/>
                      </a:lnTo>
                      <a:lnTo>
                        <a:pt x="622" y="146"/>
                      </a:lnTo>
                      <a:lnTo>
                        <a:pt x="622" y="140"/>
                      </a:lnTo>
                      <a:lnTo>
                        <a:pt x="622" y="134"/>
                      </a:lnTo>
                      <a:lnTo>
                        <a:pt x="622" y="128"/>
                      </a:lnTo>
                      <a:lnTo>
                        <a:pt x="618" y="110"/>
                      </a:lnTo>
                      <a:lnTo>
                        <a:pt x="614" y="94"/>
                      </a:lnTo>
                      <a:lnTo>
                        <a:pt x="612" y="98"/>
                      </a:lnTo>
                      <a:lnTo>
                        <a:pt x="612" y="104"/>
                      </a:lnTo>
                      <a:lnTo>
                        <a:pt x="610" y="108"/>
                      </a:lnTo>
                      <a:lnTo>
                        <a:pt x="608" y="114"/>
                      </a:lnTo>
                      <a:lnTo>
                        <a:pt x="606" y="118"/>
                      </a:lnTo>
                      <a:lnTo>
                        <a:pt x="602" y="120"/>
                      </a:lnTo>
                      <a:lnTo>
                        <a:pt x="598" y="122"/>
                      </a:lnTo>
                      <a:lnTo>
                        <a:pt x="592" y="122"/>
                      </a:lnTo>
                      <a:lnTo>
                        <a:pt x="592" y="118"/>
                      </a:lnTo>
                      <a:lnTo>
                        <a:pt x="592" y="114"/>
                      </a:lnTo>
                      <a:lnTo>
                        <a:pt x="592" y="108"/>
                      </a:lnTo>
                      <a:lnTo>
                        <a:pt x="590" y="112"/>
                      </a:lnTo>
                      <a:lnTo>
                        <a:pt x="586" y="114"/>
                      </a:lnTo>
                      <a:lnTo>
                        <a:pt x="582" y="116"/>
                      </a:lnTo>
                      <a:lnTo>
                        <a:pt x="574" y="100"/>
                      </a:lnTo>
                      <a:lnTo>
                        <a:pt x="568" y="80"/>
                      </a:lnTo>
                      <a:lnTo>
                        <a:pt x="564" y="90"/>
                      </a:lnTo>
                      <a:lnTo>
                        <a:pt x="558" y="96"/>
                      </a:lnTo>
                      <a:lnTo>
                        <a:pt x="552" y="104"/>
                      </a:lnTo>
                      <a:lnTo>
                        <a:pt x="548" y="100"/>
                      </a:lnTo>
                      <a:lnTo>
                        <a:pt x="544" y="94"/>
                      </a:lnTo>
                      <a:lnTo>
                        <a:pt x="542" y="90"/>
                      </a:lnTo>
                      <a:lnTo>
                        <a:pt x="540" y="82"/>
                      </a:lnTo>
                      <a:lnTo>
                        <a:pt x="540" y="76"/>
                      </a:lnTo>
                      <a:lnTo>
                        <a:pt x="536" y="80"/>
                      </a:lnTo>
                      <a:lnTo>
                        <a:pt x="534" y="82"/>
                      </a:lnTo>
                      <a:lnTo>
                        <a:pt x="530" y="84"/>
                      </a:lnTo>
                      <a:lnTo>
                        <a:pt x="520" y="52"/>
                      </a:lnTo>
                      <a:lnTo>
                        <a:pt x="508" y="22"/>
                      </a:lnTo>
                      <a:lnTo>
                        <a:pt x="504" y="30"/>
                      </a:lnTo>
                      <a:lnTo>
                        <a:pt x="498" y="40"/>
                      </a:lnTo>
                      <a:lnTo>
                        <a:pt x="490" y="48"/>
                      </a:lnTo>
                      <a:lnTo>
                        <a:pt x="482" y="52"/>
                      </a:lnTo>
                      <a:lnTo>
                        <a:pt x="472" y="50"/>
                      </a:lnTo>
                      <a:lnTo>
                        <a:pt x="468" y="52"/>
                      </a:lnTo>
                      <a:lnTo>
                        <a:pt x="464" y="54"/>
                      </a:lnTo>
                      <a:lnTo>
                        <a:pt x="460" y="58"/>
                      </a:lnTo>
                      <a:lnTo>
                        <a:pt x="456" y="48"/>
                      </a:lnTo>
                      <a:lnTo>
                        <a:pt x="450" y="38"/>
                      </a:lnTo>
                      <a:lnTo>
                        <a:pt x="448" y="30"/>
                      </a:lnTo>
                      <a:lnTo>
                        <a:pt x="444" y="28"/>
                      </a:lnTo>
                      <a:lnTo>
                        <a:pt x="440" y="28"/>
                      </a:lnTo>
                      <a:lnTo>
                        <a:pt x="440" y="36"/>
                      </a:lnTo>
                      <a:lnTo>
                        <a:pt x="438" y="40"/>
                      </a:lnTo>
                      <a:lnTo>
                        <a:pt x="436" y="44"/>
                      </a:lnTo>
                      <a:lnTo>
                        <a:pt x="432" y="46"/>
                      </a:lnTo>
                      <a:lnTo>
                        <a:pt x="430" y="46"/>
                      </a:lnTo>
                      <a:lnTo>
                        <a:pt x="424" y="44"/>
                      </a:lnTo>
                      <a:lnTo>
                        <a:pt x="420" y="40"/>
                      </a:lnTo>
                      <a:lnTo>
                        <a:pt x="416" y="34"/>
                      </a:lnTo>
                      <a:lnTo>
                        <a:pt x="412" y="38"/>
                      </a:lnTo>
                      <a:lnTo>
                        <a:pt x="408" y="40"/>
                      </a:lnTo>
                      <a:lnTo>
                        <a:pt x="404" y="44"/>
                      </a:lnTo>
                      <a:lnTo>
                        <a:pt x="386" y="22"/>
                      </a:lnTo>
                      <a:lnTo>
                        <a:pt x="368" y="0"/>
                      </a:lnTo>
                      <a:lnTo>
                        <a:pt x="370" y="10"/>
                      </a:lnTo>
                      <a:lnTo>
                        <a:pt x="372" y="18"/>
                      </a:lnTo>
                      <a:lnTo>
                        <a:pt x="372" y="28"/>
                      </a:lnTo>
                      <a:lnTo>
                        <a:pt x="364" y="26"/>
                      </a:lnTo>
                      <a:lnTo>
                        <a:pt x="360" y="22"/>
                      </a:lnTo>
                      <a:lnTo>
                        <a:pt x="354" y="16"/>
                      </a:lnTo>
                      <a:lnTo>
                        <a:pt x="352" y="10"/>
                      </a:lnTo>
                      <a:lnTo>
                        <a:pt x="350" y="2"/>
                      </a:lnTo>
                      <a:lnTo>
                        <a:pt x="350" y="6"/>
                      </a:lnTo>
                      <a:lnTo>
                        <a:pt x="348" y="10"/>
                      </a:lnTo>
                      <a:lnTo>
                        <a:pt x="348" y="14"/>
                      </a:lnTo>
                      <a:lnTo>
                        <a:pt x="346" y="20"/>
                      </a:lnTo>
                      <a:lnTo>
                        <a:pt x="344" y="24"/>
                      </a:lnTo>
                      <a:lnTo>
                        <a:pt x="342" y="28"/>
                      </a:lnTo>
                      <a:lnTo>
                        <a:pt x="340" y="32"/>
                      </a:lnTo>
                      <a:lnTo>
                        <a:pt x="338" y="34"/>
                      </a:lnTo>
                      <a:lnTo>
                        <a:pt x="334" y="34"/>
                      </a:lnTo>
                      <a:lnTo>
                        <a:pt x="330" y="32"/>
                      </a:lnTo>
                      <a:lnTo>
                        <a:pt x="326" y="28"/>
                      </a:lnTo>
                      <a:lnTo>
                        <a:pt x="326" y="32"/>
                      </a:lnTo>
                      <a:lnTo>
                        <a:pt x="328" y="38"/>
                      </a:lnTo>
                      <a:lnTo>
                        <a:pt x="324" y="36"/>
                      </a:lnTo>
                      <a:lnTo>
                        <a:pt x="320" y="34"/>
                      </a:lnTo>
                      <a:lnTo>
                        <a:pt x="316" y="32"/>
                      </a:lnTo>
                      <a:lnTo>
                        <a:pt x="314" y="36"/>
                      </a:lnTo>
                      <a:lnTo>
                        <a:pt x="314" y="40"/>
                      </a:lnTo>
                      <a:lnTo>
                        <a:pt x="312" y="44"/>
                      </a:lnTo>
                      <a:lnTo>
                        <a:pt x="294" y="42"/>
                      </a:lnTo>
                      <a:lnTo>
                        <a:pt x="278" y="32"/>
                      </a:lnTo>
                      <a:lnTo>
                        <a:pt x="264" y="18"/>
                      </a:lnTo>
                      <a:lnTo>
                        <a:pt x="250" y="4"/>
                      </a:lnTo>
                      <a:lnTo>
                        <a:pt x="260" y="6"/>
                      </a:lnTo>
                      <a:lnTo>
                        <a:pt x="266" y="14"/>
                      </a:lnTo>
                      <a:lnTo>
                        <a:pt x="270" y="24"/>
                      </a:lnTo>
                      <a:lnTo>
                        <a:pt x="274" y="34"/>
                      </a:lnTo>
                      <a:lnTo>
                        <a:pt x="282" y="40"/>
                      </a:lnTo>
                      <a:lnTo>
                        <a:pt x="256" y="1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folHlink">
                        <a:gamma/>
                        <a:tint val="72941"/>
                        <a:invGamma/>
                      </a:schemeClr>
                    </a:gs>
                    <a:gs pos="100000">
                      <a:schemeClr val="folHlink"/>
                    </a:gs>
                  </a:gsLst>
                  <a:lin ang="5400000" scaled="1"/>
                </a:gradFill>
                <a:ln w="0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dist="63500" dir="2212194" algn="ctr" rotWithShape="0">
                    <a:srgbClr val="C0C0C0"/>
                  </a:outerShdw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kumimoji="1" lang="ko-KR" altLang="en-US">
                    <a:solidFill>
                      <a:srgbClr val="0000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107" name="Text Box 22"/>
                <p:cNvSpPr txBox="1">
                  <a:spLocks noChangeArrowheads="1"/>
                </p:cNvSpPr>
                <p:nvPr/>
              </p:nvSpPr>
              <p:spPr bwMode="black">
                <a:xfrm>
                  <a:off x="6467694" y="4188684"/>
                  <a:ext cx="2044701" cy="547030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  <a:scene3d>
                    <a:camera prst="orthographicFront"/>
                    <a:lightRig rig="soft" dir="tl">
                      <a:rot lat="0" lon="0" rev="0"/>
                    </a:lightRig>
                  </a:scene3d>
                  <a:sp3d contourW="25400" prstMaterial="matte">
                    <a:bevelT w="25400" h="55880" prst="artDeco"/>
                    <a:contourClr>
                      <a:schemeClr val="accent2">
                        <a:tint val="20000"/>
                      </a:schemeClr>
                    </a:contourClr>
                  </a:sp3d>
                </a:bodyPr>
                <a:lstStyle/>
                <a:p>
                  <a:pPr algn="ctr" eaLnBrk="0" latinLnBrk="0" hangingPunct="0">
                    <a:defRPr/>
                  </a:pPr>
                  <a:r>
                    <a:rPr lang="ko-KR" altLang="en-US" b="1" kern="0" spc="50" dirty="0" smtClean="0">
                      <a:ln w="11430"/>
                      <a:gradFill>
                        <a:gsLst>
                          <a:gs pos="25000">
                            <a:srgbClr val="333399">
                              <a:satMod val="155000"/>
                            </a:srgbClr>
                          </a:gs>
                          <a:gs pos="100000">
                            <a:srgbClr val="333399">
                              <a:shade val="45000"/>
                              <a:satMod val="165000"/>
                            </a:srgbClr>
                          </a:gs>
                        </a:gsLst>
                        <a:lin ang="5400000"/>
                      </a:gradFill>
                      <a:effectLst>
                        <a:outerShdw blurRad="76200" dist="50800" dir="5400000" algn="tl" rotWithShape="0">
                          <a:srgbClr val="000000">
                            <a:alpha val="65000"/>
                          </a:srgbClr>
                        </a:outerShdw>
                      </a:effectLst>
                      <a:latin typeface="휴먼엑스포" pitchFamily="18" charset="-127"/>
                      <a:ea typeface="휴먼엑스포" pitchFamily="18" charset="-127"/>
                      <a:cs typeface="Arial" charset="0"/>
                    </a:rPr>
                    <a:t>외국인력지원센터</a:t>
                  </a:r>
                  <a:endParaRPr lang="en-US" altLang="ko-KR" b="1" kern="0" spc="50" dirty="0" smtClean="0">
                    <a:ln w="11430"/>
                    <a:gradFill>
                      <a:gsLst>
                        <a:gs pos="25000">
                          <a:srgbClr val="333399">
                            <a:satMod val="155000"/>
                          </a:srgbClr>
                        </a:gs>
                        <a:gs pos="100000">
                          <a:srgbClr val="333399">
                            <a:shade val="45000"/>
                            <a:satMod val="165000"/>
                          </a:srgb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endParaRPr>
                </a:p>
                <a:p>
                  <a:pPr algn="ctr" eaLnBrk="0" latinLnBrk="0" hangingPunct="0">
                    <a:defRPr/>
                  </a:pPr>
                  <a:endParaRPr lang="en-US" altLang="ko-KR" b="1" kern="0" spc="50" dirty="0" smtClean="0">
                    <a:ln w="11430"/>
                    <a:gradFill>
                      <a:gsLst>
                        <a:gs pos="25000">
                          <a:srgbClr val="333399">
                            <a:satMod val="155000"/>
                          </a:srgbClr>
                        </a:gs>
                        <a:gs pos="100000">
                          <a:srgbClr val="333399">
                            <a:shade val="45000"/>
                            <a:satMod val="165000"/>
                          </a:srgb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endParaRPr>
                </a:p>
              </p:txBody>
            </p:sp>
          </p:grpSp>
          <p:sp>
            <p:nvSpPr>
              <p:cNvPr id="101" name="Freeform 4"/>
              <p:cNvSpPr>
                <a:spLocks/>
              </p:cNvSpPr>
              <p:nvPr/>
            </p:nvSpPr>
            <p:spPr bwMode="ltGray">
              <a:xfrm>
                <a:off x="5584084" y="1304665"/>
                <a:ext cx="1690336" cy="1215722"/>
              </a:xfrm>
              <a:custGeom>
                <a:avLst/>
                <a:gdLst/>
                <a:ahLst/>
                <a:cxnLst>
                  <a:cxn ang="0">
                    <a:pos x="264" y="20"/>
                  </a:cxn>
                  <a:cxn ang="0">
                    <a:pos x="286" y="52"/>
                  </a:cxn>
                  <a:cxn ang="0">
                    <a:pos x="242" y="68"/>
                  </a:cxn>
                  <a:cxn ang="0">
                    <a:pos x="202" y="72"/>
                  </a:cxn>
                  <a:cxn ang="0">
                    <a:pos x="194" y="102"/>
                  </a:cxn>
                  <a:cxn ang="0">
                    <a:pos x="140" y="114"/>
                  </a:cxn>
                  <a:cxn ang="0">
                    <a:pos x="116" y="136"/>
                  </a:cxn>
                  <a:cxn ang="0">
                    <a:pos x="84" y="164"/>
                  </a:cxn>
                  <a:cxn ang="0">
                    <a:pos x="76" y="182"/>
                  </a:cxn>
                  <a:cxn ang="0">
                    <a:pos x="60" y="224"/>
                  </a:cxn>
                  <a:cxn ang="0">
                    <a:pos x="42" y="272"/>
                  </a:cxn>
                  <a:cxn ang="0">
                    <a:pos x="24" y="296"/>
                  </a:cxn>
                  <a:cxn ang="0">
                    <a:pos x="12" y="330"/>
                  </a:cxn>
                  <a:cxn ang="0">
                    <a:pos x="16" y="352"/>
                  </a:cxn>
                  <a:cxn ang="0">
                    <a:pos x="6" y="396"/>
                  </a:cxn>
                  <a:cxn ang="0">
                    <a:pos x="30" y="420"/>
                  </a:cxn>
                  <a:cxn ang="0">
                    <a:pos x="22" y="448"/>
                  </a:cxn>
                  <a:cxn ang="0">
                    <a:pos x="38" y="472"/>
                  </a:cxn>
                  <a:cxn ang="0">
                    <a:pos x="64" y="500"/>
                  </a:cxn>
                  <a:cxn ang="0">
                    <a:pos x="76" y="546"/>
                  </a:cxn>
                  <a:cxn ang="0">
                    <a:pos x="126" y="572"/>
                  </a:cxn>
                  <a:cxn ang="0">
                    <a:pos x="130" y="602"/>
                  </a:cxn>
                  <a:cxn ang="0">
                    <a:pos x="170" y="614"/>
                  </a:cxn>
                  <a:cxn ang="0">
                    <a:pos x="188" y="636"/>
                  </a:cxn>
                  <a:cxn ang="0">
                    <a:pos x="212" y="644"/>
                  </a:cxn>
                  <a:cxn ang="0">
                    <a:pos x="238" y="662"/>
                  </a:cxn>
                  <a:cxn ang="0">
                    <a:pos x="280" y="668"/>
                  </a:cxn>
                  <a:cxn ang="0">
                    <a:pos x="300" y="676"/>
                  </a:cxn>
                  <a:cxn ang="0">
                    <a:pos x="330" y="688"/>
                  </a:cxn>
                  <a:cxn ang="0">
                    <a:pos x="350" y="694"/>
                  </a:cxn>
                  <a:cxn ang="0">
                    <a:pos x="392" y="718"/>
                  </a:cxn>
                  <a:cxn ang="0">
                    <a:pos x="398" y="686"/>
                  </a:cxn>
                  <a:cxn ang="0">
                    <a:pos x="428" y="688"/>
                  </a:cxn>
                  <a:cxn ang="0">
                    <a:pos x="504" y="660"/>
                  </a:cxn>
                  <a:cxn ang="0">
                    <a:pos x="534" y="656"/>
                  </a:cxn>
                  <a:cxn ang="0">
                    <a:pos x="550" y="644"/>
                  </a:cxn>
                  <a:cxn ang="0">
                    <a:pos x="570" y="612"/>
                  </a:cxn>
                  <a:cxn ang="0">
                    <a:pos x="612" y="586"/>
                  </a:cxn>
                  <a:cxn ang="0">
                    <a:pos x="630" y="554"/>
                  </a:cxn>
                  <a:cxn ang="0">
                    <a:pos x="656" y="520"/>
                  </a:cxn>
                  <a:cxn ang="0">
                    <a:pos x="682" y="492"/>
                  </a:cxn>
                  <a:cxn ang="0">
                    <a:pos x="692" y="466"/>
                  </a:cxn>
                  <a:cxn ang="0">
                    <a:pos x="696" y="410"/>
                  </a:cxn>
                  <a:cxn ang="0">
                    <a:pos x="734" y="352"/>
                  </a:cxn>
                  <a:cxn ang="0">
                    <a:pos x="718" y="316"/>
                  </a:cxn>
                  <a:cxn ang="0">
                    <a:pos x="710" y="292"/>
                  </a:cxn>
                  <a:cxn ang="0">
                    <a:pos x="698" y="258"/>
                  </a:cxn>
                  <a:cxn ang="0">
                    <a:pos x="678" y="212"/>
                  </a:cxn>
                  <a:cxn ang="0">
                    <a:pos x="654" y="182"/>
                  </a:cxn>
                  <a:cxn ang="0">
                    <a:pos x="632" y="154"/>
                  </a:cxn>
                  <a:cxn ang="0">
                    <a:pos x="612" y="104"/>
                  </a:cxn>
                  <a:cxn ang="0">
                    <a:pos x="592" y="108"/>
                  </a:cxn>
                  <a:cxn ang="0">
                    <a:pos x="548" y="100"/>
                  </a:cxn>
                  <a:cxn ang="0">
                    <a:pos x="508" y="22"/>
                  </a:cxn>
                  <a:cxn ang="0">
                    <a:pos x="456" y="48"/>
                  </a:cxn>
                  <a:cxn ang="0">
                    <a:pos x="430" y="46"/>
                  </a:cxn>
                  <a:cxn ang="0">
                    <a:pos x="370" y="10"/>
                  </a:cxn>
                  <a:cxn ang="0">
                    <a:pos x="348" y="10"/>
                  </a:cxn>
                  <a:cxn ang="0">
                    <a:pos x="326" y="28"/>
                  </a:cxn>
                  <a:cxn ang="0">
                    <a:pos x="294" y="42"/>
                  </a:cxn>
                  <a:cxn ang="0">
                    <a:pos x="256" y="12"/>
                  </a:cxn>
                </a:cxnLst>
                <a:rect l="0" t="0" r="r" b="b"/>
                <a:pathLst>
                  <a:path w="742" h="718">
                    <a:moveTo>
                      <a:pt x="256" y="12"/>
                    </a:moveTo>
                    <a:lnTo>
                      <a:pt x="252" y="8"/>
                    </a:lnTo>
                    <a:lnTo>
                      <a:pt x="252" y="6"/>
                    </a:lnTo>
                    <a:lnTo>
                      <a:pt x="250" y="6"/>
                    </a:lnTo>
                    <a:lnTo>
                      <a:pt x="252" y="8"/>
                    </a:lnTo>
                    <a:lnTo>
                      <a:pt x="254" y="10"/>
                    </a:lnTo>
                    <a:lnTo>
                      <a:pt x="256" y="12"/>
                    </a:lnTo>
                    <a:lnTo>
                      <a:pt x="260" y="16"/>
                    </a:lnTo>
                    <a:lnTo>
                      <a:pt x="264" y="20"/>
                    </a:lnTo>
                    <a:lnTo>
                      <a:pt x="268" y="24"/>
                    </a:lnTo>
                    <a:lnTo>
                      <a:pt x="270" y="28"/>
                    </a:lnTo>
                    <a:lnTo>
                      <a:pt x="274" y="32"/>
                    </a:lnTo>
                    <a:lnTo>
                      <a:pt x="278" y="34"/>
                    </a:lnTo>
                    <a:lnTo>
                      <a:pt x="280" y="36"/>
                    </a:lnTo>
                    <a:lnTo>
                      <a:pt x="280" y="38"/>
                    </a:lnTo>
                    <a:lnTo>
                      <a:pt x="282" y="38"/>
                    </a:lnTo>
                    <a:lnTo>
                      <a:pt x="288" y="48"/>
                    </a:lnTo>
                    <a:lnTo>
                      <a:pt x="286" y="52"/>
                    </a:lnTo>
                    <a:lnTo>
                      <a:pt x="278" y="56"/>
                    </a:lnTo>
                    <a:lnTo>
                      <a:pt x="268" y="58"/>
                    </a:lnTo>
                    <a:lnTo>
                      <a:pt x="256" y="58"/>
                    </a:lnTo>
                    <a:lnTo>
                      <a:pt x="246" y="56"/>
                    </a:lnTo>
                    <a:lnTo>
                      <a:pt x="238" y="54"/>
                    </a:lnTo>
                    <a:lnTo>
                      <a:pt x="242" y="58"/>
                    </a:lnTo>
                    <a:lnTo>
                      <a:pt x="246" y="62"/>
                    </a:lnTo>
                    <a:lnTo>
                      <a:pt x="244" y="64"/>
                    </a:lnTo>
                    <a:lnTo>
                      <a:pt x="242" y="68"/>
                    </a:lnTo>
                    <a:lnTo>
                      <a:pt x="238" y="70"/>
                    </a:lnTo>
                    <a:lnTo>
                      <a:pt x="232" y="72"/>
                    </a:lnTo>
                    <a:lnTo>
                      <a:pt x="228" y="72"/>
                    </a:lnTo>
                    <a:lnTo>
                      <a:pt x="222" y="70"/>
                    </a:lnTo>
                    <a:lnTo>
                      <a:pt x="216" y="68"/>
                    </a:lnTo>
                    <a:lnTo>
                      <a:pt x="212" y="64"/>
                    </a:lnTo>
                    <a:lnTo>
                      <a:pt x="206" y="64"/>
                    </a:lnTo>
                    <a:lnTo>
                      <a:pt x="204" y="68"/>
                    </a:lnTo>
                    <a:lnTo>
                      <a:pt x="202" y="72"/>
                    </a:lnTo>
                    <a:lnTo>
                      <a:pt x="200" y="76"/>
                    </a:lnTo>
                    <a:lnTo>
                      <a:pt x="196" y="78"/>
                    </a:lnTo>
                    <a:lnTo>
                      <a:pt x="190" y="80"/>
                    </a:lnTo>
                    <a:lnTo>
                      <a:pt x="196" y="82"/>
                    </a:lnTo>
                    <a:lnTo>
                      <a:pt x="198" y="86"/>
                    </a:lnTo>
                    <a:lnTo>
                      <a:pt x="200" y="90"/>
                    </a:lnTo>
                    <a:lnTo>
                      <a:pt x="200" y="94"/>
                    </a:lnTo>
                    <a:lnTo>
                      <a:pt x="198" y="98"/>
                    </a:lnTo>
                    <a:lnTo>
                      <a:pt x="194" y="102"/>
                    </a:lnTo>
                    <a:lnTo>
                      <a:pt x="186" y="102"/>
                    </a:lnTo>
                    <a:lnTo>
                      <a:pt x="172" y="100"/>
                    </a:lnTo>
                    <a:lnTo>
                      <a:pt x="162" y="100"/>
                    </a:lnTo>
                    <a:lnTo>
                      <a:pt x="164" y="102"/>
                    </a:lnTo>
                    <a:lnTo>
                      <a:pt x="166" y="106"/>
                    </a:lnTo>
                    <a:lnTo>
                      <a:pt x="168" y="110"/>
                    </a:lnTo>
                    <a:lnTo>
                      <a:pt x="154" y="110"/>
                    </a:lnTo>
                    <a:lnTo>
                      <a:pt x="140" y="110"/>
                    </a:lnTo>
                    <a:lnTo>
                      <a:pt x="140" y="114"/>
                    </a:lnTo>
                    <a:lnTo>
                      <a:pt x="142" y="116"/>
                    </a:lnTo>
                    <a:lnTo>
                      <a:pt x="136" y="118"/>
                    </a:lnTo>
                    <a:lnTo>
                      <a:pt x="130" y="118"/>
                    </a:lnTo>
                    <a:lnTo>
                      <a:pt x="124" y="118"/>
                    </a:lnTo>
                    <a:lnTo>
                      <a:pt x="126" y="122"/>
                    </a:lnTo>
                    <a:lnTo>
                      <a:pt x="126" y="126"/>
                    </a:lnTo>
                    <a:lnTo>
                      <a:pt x="126" y="130"/>
                    </a:lnTo>
                    <a:lnTo>
                      <a:pt x="128" y="134"/>
                    </a:lnTo>
                    <a:lnTo>
                      <a:pt x="116" y="136"/>
                    </a:lnTo>
                    <a:lnTo>
                      <a:pt x="106" y="140"/>
                    </a:lnTo>
                    <a:lnTo>
                      <a:pt x="96" y="144"/>
                    </a:lnTo>
                    <a:lnTo>
                      <a:pt x="82" y="142"/>
                    </a:lnTo>
                    <a:lnTo>
                      <a:pt x="88" y="146"/>
                    </a:lnTo>
                    <a:lnTo>
                      <a:pt x="92" y="148"/>
                    </a:lnTo>
                    <a:lnTo>
                      <a:pt x="92" y="152"/>
                    </a:lnTo>
                    <a:lnTo>
                      <a:pt x="92" y="156"/>
                    </a:lnTo>
                    <a:lnTo>
                      <a:pt x="88" y="160"/>
                    </a:lnTo>
                    <a:lnTo>
                      <a:pt x="84" y="164"/>
                    </a:lnTo>
                    <a:lnTo>
                      <a:pt x="78" y="166"/>
                    </a:lnTo>
                    <a:lnTo>
                      <a:pt x="74" y="168"/>
                    </a:lnTo>
                    <a:lnTo>
                      <a:pt x="68" y="170"/>
                    </a:lnTo>
                    <a:lnTo>
                      <a:pt x="62" y="172"/>
                    </a:lnTo>
                    <a:lnTo>
                      <a:pt x="58" y="172"/>
                    </a:lnTo>
                    <a:lnTo>
                      <a:pt x="64" y="174"/>
                    </a:lnTo>
                    <a:lnTo>
                      <a:pt x="68" y="176"/>
                    </a:lnTo>
                    <a:lnTo>
                      <a:pt x="72" y="180"/>
                    </a:lnTo>
                    <a:lnTo>
                      <a:pt x="76" y="182"/>
                    </a:lnTo>
                    <a:lnTo>
                      <a:pt x="78" y="184"/>
                    </a:lnTo>
                    <a:lnTo>
                      <a:pt x="78" y="190"/>
                    </a:lnTo>
                    <a:lnTo>
                      <a:pt x="78" y="194"/>
                    </a:lnTo>
                    <a:lnTo>
                      <a:pt x="76" y="202"/>
                    </a:lnTo>
                    <a:lnTo>
                      <a:pt x="70" y="204"/>
                    </a:lnTo>
                    <a:lnTo>
                      <a:pt x="62" y="204"/>
                    </a:lnTo>
                    <a:lnTo>
                      <a:pt x="54" y="204"/>
                    </a:lnTo>
                    <a:lnTo>
                      <a:pt x="60" y="214"/>
                    </a:lnTo>
                    <a:lnTo>
                      <a:pt x="60" y="224"/>
                    </a:lnTo>
                    <a:lnTo>
                      <a:pt x="56" y="236"/>
                    </a:lnTo>
                    <a:lnTo>
                      <a:pt x="56" y="248"/>
                    </a:lnTo>
                    <a:lnTo>
                      <a:pt x="46" y="248"/>
                    </a:lnTo>
                    <a:lnTo>
                      <a:pt x="34" y="248"/>
                    </a:lnTo>
                    <a:lnTo>
                      <a:pt x="38" y="250"/>
                    </a:lnTo>
                    <a:lnTo>
                      <a:pt x="42" y="254"/>
                    </a:lnTo>
                    <a:lnTo>
                      <a:pt x="44" y="260"/>
                    </a:lnTo>
                    <a:lnTo>
                      <a:pt x="44" y="268"/>
                    </a:lnTo>
                    <a:lnTo>
                      <a:pt x="42" y="272"/>
                    </a:lnTo>
                    <a:lnTo>
                      <a:pt x="38" y="276"/>
                    </a:lnTo>
                    <a:lnTo>
                      <a:pt x="34" y="278"/>
                    </a:lnTo>
                    <a:lnTo>
                      <a:pt x="28" y="280"/>
                    </a:lnTo>
                    <a:lnTo>
                      <a:pt x="24" y="280"/>
                    </a:lnTo>
                    <a:lnTo>
                      <a:pt x="18" y="282"/>
                    </a:lnTo>
                    <a:lnTo>
                      <a:pt x="24" y="284"/>
                    </a:lnTo>
                    <a:lnTo>
                      <a:pt x="26" y="288"/>
                    </a:lnTo>
                    <a:lnTo>
                      <a:pt x="26" y="292"/>
                    </a:lnTo>
                    <a:lnTo>
                      <a:pt x="24" y="296"/>
                    </a:lnTo>
                    <a:lnTo>
                      <a:pt x="18" y="300"/>
                    </a:lnTo>
                    <a:lnTo>
                      <a:pt x="28" y="302"/>
                    </a:lnTo>
                    <a:lnTo>
                      <a:pt x="38" y="306"/>
                    </a:lnTo>
                    <a:lnTo>
                      <a:pt x="38" y="312"/>
                    </a:lnTo>
                    <a:lnTo>
                      <a:pt x="34" y="316"/>
                    </a:lnTo>
                    <a:lnTo>
                      <a:pt x="28" y="320"/>
                    </a:lnTo>
                    <a:lnTo>
                      <a:pt x="24" y="322"/>
                    </a:lnTo>
                    <a:lnTo>
                      <a:pt x="18" y="326"/>
                    </a:lnTo>
                    <a:lnTo>
                      <a:pt x="12" y="330"/>
                    </a:lnTo>
                    <a:lnTo>
                      <a:pt x="8" y="334"/>
                    </a:lnTo>
                    <a:lnTo>
                      <a:pt x="12" y="336"/>
                    </a:lnTo>
                    <a:lnTo>
                      <a:pt x="18" y="338"/>
                    </a:lnTo>
                    <a:lnTo>
                      <a:pt x="22" y="338"/>
                    </a:lnTo>
                    <a:lnTo>
                      <a:pt x="20" y="342"/>
                    </a:lnTo>
                    <a:lnTo>
                      <a:pt x="18" y="344"/>
                    </a:lnTo>
                    <a:lnTo>
                      <a:pt x="14" y="348"/>
                    </a:lnTo>
                    <a:lnTo>
                      <a:pt x="12" y="350"/>
                    </a:lnTo>
                    <a:lnTo>
                      <a:pt x="16" y="352"/>
                    </a:lnTo>
                    <a:lnTo>
                      <a:pt x="22" y="354"/>
                    </a:lnTo>
                    <a:lnTo>
                      <a:pt x="26" y="356"/>
                    </a:lnTo>
                    <a:lnTo>
                      <a:pt x="24" y="358"/>
                    </a:lnTo>
                    <a:lnTo>
                      <a:pt x="22" y="362"/>
                    </a:lnTo>
                    <a:lnTo>
                      <a:pt x="32" y="364"/>
                    </a:lnTo>
                    <a:lnTo>
                      <a:pt x="44" y="368"/>
                    </a:lnTo>
                    <a:lnTo>
                      <a:pt x="22" y="382"/>
                    </a:lnTo>
                    <a:lnTo>
                      <a:pt x="0" y="394"/>
                    </a:lnTo>
                    <a:lnTo>
                      <a:pt x="6" y="396"/>
                    </a:lnTo>
                    <a:lnTo>
                      <a:pt x="14" y="398"/>
                    </a:lnTo>
                    <a:lnTo>
                      <a:pt x="20" y="402"/>
                    </a:lnTo>
                    <a:lnTo>
                      <a:pt x="24" y="406"/>
                    </a:lnTo>
                    <a:lnTo>
                      <a:pt x="22" y="408"/>
                    </a:lnTo>
                    <a:lnTo>
                      <a:pt x="20" y="410"/>
                    </a:lnTo>
                    <a:lnTo>
                      <a:pt x="16" y="412"/>
                    </a:lnTo>
                    <a:lnTo>
                      <a:pt x="22" y="414"/>
                    </a:lnTo>
                    <a:lnTo>
                      <a:pt x="28" y="416"/>
                    </a:lnTo>
                    <a:lnTo>
                      <a:pt x="30" y="420"/>
                    </a:lnTo>
                    <a:lnTo>
                      <a:pt x="32" y="424"/>
                    </a:lnTo>
                    <a:lnTo>
                      <a:pt x="32" y="428"/>
                    </a:lnTo>
                    <a:lnTo>
                      <a:pt x="28" y="434"/>
                    </a:lnTo>
                    <a:lnTo>
                      <a:pt x="32" y="434"/>
                    </a:lnTo>
                    <a:lnTo>
                      <a:pt x="34" y="434"/>
                    </a:lnTo>
                    <a:lnTo>
                      <a:pt x="34" y="440"/>
                    </a:lnTo>
                    <a:lnTo>
                      <a:pt x="30" y="442"/>
                    </a:lnTo>
                    <a:lnTo>
                      <a:pt x="26" y="446"/>
                    </a:lnTo>
                    <a:lnTo>
                      <a:pt x="22" y="448"/>
                    </a:lnTo>
                    <a:lnTo>
                      <a:pt x="20" y="452"/>
                    </a:lnTo>
                    <a:lnTo>
                      <a:pt x="16" y="456"/>
                    </a:lnTo>
                    <a:lnTo>
                      <a:pt x="22" y="454"/>
                    </a:lnTo>
                    <a:lnTo>
                      <a:pt x="28" y="456"/>
                    </a:lnTo>
                    <a:lnTo>
                      <a:pt x="34" y="458"/>
                    </a:lnTo>
                    <a:lnTo>
                      <a:pt x="40" y="460"/>
                    </a:lnTo>
                    <a:lnTo>
                      <a:pt x="44" y="464"/>
                    </a:lnTo>
                    <a:lnTo>
                      <a:pt x="40" y="468"/>
                    </a:lnTo>
                    <a:lnTo>
                      <a:pt x="38" y="472"/>
                    </a:lnTo>
                    <a:lnTo>
                      <a:pt x="34" y="476"/>
                    </a:lnTo>
                    <a:lnTo>
                      <a:pt x="40" y="478"/>
                    </a:lnTo>
                    <a:lnTo>
                      <a:pt x="44" y="482"/>
                    </a:lnTo>
                    <a:lnTo>
                      <a:pt x="48" y="486"/>
                    </a:lnTo>
                    <a:lnTo>
                      <a:pt x="48" y="490"/>
                    </a:lnTo>
                    <a:lnTo>
                      <a:pt x="48" y="496"/>
                    </a:lnTo>
                    <a:lnTo>
                      <a:pt x="54" y="496"/>
                    </a:lnTo>
                    <a:lnTo>
                      <a:pt x="60" y="498"/>
                    </a:lnTo>
                    <a:lnTo>
                      <a:pt x="64" y="500"/>
                    </a:lnTo>
                    <a:lnTo>
                      <a:pt x="66" y="504"/>
                    </a:lnTo>
                    <a:lnTo>
                      <a:pt x="66" y="508"/>
                    </a:lnTo>
                    <a:lnTo>
                      <a:pt x="66" y="514"/>
                    </a:lnTo>
                    <a:lnTo>
                      <a:pt x="62" y="520"/>
                    </a:lnTo>
                    <a:lnTo>
                      <a:pt x="68" y="524"/>
                    </a:lnTo>
                    <a:lnTo>
                      <a:pt x="72" y="528"/>
                    </a:lnTo>
                    <a:lnTo>
                      <a:pt x="74" y="534"/>
                    </a:lnTo>
                    <a:lnTo>
                      <a:pt x="76" y="540"/>
                    </a:lnTo>
                    <a:lnTo>
                      <a:pt x="76" y="546"/>
                    </a:lnTo>
                    <a:lnTo>
                      <a:pt x="96" y="546"/>
                    </a:lnTo>
                    <a:lnTo>
                      <a:pt x="118" y="544"/>
                    </a:lnTo>
                    <a:lnTo>
                      <a:pt x="114" y="552"/>
                    </a:lnTo>
                    <a:lnTo>
                      <a:pt x="112" y="558"/>
                    </a:lnTo>
                    <a:lnTo>
                      <a:pt x="110" y="566"/>
                    </a:lnTo>
                    <a:lnTo>
                      <a:pt x="108" y="572"/>
                    </a:lnTo>
                    <a:lnTo>
                      <a:pt x="114" y="572"/>
                    </a:lnTo>
                    <a:lnTo>
                      <a:pt x="120" y="572"/>
                    </a:lnTo>
                    <a:lnTo>
                      <a:pt x="126" y="572"/>
                    </a:lnTo>
                    <a:lnTo>
                      <a:pt x="122" y="578"/>
                    </a:lnTo>
                    <a:lnTo>
                      <a:pt x="118" y="584"/>
                    </a:lnTo>
                    <a:lnTo>
                      <a:pt x="116" y="592"/>
                    </a:lnTo>
                    <a:lnTo>
                      <a:pt x="122" y="592"/>
                    </a:lnTo>
                    <a:lnTo>
                      <a:pt x="128" y="592"/>
                    </a:lnTo>
                    <a:lnTo>
                      <a:pt x="136" y="592"/>
                    </a:lnTo>
                    <a:lnTo>
                      <a:pt x="134" y="594"/>
                    </a:lnTo>
                    <a:lnTo>
                      <a:pt x="132" y="598"/>
                    </a:lnTo>
                    <a:lnTo>
                      <a:pt x="130" y="602"/>
                    </a:lnTo>
                    <a:lnTo>
                      <a:pt x="128" y="604"/>
                    </a:lnTo>
                    <a:lnTo>
                      <a:pt x="144" y="606"/>
                    </a:lnTo>
                    <a:lnTo>
                      <a:pt x="156" y="610"/>
                    </a:lnTo>
                    <a:lnTo>
                      <a:pt x="164" y="622"/>
                    </a:lnTo>
                    <a:lnTo>
                      <a:pt x="162" y="620"/>
                    </a:lnTo>
                    <a:lnTo>
                      <a:pt x="160" y="618"/>
                    </a:lnTo>
                    <a:lnTo>
                      <a:pt x="164" y="614"/>
                    </a:lnTo>
                    <a:lnTo>
                      <a:pt x="168" y="614"/>
                    </a:lnTo>
                    <a:lnTo>
                      <a:pt x="170" y="614"/>
                    </a:lnTo>
                    <a:lnTo>
                      <a:pt x="172" y="614"/>
                    </a:lnTo>
                    <a:lnTo>
                      <a:pt x="174" y="618"/>
                    </a:lnTo>
                    <a:lnTo>
                      <a:pt x="174" y="620"/>
                    </a:lnTo>
                    <a:lnTo>
                      <a:pt x="176" y="624"/>
                    </a:lnTo>
                    <a:lnTo>
                      <a:pt x="178" y="628"/>
                    </a:lnTo>
                    <a:lnTo>
                      <a:pt x="178" y="630"/>
                    </a:lnTo>
                    <a:lnTo>
                      <a:pt x="180" y="632"/>
                    </a:lnTo>
                    <a:lnTo>
                      <a:pt x="184" y="634"/>
                    </a:lnTo>
                    <a:lnTo>
                      <a:pt x="188" y="636"/>
                    </a:lnTo>
                    <a:lnTo>
                      <a:pt x="190" y="636"/>
                    </a:lnTo>
                    <a:lnTo>
                      <a:pt x="194" y="638"/>
                    </a:lnTo>
                    <a:lnTo>
                      <a:pt x="198" y="638"/>
                    </a:lnTo>
                    <a:lnTo>
                      <a:pt x="200" y="640"/>
                    </a:lnTo>
                    <a:lnTo>
                      <a:pt x="202" y="644"/>
                    </a:lnTo>
                    <a:lnTo>
                      <a:pt x="204" y="648"/>
                    </a:lnTo>
                    <a:lnTo>
                      <a:pt x="206" y="646"/>
                    </a:lnTo>
                    <a:lnTo>
                      <a:pt x="210" y="646"/>
                    </a:lnTo>
                    <a:lnTo>
                      <a:pt x="212" y="644"/>
                    </a:lnTo>
                    <a:lnTo>
                      <a:pt x="216" y="648"/>
                    </a:lnTo>
                    <a:lnTo>
                      <a:pt x="220" y="654"/>
                    </a:lnTo>
                    <a:lnTo>
                      <a:pt x="222" y="658"/>
                    </a:lnTo>
                    <a:lnTo>
                      <a:pt x="224" y="654"/>
                    </a:lnTo>
                    <a:lnTo>
                      <a:pt x="228" y="650"/>
                    </a:lnTo>
                    <a:lnTo>
                      <a:pt x="232" y="652"/>
                    </a:lnTo>
                    <a:lnTo>
                      <a:pt x="234" y="654"/>
                    </a:lnTo>
                    <a:lnTo>
                      <a:pt x="238" y="656"/>
                    </a:lnTo>
                    <a:lnTo>
                      <a:pt x="238" y="662"/>
                    </a:lnTo>
                    <a:lnTo>
                      <a:pt x="240" y="666"/>
                    </a:lnTo>
                    <a:lnTo>
                      <a:pt x="252" y="662"/>
                    </a:lnTo>
                    <a:lnTo>
                      <a:pt x="262" y="666"/>
                    </a:lnTo>
                    <a:lnTo>
                      <a:pt x="270" y="674"/>
                    </a:lnTo>
                    <a:lnTo>
                      <a:pt x="276" y="686"/>
                    </a:lnTo>
                    <a:lnTo>
                      <a:pt x="274" y="678"/>
                    </a:lnTo>
                    <a:lnTo>
                      <a:pt x="276" y="674"/>
                    </a:lnTo>
                    <a:lnTo>
                      <a:pt x="278" y="670"/>
                    </a:lnTo>
                    <a:lnTo>
                      <a:pt x="280" y="668"/>
                    </a:lnTo>
                    <a:lnTo>
                      <a:pt x="284" y="666"/>
                    </a:lnTo>
                    <a:lnTo>
                      <a:pt x="288" y="668"/>
                    </a:lnTo>
                    <a:lnTo>
                      <a:pt x="292" y="672"/>
                    </a:lnTo>
                    <a:lnTo>
                      <a:pt x="296" y="678"/>
                    </a:lnTo>
                    <a:lnTo>
                      <a:pt x="294" y="674"/>
                    </a:lnTo>
                    <a:lnTo>
                      <a:pt x="294" y="674"/>
                    </a:lnTo>
                    <a:lnTo>
                      <a:pt x="296" y="674"/>
                    </a:lnTo>
                    <a:lnTo>
                      <a:pt x="298" y="674"/>
                    </a:lnTo>
                    <a:lnTo>
                      <a:pt x="300" y="676"/>
                    </a:lnTo>
                    <a:lnTo>
                      <a:pt x="302" y="680"/>
                    </a:lnTo>
                    <a:lnTo>
                      <a:pt x="304" y="682"/>
                    </a:lnTo>
                    <a:lnTo>
                      <a:pt x="304" y="686"/>
                    </a:lnTo>
                    <a:lnTo>
                      <a:pt x="310" y="682"/>
                    </a:lnTo>
                    <a:lnTo>
                      <a:pt x="318" y="680"/>
                    </a:lnTo>
                    <a:lnTo>
                      <a:pt x="324" y="678"/>
                    </a:lnTo>
                    <a:lnTo>
                      <a:pt x="326" y="682"/>
                    </a:lnTo>
                    <a:lnTo>
                      <a:pt x="328" y="684"/>
                    </a:lnTo>
                    <a:lnTo>
                      <a:pt x="330" y="688"/>
                    </a:lnTo>
                    <a:lnTo>
                      <a:pt x="330" y="692"/>
                    </a:lnTo>
                    <a:lnTo>
                      <a:pt x="332" y="686"/>
                    </a:lnTo>
                    <a:lnTo>
                      <a:pt x="332" y="684"/>
                    </a:lnTo>
                    <a:lnTo>
                      <a:pt x="334" y="682"/>
                    </a:lnTo>
                    <a:lnTo>
                      <a:pt x="338" y="684"/>
                    </a:lnTo>
                    <a:lnTo>
                      <a:pt x="340" y="684"/>
                    </a:lnTo>
                    <a:lnTo>
                      <a:pt x="344" y="688"/>
                    </a:lnTo>
                    <a:lnTo>
                      <a:pt x="346" y="690"/>
                    </a:lnTo>
                    <a:lnTo>
                      <a:pt x="350" y="694"/>
                    </a:lnTo>
                    <a:lnTo>
                      <a:pt x="352" y="698"/>
                    </a:lnTo>
                    <a:lnTo>
                      <a:pt x="356" y="702"/>
                    </a:lnTo>
                    <a:lnTo>
                      <a:pt x="358" y="706"/>
                    </a:lnTo>
                    <a:lnTo>
                      <a:pt x="360" y="708"/>
                    </a:lnTo>
                    <a:lnTo>
                      <a:pt x="364" y="700"/>
                    </a:lnTo>
                    <a:lnTo>
                      <a:pt x="370" y="700"/>
                    </a:lnTo>
                    <a:lnTo>
                      <a:pt x="378" y="704"/>
                    </a:lnTo>
                    <a:lnTo>
                      <a:pt x="386" y="712"/>
                    </a:lnTo>
                    <a:lnTo>
                      <a:pt x="392" y="718"/>
                    </a:lnTo>
                    <a:lnTo>
                      <a:pt x="386" y="714"/>
                    </a:lnTo>
                    <a:lnTo>
                      <a:pt x="384" y="710"/>
                    </a:lnTo>
                    <a:lnTo>
                      <a:pt x="382" y="706"/>
                    </a:lnTo>
                    <a:lnTo>
                      <a:pt x="382" y="702"/>
                    </a:lnTo>
                    <a:lnTo>
                      <a:pt x="384" y="696"/>
                    </a:lnTo>
                    <a:lnTo>
                      <a:pt x="386" y="692"/>
                    </a:lnTo>
                    <a:lnTo>
                      <a:pt x="390" y="690"/>
                    </a:lnTo>
                    <a:lnTo>
                      <a:pt x="394" y="686"/>
                    </a:lnTo>
                    <a:lnTo>
                      <a:pt x="398" y="686"/>
                    </a:lnTo>
                    <a:lnTo>
                      <a:pt x="404" y="688"/>
                    </a:lnTo>
                    <a:lnTo>
                      <a:pt x="408" y="690"/>
                    </a:lnTo>
                    <a:lnTo>
                      <a:pt x="412" y="696"/>
                    </a:lnTo>
                    <a:lnTo>
                      <a:pt x="414" y="692"/>
                    </a:lnTo>
                    <a:lnTo>
                      <a:pt x="414" y="690"/>
                    </a:lnTo>
                    <a:lnTo>
                      <a:pt x="418" y="688"/>
                    </a:lnTo>
                    <a:lnTo>
                      <a:pt x="420" y="686"/>
                    </a:lnTo>
                    <a:lnTo>
                      <a:pt x="424" y="686"/>
                    </a:lnTo>
                    <a:lnTo>
                      <a:pt x="428" y="688"/>
                    </a:lnTo>
                    <a:lnTo>
                      <a:pt x="432" y="690"/>
                    </a:lnTo>
                    <a:lnTo>
                      <a:pt x="434" y="694"/>
                    </a:lnTo>
                    <a:lnTo>
                      <a:pt x="438" y="682"/>
                    </a:lnTo>
                    <a:lnTo>
                      <a:pt x="450" y="676"/>
                    </a:lnTo>
                    <a:lnTo>
                      <a:pt x="462" y="674"/>
                    </a:lnTo>
                    <a:lnTo>
                      <a:pt x="472" y="680"/>
                    </a:lnTo>
                    <a:lnTo>
                      <a:pt x="482" y="672"/>
                    </a:lnTo>
                    <a:lnTo>
                      <a:pt x="494" y="666"/>
                    </a:lnTo>
                    <a:lnTo>
                      <a:pt x="504" y="660"/>
                    </a:lnTo>
                    <a:lnTo>
                      <a:pt x="506" y="658"/>
                    </a:lnTo>
                    <a:lnTo>
                      <a:pt x="508" y="656"/>
                    </a:lnTo>
                    <a:lnTo>
                      <a:pt x="508" y="654"/>
                    </a:lnTo>
                    <a:lnTo>
                      <a:pt x="510" y="654"/>
                    </a:lnTo>
                    <a:lnTo>
                      <a:pt x="514" y="652"/>
                    </a:lnTo>
                    <a:lnTo>
                      <a:pt x="520" y="652"/>
                    </a:lnTo>
                    <a:lnTo>
                      <a:pt x="524" y="652"/>
                    </a:lnTo>
                    <a:lnTo>
                      <a:pt x="528" y="654"/>
                    </a:lnTo>
                    <a:lnTo>
                      <a:pt x="534" y="656"/>
                    </a:lnTo>
                    <a:lnTo>
                      <a:pt x="540" y="658"/>
                    </a:lnTo>
                    <a:lnTo>
                      <a:pt x="538" y="654"/>
                    </a:lnTo>
                    <a:lnTo>
                      <a:pt x="538" y="652"/>
                    </a:lnTo>
                    <a:lnTo>
                      <a:pt x="538" y="648"/>
                    </a:lnTo>
                    <a:lnTo>
                      <a:pt x="550" y="648"/>
                    </a:lnTo>
                    <a:lnTo>
                      <a:pt x="562" y="650"/>
                    </a:lnTo>
                    <a:lnTo>
                      <a:pt x="558" y="648"/>
                    </a:lnTo>
                    <a:lnTo>
                      <a:pt x="552" y="646"/>
                    </a:lnTo>
                    <a:lnTo>
                      <a:pt x="550" y="644"/>
                    </a:lnTo>
                    <a:lnTo>
                      <a:pt x="546" y="640"/>
                    </a:lnTo>
                    <a:lnTo>
                      <a:pt x="544" y="634"/>
                    </a:lnTo>
                    <a:lnTo>
                      <a:pt x="544" y="628"/>
                    </a:lnTo>
                    <a:lnTo>
                      <a:pt x="546" y="622"/>
                    </a:lnTo>
                    <a:lnTo>
                      <a:pt x="548" y="616"/>
                    </a:lnTo>
                    <a:lnTo>
                      <a:pt x="552" y="614"/>
                    </a:lnTo>
                    <a:lnTo>
                      <a:pt x="558" y="612"/>
                    </a:lnTo>
                    <a:lnTo>
                      <a:pt x="564" y="612"/>
                    </a:lnTo>
                    <a:lnTo>
                      <a:pt x="570" y="612"/>
                    </a:lnTo>
                    <a:lnTo>
                      <a:pt x="576" y="612"/>
                    </a:lnTo>
                    <a:lnTo>
                      <a:pt x="572" y="608"/>
                    </a:lnTo>
                    <a:lnTo>
                      <a:pt x="572" y="606"/>
                    </a:lnTo>
                    <a:lnTo>
                      <a:pt x="570" y="602"/>
                    </a:lnTo>
                    <a:lnTo>
                      <a:pt x="570" y="598"/>
                    </a:lnTo>
                    <a:lnTo>
                      <a:pt x="584" y="600"/>
                    </a:lnTo>
                    <a:lnTo>
                      <a:pt x="592" y="598"/>
                    </a:lnTo>
                    <a:lnTo>
                      <a:pt x="600" y="594"/>
                    </a:lnTo>
                    <a:lnTo>
                      <a:pt x="612" y="586"/>
                    </a:lnTo>
                    <a:lnTo>
                      <a:pt x="614" y="582"/>
                    </a:lnTo>
                    <a:lnTo>
                      <a:pt x="620" y="580"/>
                    </a:lnTo>
                    <a:lnTo>
                      <a:pt x="624" y="580"/>
                    </a:lnTo>
                    <a:lnTo>
                      <a:pt x="626" y="576"/>
                    </a:lnTo>
                    <a:lnTo>
                      <a:pt x="628" y="572"/>
                    </a:lnTo>
                    <a:lnTo>
                      <a:pt x="628" y="568"/>
                    </a:lnTo>
                    <a:lnTo>
                      <a:pt x="628" y="562"/>
                    </a:lnTo>
                    <a:lnTo>
                      <a:pt x="628" y="558"/>
                    </a:lnTo>
                    <a:lnTo>
                      <a:pt x="630" y="554"/>
                    </a:lnTo>
                    <a:lnTo>
                      <a:pt x="626" y="552"/>
                    </a:lnTo>
                    <a:lnTo>
                      <a:pt x="622" y="548"/>
                    </a:lnTo>
                    <a:lnTo>
                      <a:pt x="620" y="548"/>
                    </a:lnTo>
                    <a:lnTo>
                      <a:pt x="630" y="536"/>
                    </a:lnTo>
                    <a:lnTo>
                      <a:pt x="642" y="532"/>
                    </a:lnTo>
                    <a:lnTo>
                      <a:pt x="656" y="534"/>
                    </a:lnTo>
                    <a:lnTo>
                      <a:pt x="656" y="530"/>
                    </a:lnTo>
                    <a:lnTo>
                      <a:pt x="656" y="524"/>
                    </a:lnTo>
                    <a:lnTo>
                      <a:pt x="656" y="520"/>
                    </a:lnTo>
                    <a:lnTo>
                      <a:pt x="658" y="516"/>
                    </a:lnTo>
                    <a:lnTo>
                      <a:pt x="658" y="512"/>
                    </a:lnTo>
                    <a:lnTo>
                      <a:pt x="662" y="510"/>
                    </a:lnTo>
                    <a:lnTo>
                      <a:pt x="666" y="508"/>
                    </a:lnTo>
                    <a:lnTo>
                      <a:pt x="672" y="508"/>
                    </a:lnTo>
                    <a:lnTo>
                      <a:pt x="674" y="502"/>
                    </a:lnTo>
                    <a:lnTo>
                      <a:pt x="676" y="498"/>
                    </a:lnTo>
                    <a:lnTo>
                      <a:pt x="678" y="494"/>
                    </a:lnTo>
                    <a:lnTo>
                      <a:pt x="682" y="492"/>
                    </a:lnTo>
                    <a:lnTo>
                      <a:pt x="684" y="490"/>
                    </a:lnTo>
                    <a:lnTo>
                      <a:pt x="688" y="490"/>
                    </a:lnTo>
                    <a:lnTo>
                      <a:pt x="692" y="488"/>
                    </a:lnTo>
                    <a:lnTo>
                      <a:pt x="696" y="484"/>
                    </a:lnTo>
                    <a:lnTo>
                      <a:pt x="698" y="482"/>
                    </a:lnTo>
                    <a:lnTo>
                      <a:pt x="694" y="478"/>
                    </a:lnTo>
                    <a:lnTo>
                      <a:pt x="690" y="476"/>
                    </a:lnTo>
                    <a:lnTo>
                      <a:pt x="688" y="472"/>
                    </a:lnTo>
                    <a:lnTo>
                      <a:pt x="692" y="466"/>
                    </a:lnTo>
                    <a:lnTo>
                      <a:pt x="700" y="462"/>
                    </a:lnTo>
                    <a:lnTo>
                      <a:pt x="708" y="458"/>
                    </a:lnTo>
                    <a:lnTo>
                      <a:pt x="714" y="452"/>
                    </a:lnTo>
                    <a:lnTo>
                      <a:pt x="704" y="446"/>
                    </a:lnTo>
                    <a:lnTo>
                      <a:pt x="700" y="436"/>
                    </a:lnTo>
                    <a:lnTo>
                      <a:pt x="700" y="424"/>
                    </a:lnTo>
                    <a:lnTo>
                      <a:pt x="708" y="414"/>
                    </a:lnTo>
                    <a:lnTo>
                      <a:pt x="702" y="412"/>
                    </a:lnTo>
                    <a:lnTo>
                      <a:pt x="696" y="410"/>
                    </a:lnTo>
                    <a:lnTo>
                      <a:pt x="692" y="408"/>
                    </a:lnTo>
                    <a:lnTo>
                      <a:pt x="706" y="402"/>
                    </a:lnTo>
                    <a:lnTo>
                      <a:pt x="712" y="398"/>
                    </a:lnTo>
                    <a:lnTo>
                      <a:pt x="714" y="392"/>
                    </a:lnTo>
                    <a:lnTo>
                      <a:pt x="716" y="382"/>
                    </a:lnTo>
                    <a:lnTo>
                      <a:pt x="718" y="370"/>
                    </a:lnTo>
                    <a:lnTo>
                      <a:pt x="724" y="362"/>
                    </a:lnTo>
                    <a:lnTo>
                      <a:pt x="728" y="356"/>
                    </a:lnTo>
                    <a:lnTo>
                      <a:pt x="734" y="352"/>
                    </a:lnTo>
                    <a:lnTo>
                      <a:pt x="736" y="348"/>
                    </a:lnTo>
                    <a:lnTo>
                      <a:pt x="736" y="342"/>
                    </a:lnTo>
                    <a:lnTo>
                      <a:pt x="732" y="332"/>
                    </a:lnTo>
                    <a:lnTo>
                      <a:pt x="736" y="330"/>
                    </a:lnTo>
                    <a:lnTo>
                      <a:pt x="742" y="328"/>
                    </a:lnTo>
                    <a:lnTo>
                      <a:pt x="736" y="326"/>
                    </a:lnTo>
                    <a:lnTo>
                      <a:pt x="730" y="322"/>
                    </a:lnTo>
                    <a:lnTo>
                      <a:pt x="722" y="320"/>
                    </a:lnTo>
                    <a:lnTo>
                      <a:pt x="718" y="316"/>
                    </a:lnTo>
                    <a:lnTo>
                      <a:pt x="714" y="312"/>
                    </a:lnTo>
                    <a:lnTo>
                      <a:pt x="710" y="306"/>
                    </a:lnTo>
                    <a:lnTo>
                      <a:pt x="716" y="306"/>
                    </a:lnTo>
                    <a:lnTo>
                      <a:pt x="720" y="302"/>
                    </a:lnTo>
                    <a:lnTo>
                      <a:pt x="726" y="302"/>
                    </a:lnTo>
                    <a:lnTo>
                      <a:pt x="722" y="298"/>
                    </a:lnTo>
                    <a:lnTo>
                      <a:pt x="718" y="296"/>
                    </a:lnTo>
                    <a:lnTo>
                      <a:pt x="714" y="294"/>
                    </a:lnTo>
                    <a:lnTo>
                      <a:pt x="710" y="292"/>
                    </a:lnTo>
                    <a:lnTo>
                      <a:pt x="706" y="290"/>
                    </a:lnTo>
                    <a:lnTo>
                      <a:pt x="702" y="286"/>
                    </a:lnTo>
                    <a:lnTo>
                      <a:pt x="706" y="284"/>
                    </a:lnTo>
                    <a:lnTo>
                      <a:pt x="708" y="282"/>
                    </a:lnTo>
                    <a:lnTo>
                      <a:pt x="708" y="276"/>
                    </a:lnTo>
                    <a:lnTo>
                      <a:pt x="704" y="272"/>
                    </a:lnTo>
                    <a:lnTo>
                      <a:pt x="700" y="268"/>
                    </a:lnTo>
                    <a:lnTo>
                      <a:pt x="694" y="268"/>
                    </a:lnTo>
                    <a:lnTo>
                      <a:pt x="698" y="258"/>
                    </a:lnTo>
                    <a:lnTo>
                      <a:pt x="704" y="248"/>
                    </a:lnTo>
                    <a:lnTo>
                      <a:pt x="710" y="238"/>
                    </a:lnTo>
                    <a:lnTo>
                      <a:pt x="700" y="250"/>
                    </a:lnTo>
                    <a:lnTo>
                      <a:pt x="694" y="252"/>
                    </a:lnTo>
                    <a:lnTo>
                      <a:pt x="690" y="250"/>
                    </a:lnTo>
                    <a:lnTo>
                      <a:pt x="682" y="244"/>
                    </a:lnTo>
                    <a:lnTo>
                      <a:pt x="672" y="234"/>
                    </a:lnTo>
                    <a:lnTo>
                      <a:pt x="680" y="222"/>
                    </a:lnTo>
                    <a:lnTo>
                      <a:pt x="678" y="212"/>
                    </a:lnTo>
                    <a:lnTo>
                      <a:pt x="672" y="206"/>
                    </a:lnTo>
                    <a:lnTo>
                      <a:pt x="662" y="202"/>
                    </a:lnTo>
                    <a:lnTo>
                      <a:pt x="650" y="202"/>
                    </a:lnTo>
                    <a:lnTo>
                      <a:pt x="654" y="198"/>
                    </a:lnTo>
                    <a:lnTo>
                      <a:pt x="658" y="196"/>
                    </a:lnTo>
                    <a:lnTo>
                      <a:pt x="662" y="192"/>
                    </a:lnTo>
                    <a:lnTo>
                      <a:pt x="664" y="188"/>
                    </a:lnTo>
                    <a:lnTo>
                      <a:pt x="660" y="184"/>
                    </a:lnTo>
                    <a:lnTo>
                      <a:pt x="654" y="182"/>
                    </a:lnTo>
                    <a:lnTo>
                      <a:pt x="650" y="180"/>
                    </a:lnTo>
                    <a:lnTo>
                      <a:pt x="648" y="184"/>
                    </a:lnTo>
                    <a:lnTo>
                      <a:pt x="646" y="190"/>
                    </a:lnTo>
                    <a:lnTo>
                      <a:pt x="644" y="192"/>
                    </a:lnTo>
                    <a:lnTo>
                      <a:pt x="640" y="196"/>
                    </a:lnTo>
                    <a:lnTo>
                      <a:pt x="640" y="184"/>
                    </a:lnTo>
                    <a:lnTo>
                      <a:pt x="640" y="172"/>
                    </a:lnTo>
                    <a:lnTo>
                      <a:pt x="638" y="162"/>
                    </a:lnTo>
                    <a:lnTo>
                      <a:pt x="632" y="154"/>
                    </a:lnTo>
                    <a:lnTo>
                      <a:pt x="622" y="152"/>
                    </a:lnTo>
                    <a:lnTo>
                      <a:pt x="622" y="146"/>
                    </a:lnTo>
                    <a:lnTo>
                      <a:pt x="622" y="140"/>
                    </a:lnTo>
                    <a:lnTo>
                      <a:pt x="622" y="134"/>
                    </a:lnTo>
                    <a:lnTo>
                      <a:pt x="622" y="128"/>
                    </a:lnTo>
                    <a:lnTo>
                      <a:pt x="618" y="110"/>
                    </a:lnTo>
                    <a:lnTo>
                      <a:pt x="614" y="94"/>
                    </a:lnTo>
                    <a:lnTo>
                      <a:pt x="612" y="98"/>
                    </a:lnTo>
                    <a:lnTo>
                      <a:pt x="612" y="104"/>
                    </a:lnTo>
                    <a:lnTo>
                      <a:pt x="610" y="108"/>
                    </a:lnTo>
                    <a:lnTo>
                      <a:pt x="608" y="114"/>
                    </a:lnTo>
                    <a:lnTo>
                      <a:pt x="606" y="118"/>
                    </a:lnTo>
                    <a:lnTo>
                      <a:pt x="602" y="120"/>
                    </a:lnTo>
                    <a:lnTo>
                      <a:pt x="598" y="122"/>
                    </a:lnTo>
                    <a:lnTo>
                      <a:pt x="592" y="122"/>
                    </a:lnTo>
                    <a:lnTo>
                      <a:pt x="592" y="118"/>
                    </a:lnTo>
                    <a:lnTo>
                      <a:pt x="592" y="114"/>
                    </a:lnTo>
                    <a:lnTo>
                      <a:pt x="592" y="108"/>
                    </a:lnTo>
                    <a:lnTo>
                      <a:pt x="590" y="112"/>
                    </a:lnTo>
                    <a:lnTo>
                      <a:pt x="586" y="114"/>
                    </a:lnTo>
                    <a:lnTo>
                      <a:pt x="582" y="116"/>
                    </a:lnTo>
                    <a:lnTo>
                      <a:pt x="574" y="100"/>
                    </a:lnTo>
                    <a:lnTo>
                      <a:pt x="568" y="80"/>
                    </a:lnTo>
                    <a:lnTo>
                      <a:pt x="564" y="90"/>
                    </a:lnTo>
                    <a:lnTo>
                      <a:pt x="558" y="96"/>
                    </a:lnTo>
                    <a:lnTo>
                      <a:pt x="552" y="104"/>
                    </a:lnTo>
                    <a:lnTo>
                      <a:pt x="548" y="100"/>
                    </a:lnTo>
                    <a:lnTo>
                      <a:pt x="544" y="94"/>
                    </a:lnTo>
                    <a:lnTo>
                      <a:pt x="542" y="90"/>
                    </a:lnTo>
                    <a:lnTo>
                      <a:pt x="540" y="82"/>
                    </a:lnTo>
                    <a:lnTo>
                      <a:pt x="540" y="76"/>
                    </a:lnTo>
                    <a:lnTo>
                      <a:pt x="536" y="80"/>
                    </a:lnTo>
                    <a:lnTo>
                      <a:pt x="534" y="82"/>
                    </a:lnTo>
                    <a:lnTo>
                      <a:pt x="530" y="84"/>
                    </a:lnTo>
                    <a:lnTo>
                      <a:pt x="520" y="52"/>
                    </a:lnTo>
                    <a:lnTo>
                      <a:pt x="508" y="22"/>
                    </a:lnTo>
                    <a:lnTo>
                      <a:pt x="504" y="30"/>
                    </a:lnTo>
                    <a:lnTo>
                      <a:pt x="498" y="40"/>
                    </a:lnTo>
                    <a:lnTo>
                      <a:pt x="490" y="48"/>
                    </a:lnTo>
                    <a:lnTo>
                      <a:pt x="482" y="52"/>
                    </a:lnTo>
                    <a:lnTo>
                      <a:pt x="472" y="50"/>
                    </a:lnTo>
                    <a:lnTo>
                      <a:pt x="468" y="52"/>
                    </a:lnTo>
                    <a:lnTo>
                      <a:pt x="464" y="54"/>
                    </a:lnTo>
                    <a:lnTo>
                      <a:pt x="460" y="58"/>
                    </a:lnTo>
                    <a:lnTo>
                      <a:pt x="456" y="48"/>
                    </a:lnTo>
                    <a:lnTo>
                      <a:pt x="450" y="38"/>
                    </a:lnTo>
                    <a:lnTo>
                      <a:pt x="448" y="30"/>
                    </a:lnTo>
                    <a:lnTo>
                      <a:pt x="444" y="28"/>
                    </a:lnTo>
                    <a:lnTo>
                      <a:pt x="440" y="28"/>
                    </a:lnTo>
                    <a:lnTo>
                      <a:pt x="440" y="36"/>
                    </a:lnTo>
                    <a:lnTo>
                      <a:pt x="438" y="40"/>
                    </a:lnTo>
                    <a:lnTo>
                      <a:pt x="436" y="44"/>
                    </a:lnTo>
                    <a:lnTo>
                      <a:pt x="432" y="46"/>
                    </a:lnTo>
                    <a:lnTo>
                      <a:pt x="430" y="46"/>
                    </a:lnTo>
                    <a:lnTo>
                      <a:pt x="424" y="44"/>
                    </a:lnTo>
                    <a:lnTo>
                      <a:pt x="420" y="40"/>
                    </a:lnTo>
                    <a:lnTo>
                      <a:pt x="416" y="34"/>
                    </a:lnTo>
                    <a:lnTo>
                      <a:pt x="412" y="38"/>
                    </a:lnTo>
                    <a:lnTo>
                      <a:pt x="408" y="40"/>
                    </a:lnTo>
                    <a:lnTo>
                      <a:pt x="404" y="44"/>
                    </a:lnTo>
                    <a:lnTo>
                      <a:pt x="386" y="22"/>
                    </a:lnTo>
                    <a:lnTo>
                      <a:pt x="368" y="0"/>
                    </a:lnTo>
                    <a:lnTo>
                      <a:pt x="370" y="10"/>
                    </a:lnTo>
                    <a:lnTo>
                      <a:pt x="372" y="18"/>
                    </a:lnTo>
                    <a:lnTo>
                      <a:pt x="372" y="28"/>
                    </a:lnTo>
                    <a:lnTo>
                      <a:pt x="364" y="26"/>
                    </a:lnTo>
                    <a:lnTo>
                      <a:pt x="360" y="22"/>
                    </a:lnTo>
                    <a:lnTo>
                      <a:pt x="354" y="16"/>
                    </a:lnTo>
                    <a:lnTo>
                      <a:pt x="352" y="10"/>
                    </a:lnTo>
                    <a:lnTo>
                      <a:pt x="350" y="2"/>
                    </a:lnTo>
                    <a:lnTo>
                      <a:pt x="350" y="6"/>
                    </a:lnTo>
                    <a:lnTo>
                      <a:pt x="348" y="10"/>
                    </a:lnTo>
                    <a:lnTo>
                      <a:pt x="348" y="14"/>
                    </a:lnTo>
                    <a:lnTo>
                      <a:pt x="346" y="20"/>
                    </a:lnTo>
                    <a:lnTo>
                      <a:pt x="344" y="24"/>
                    </a:lnTo>
                    <a:lnTo>
                      <a:pt x="342" y="28"/>
                    </a:lnTo>
                    <a:lnTo>
                      <a:pt x="340" y="32"/>
                    </a:lnTo>
                    <a:lnTo>
                      <a:pt x="338" y="34"/>
                    </a:lnTo>
                    <a:lnTo>
                      <a:pt x="334" y="34"/>
                    </a:lnTo>
                    <a:lnTo>
                      <a:pt x="330" y="32"/>
                    </a:lnTo>
                    <a:lnTo>
                      <a:pt x="326" y="28"/>
                    </a:lnTo>
                    <a:lnTo>
                      <a:pt x="326" y="32"/>
                    </a:lnTo>
                    <a:lnTo>
                      <a:pt x="328" y="38"/>
                    </a:lnTo>
                    <a:lnTo>
                      <a:pt x="324" y="36"/>
                    </a:lnTo>
                    <a:lnTo>
                      <a:pt x="320" y="34"/>
                    </a:lnTo>
                    <a:lnTo>
                      <a:pt x="316" y="32"/>
                    </a:lnTo>
                    <a:lnTo>
                      <a:pt x="314" y="36"/>
                    </a:lnTo>
                    <a:lnTo>
                      <a:pt x="314" y="40"/>
                    </a:lnTo>
                    <a:lnTo>
                      <a:pt x="312" y="44"/>
                    </a:lnTo>
                    <a:lnTo>
                      <a:pt x="294" y="42"/>
                    </a:lnTo>
                    <a:lnTo>
                      <a:pt x="278" y="32"/>
                    </a:lnTo>
                    <a:lnTo>
                      <a:pt x="264" y="18"/>
                    </a:lnTo>
                    <a:lnTo>
                      <a:pt x="250" y="4"/>
                    </a:lnTo>
                    <a:lnTo>
                      <a:pt x="260" y="6"/>
                    </a:lnTo>
                    <a:lnTo>
                      <a:pt x="266" y="14"/>
                    </a:lnTo>
                    <a:lnTo>
                      <a:pt x="270" y="24"/>
                    </a:lnTo>
                    <a:lnTo>
                      <a:pt x="274" y="34"/>
                    </a:lnTo>
                    <a:lnTo>
                      <a:pt x="282" y="40"/>
                    </a:lnTo>
                    <a:lnTo>
                      <a:pt x="256" y="12"/>
                    </a:lnTo>
                    <a:close/>
                  </a:path>
                </a:pathLst>
              </a:custGeom>
              <a:solidFill>
                <a:srgbClr val="00B050"/>
              </a:solidFill>
              <a:ln w="0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dist="63500" dir="2212194" algn="ctr" rotWithShape="0">
                  <a:srgbClr val="C0C0C0"/>
                </a:outerShdw>
              </a:effectLst>
            </p:spPr>
            <p:txBody>
              <a:bodyPr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02" name="Text Box 22"/>
              <p:cNvSpPr txBox="1">
                <a:spLocks noChangeArrowheads="1"/>
              </p:cNvSpPr>
              <p:nvPr/>
            </p:nvSpPr>
            <p:spPr bwMode="black">
              <a:xfrm>
                <a:off x="5538644" y="1616815"/>
                <a:ext cx="1807385" cy="54703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 eaLnBrk="0" latinLnBrk="0" hangingPunct="0">
                  <a:defRPr/>
                </a:pPr>
                <a:r>
                  <a:rPr lang="ko-KR" altLang="en-US" b="1" kern="0" spc="50" dirty="0" smtClean="0">
                    <a:ln w="11430"/>
                    <a:gradFill>
                      <a:gsLst>
                        <a:gs pos="25000">
                          <a:srgbClr val="333399">
                            <a:satMod val="155000"/>
                          </a:srgbClr>
                        </a:gs>
                        <a:gs pos="100000">
                          <a:srgbClr val="333399">
                            <a:shade val="45000"/>
                            <a:satMod val="165000"/>
                          </a:srgb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고용지원센터</a:t>
                </a:r>
                <a:endParaRPr lang="en-US" altLang="ko-KR" b="1" kern="0" spc="50" dirty="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endParaRPr>
              </a:p>
              <a:p>
                <a:pPr algn="ctr" eaLnBrk="0" latinLnBrk="0" hangingPunct="0">
                  <a:defRPr/>
                </a:pPr>
                <a:r>
                  <a:rPr lang="en-US" altLang="ko-KR" b="1" kern="0" spc="50" dirty="0" smtClean="0">
                    <a:ln w="11430"/>
                    <a:gradFill>
                      <a:gsLst>
                        <a:gs pos="25000">
                          <a:srgbClr val="333399">
                            <a:satMod val="155000"/>
                          </a:srgbClr>
                        </a:gs>
                        <a:gs pos="100000">
                          <a:srgbClr val="333399">
                            <a:shade val="45000"/>
                            <a:satMod val="165000"/>
                          </a:srgb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(53</a:t>
                </a:r>
                <a:r>
                  <a:rPr lang="ko-KR" altLang="en-US" b="1" kern="0" spc="50" dirty="0" smtClean="0">
                    <a:ln w="11430"/>
                    <a:gradFill>
                      <a:gsLst>
                        <a:gs pos="25000">
                          <a:srgbClr val="333399">
                            <a:satMod val="155000"/>
                          </a:srgbClr>
                        </a:gs>
                        <a:gs pos="100000">
                          <a:srgbClr val="333399">
                            <a:shade val="45000"/>
                            <a:satMod val="165000"/>
                          </a:srgb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개 센터</a:t>
                </a:r>
                <a:r>
                  <a:rPr lang="en-US" altLang="ko-KR" b="1" kern="0" spc="50" dirty="0" smtClean="0">
                    <a:ln w="11430"/>
                    <a:gradFill>
                      <a:gsLst>
                        <a:gs pos="25000">
                          <a:srgbClr val="333399">
                            <a:satMod val="155000"/>
                          </a:srgbClr>
                        </a:gs>
                        <a:gs pos="100000">
                          <a:srgbClr val="333399">
                            <a:shade val="45000"/>
                            <a:satMod val="165000"/>
                          </a:srgb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)</a:t>
                </a:r>
              </a:p>
            </p:txBody>
          </p:sp>
          <p:pic>
            <p:nvPicPr>
              <p:cNvPr id="12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56103" y="2302535"/>
                <a:ext cx="648072" cy="479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97903" y="4276251"/>
                <a:ext cx="648072" cy="479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62903" y="4210404"/>
                <a:ext cx="648072" cy="479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" name="Freeform 4"/>
              <p:cNvSpPr>
                <a:spLocks/>
              </p:cNvSpPr>
              <p:nvPr/>
            </p:nvSpPr>
            <p:spPr bwMode="ltGray">
              <a:xfrm>
                <a:off x="5180882" y="2885863"/>
                <a:ext cx="1006127" cy="1103006"/>
              </a:xfrm>
              <a:custGeom>
                <a:avLst/>
                <a:gdLst/>
                <a:ahLst/>
                <a:cxnLst>
                  <a:cxn ang="0">
                    <a:pos x="264" y="20"/>
                  </a:cxn>
                  <a:cxn ang="0">
                    <a:pos x="286" y="52"/>
                  </a:cxn>
                  <a:cxn ang="0">
                    <a:pos x="242" y="68"/>
                  </a:cxn>
                  <a:cxn ang="0">
                    <a:pos x="202" y="72"/>
                  </a:cxn>
                  <a:cxn ang="0">
                    <a:pos x="194" y="102"/>
                  </a:cxn>
                  <a:cxn ang="0">
                    <a:pos x="140" y="114"/>
                  </a:cxn>
                  <a:cxn ang="0">
                    <a:pos x="116" y="136"/>
                  </a:cxn>
                  <a:cxn ang="0">
                    <a:pos x="84" y="164"/>
                  </a:cxn>
                  <a:cxn ang="0">
                    <a:pos x="76" y="182"/>
                  </a:cxn>
                  <a:cxn ang="0">
                    <a:pos x="60" y="224"/>
                  </a:cxn>
                  <a:cxn ang="0">
                    <a:pos x="42" y="272"/>
                  </a:cxn>
                  <a:cxn ang="0">
                    <a:pos x="24" y="296"/>
                  </a:cxn>
                  <a:cxn ang="0">
                    <a:pos x="12" y="330"/>
                  </a:cxn>
                  <a:cxn ang="0">
                    <a:pos x="16" y="352"/>
                  </a:cxn>
                  <a:cxn ang="0">
                    <a:pos x="6" y="396"/>
                  </a:cxn>
                  <a:cxn ang="0">
                    <a:pos x="30" y="420"/>
                  </a:cxn>
                  <a:cxn ang="0">
                    <a:pos x="22" y="448"/>
                  </a:cxn>
                  <a:cxn ang="0">
                    <a:pos x="38" y="472"/>
                  </a:cxn>
                  <a:cxn ang="0">
                    <a:pos x="64" y="500"/>
                  </a:cxn>
                  <a:cxn ang="0">
                    <a:pos x="76" y="546"/>
                  </a:cxn>
                  <a:cxn ang="0">
                    <a:pos x="126" y="572"/>
                  </a:cxn>
                  <a:cxn ang="0">
                    <a:pos x="130" y="602"/>
                  </a:cxn>
                  <a:cxn ang="0">
                    <a:pos x="170" y="614"/>
                  </a:cxn>
                  <a:cxn ang="0">
                    <a:pos x="188" y="636"/>
                  </a:cxn>
                  <a:cxn ang="0">
                    <a:pos x="212" y="644"/>
                  </a:cxn>
                  <a:cxn ang="0">
                    <a:pos x="238" y="662"/>
                  </a:cxn>
                  <a:cxn ang="0">
                    <a:pos x="280" y="668"/>
                  </a:cxn>
                  <a:cxn ang="0">
                    <a:pos x="300" y="676"/>
                  </a:cxn>
                  <a:cxn ang="0">
                    <a:pos x="330" y="688"/>
                  </a:cxn>
                  <a:cxn ang="0">
                    <a:pos x="350" y="694"/>
                  </a:cxn>
                  <a:cxn ang="0">
                    <a:pos x="392" y="718"/>
                  </a:cxn>
                  <a:cxn ang="0">
                    <a:pos x="398" y="686"/>
                  </a:cxn>
                  <a:cxn ang="0">
                    <a:pos x="428" y="688"/>
                  </a:cxn>
                  <a:cxn ang="0">
                    <a:pos x="504" y="660"/>
                  </a:cxn>
                  <a:cxn ang="0">
                    <a:pos x="534" y="656"/>
                  </a:cxn>
                  <a:cxn ang="0">
                    <a:pos x="550" y="644"/>
                  </a:cxn>
                  <a:cxn ang="0">
                    <a:pos x="570" y="612"/>
                  </a:cxn>
                  <a:cxn ang="0">
                    <a:pos x="612" y="586"/>
                  </a:cxn>
                  <a:cxn ang="0">
                    <a:pos x="630" y="554"/>
                  </a:cxn>
                  <a:cxn ang="0">
                    <a:pos x="656" y="520"/>
                  </a:cxn>
                  <a:cxn ang="0">
                    <a:pos x="682" y="492"/>
                  </a:cxn>
                  <a:cxn ang="0">
                    <a:pos x="692" y="466"/>
                  </a:cxn>
                  <a:cxn ang="0">
                    <a:pos x="696" y="410"/>
                  </a:cxn>
                  <a:cxn ang="0">
                    <a:pos x="734" y="352"/>
                  </a:cxn>
                  <a:cxn ang="0">
                    <a:pos x="718" y="316"/>
                  </a:cxn>
                  <a:cxn ang="0">
                    <a:pos x="710" y="292"/>
                  </a:cxn>
                  <a:cxn ang="0">
                    <a:pos x="698" y="258"/>
                  </a:cxn>
                  <a:cxn ang="0">
                    <a:pos x="678" y="212"/>
                  </a:cxn>
                  <a:cxn ang="0">
                    <a:pos x="654" y="182"/>
                  </a:cxn>
                  <a:cxn ang="0">
                    <a:pos x="632" y="154"/>
                  </a:cxn>
                  <a:cxn ang="0">
                    <a:pos x="612" y="104"/>
                  </a:cxn>
                  <a:cxn ang="0">
                    <a:pos x="592" y="108"/>
                  </a:cxn>
                  <a:cxn ang="0">
                    <a:pos x="548" y="100"/>
                  </a:cxn>
                  <a:cxn ang="0">
                    <a:pos x="508" y="22"/>
                  </a:cxn>
                  <a:cxn ang="0">
                    <a:pos x="456" y="48"/>
                  </a:cxn>
                  <a:cxn ang="0">
                    <a:pos x="430" y="46"/>
                  </a:cxn>
                  <a:cxn ang="0">
                    <a:pos x="370" y="10"/>
                  </a:cxn>
                  <a:cxn ang="0">
                    <a:pos x="348" y="10"/>
                  </a:cxn>
                  <a:cxn ang="0">
                    <a:pos x="326" y="28"/>
                  </a:cxn>
                  <a:cxn ang="0">
                    <a:pos x="294" y="42"/>
                  </a:cxn>
                  <a:cxn ang="0">
                    <a:pos x="256" y="12"/>
                  </a:cxn>
                </a:cxnLst>
                <a:rect l="0" t="0" r="r" b="b"/>
                <a:pathLst>
                  <a:path w="742" h="718">
                    <a:moveTo>
                      <a:pt x="256" y="12"/>
                    </a:moveTo>
                    <a:lnTo>
                      <a:pt x="252" y="8"/>
                    </a:lnTo>
                    <a:lnTo>
                      <a:pt x="252" y="6"/>
                    </a:lnTo>
                    <a:lnTo>
                      <a:pt x="250" y="6"/>
                    </a:lnTo>
                    <a:lnTo>
                      <a:pt x="252" y="8"/>
                    </a:lnTo>
                    <a:lnTo>
                      <a:pt x="254" y="10"/>
                    </a:lnTo>
                    <a:lnTo>
                      <a:pt x="256" y="12"/>
                    </a:lnTo>
                    <a:lnTo>
                      <a:pt x="260" y="16"/>
                    </a:lnTo>
                    <a:lnTo>
                      <a:pt x="264" y="20"/>
                    </a:lnTo>
                    <a:lnTo>
                      <a:pt x="268" y="24"/>
                    </a:lnTo>
                    <a:lnTo>
                      <a:pt x="270" y="28"/>
                    </a:lnTo>
                    <a:lnTo>
                      <a:pt x="274" y="32"/>
                    </a:lnTo>
                    <a:lnTo>
                      <a:pt x="278" y="34"/>
                    </a:lnTo>
                    <a:lnTo>
                      <a:pt x="280" y="36"/>
                    </a:lnTo>
                    <a:lnTo>
                      <a:pt x="280" y="38"/>
                    </a:lnTo>
                    <a:lnTo>
                      <a:pt x="282" y="38"/>
                    </a:lnTo>
                    <a:lnTo>
                      <a:pt x="288" y="48"/>
                    </a:lnTo>
                    <a:lnTo>
                      <a:pt x="286" y="52"/>
                    </a:lnTo>
                    <a:lnTo>
                      <a:pt x="278" y="56"/>
                    </a:lnTo>
                    <a:lnTo>
                      <a:pt x="268" y="58"/>
                    </a:lnTo>
                    <a:lnTo>
                      <a:pt x="256" y="58"/>
                    </a:lnTo>
                    <a:lnTo>
                      <a:pt x="246" y="56"/>
                    </a:lnTo>
                    <a:lnTo>
                      <a:pt x="238" y="54"/>
                    </a:lnTo>
                    <a:lnTo>
                      <a:pt x="242" y="58"/>
                    </a:lnTo>
                    <a:lnTo>
                      <a:pt x="246" y="62"/>
                    </a:lnTo>
                    <a:lnTo>
                      <a:pt x="244" y="64"/>
                    </a:lnTo>
                    <a:lnTo>
                      <a:pt x="242" y="68"/>
                    </a:lnTo>
                    <a:lnTo>
                      <a:pt x="238" y="70"/>
                    </a:lnTo>
                    <a:lnTo>
                      <a:pt x="232" y="72"/>
                    </a:lnTo>
                    <a:lnTo>
                      <a:pt x="228" y="72"/>
                    </a:lnTo>
                    <a:lnTo>
                      <a:pt x="222" y="70"/>
                    </a:lnTo>
                    <a:lnTo>
                      <a:pt x="216" y="68"/>
                    </a:lnTo>
                    <a:lnTo>
                      <a:pt x="212" y="64"/>
                    </a:lnTo>
                    <a:lnTo>
                      <a:pt x="206" y="64"/>
                    </a:lnTo>
                    <a:lnTo>
                      <a:pt x="204" y="68"/>
                    </a:lnTo>
                    <a:lnTo>
                      <a:pt x="202" y="72"/>
                    </a:lnTo>
                    <a:lnTo>
                      <a:pt x="200" y="76"/>
                    </a:lnTo>
                    <a:lnTo>
                      <a:pt x="196" y="78"/>
                    </a:lnTo>
                    <a:lnTo>
                      <a:pt x="190" y="80"/>
                    </a:lnTo>
                    <a:lnTo>
                      <a:pt x="196" y="82"/>
                    </a:lnTo>
                    <a:lnTo>
                      <a:pt x="198" y="86"/>
                    </a:lnTo>
                    <a:lnTo>
                      <a:pt x="200" y="90"/>
                    </a:lnTo>
                    <a:lnTo>
                      <a:pt x="200" y="94"/>
                    </a:lnTo>
                    <a:lnTo>
                      <a:pt x="198" y="98"/>
                    </a:lnTo>
                    <a:lnTo>
                      <a:pt x="194" y="102"/>
                    </a:lnTo>
                    <a:lnTo>
                      <a:pt x="186" y="102"/>
                    </a:lnTo>
                    <a:lnTo>
                      <a:pt x="172" y="100"/>
                    </a:lnTo>
                    <a:lnTo>
                      <a:pt x="162" y="100"/>
                    </a:lnTo>
                    <a:lnTo>
                      <a:pt x="164" y="102"/>
                    </a:lnTo>
                    <a:lnTo>
                      <a:pt x="166" y="106"/>
                    </a:lnTo>
                    <a:lnTo>
                      <a:pt x="168" y="110"/>
                    </a:lnTo>
                    <a:lnTo>
                      <a:pt x="154" y="110"/>
                    </a:lnTo>
                    <a:lnTo>
                      <a:pt x="140" y="110"/>
                    </a:lnTo>
                    <a:lnTo>
                      <a:pt x="140" y="114"/>
                    </a:lnTo>
                    <a:lnTo>
                      <a:pt x="142" y="116"/>
                    </a:lnTo>
                    <a:lnTo>
                      <a:pt x="136" y="118"/>
                    </a:lnTo>
                    <a:lnTo>
                      <a:pt x="130" y="118"/>
                    </a:lnTo>
                    <a:lnTo>
                      <a:pt x="124" y="118"/>
                    </a:lnTo>
                    <a:lnTo>
                      <a:pt x="126" y="122"/>
                    </a:lnTo>
                    <a:lnTo>
                      <a:pt x="126" y="126"/>
                    </a:lnTo>
                    <a:lnTo>
                      <a:pt x="126" y="130"/>
                    </a:lnTo>
                    <a:lnTo>
                      <a:pt x="128" y="134"/>
                    </a:lnTo>
                    <a:lnTo>
                      <a:pt x="116" y="136"/>
                    </a:lnTo>
                    <a:lnTo>
                      <a:pt x="106" y="140"/>
                    </a:lnTo>
                    <a:lnTo>
                      <a:pt x="96" y="144"/>
                    </a:lnTo>
                    <a:lnTo>
                      <a:pt x="82" y="142"/>
                    </a:lnTo>
                    <a:lnTo>
                      <a:pt x="88" y="146"/>
                    </a:lnTo>
                    <a:lnTo>
                      <a:pt x="92" y="148"/>
                    </a:lnTo>
                    <a:lnTo>
                      <a:pt x="92" y="152"/>
                    </a:lnTo>
                    <a:lnTo>
                      <a:pt x="92" y="156"/>
                    </a:lnTo>
                    <a:lnTo>
                      <a:pt x="88" y="160"/>
                    </a:lnTo>
                    <a:lnTo>
                      <a:pt x="84" y="164"/>
                    </a:lnTo>
                    <a:lnTo>
                      <a:pt x="78" y="166"/>
                    </a:lnTo>
                    <a:lnTo>
                      <a:pt x="74" y="168"/>
                    </a:lnTo>
                    <a:lnTo>
                      <a:pt x="68" y="170"/>
                    </a:lnTo>
                    <a:lnTo>
                      <a:pt x="62" y="172"/>
                    </a:lnTo>
                    <a:lnTo>
                      <a:pt x="58" y="172"/>
                    </a:lnTo>
                    <a:lnTo>
                      <a:pt x="64" y="174"/>
                    </a:lnTo>
                    <a:lnTo>
                      <a:pt x="68" y="176"/>
                    </a:lnTo>
                    <a:lnTo>
                      <a:pt x="72" y="180"/>
                    </a:lnTo>
                    <a:lnTo>
                      <a:pt x="76" y="182"/>
                    </a:lnTo>
                    <a:lnTo>
                      <a:pt x="78" y="184"/>
                    </a:lnTo>
                    <a:lnTo>
                      <a:pt x="78" y="190"/>
                    </a:lnTo>
                    <a:lnTo>
                      <a:pt x="78" y="194"/>
                    </a:lnTo>
                    <a:lnTo>
                      <a:pt x="76" y="202"/>
                    </a:lnTo>
                    <a:lnTo>
                      <a:pt x="70" y="204"/>
                    </a:lnTo>
                    <a:lnTo>
                      <a:pt x="62" y="204"/>
                    </a:lnTo>
                    <a:lnTo>
                      <a:pt x="54" y="204"/>
                    </a:lnTo>
                    <a:lnTo>
                      <a:pt x="60" y="214"/>
                    </a:lnTo>
                    <a:lnTo>
                      <a:pt x="60" y="224"/>
                    </a:lnTo>
                    <a:lnTo>
                      <a:pt x="56" y="236"/>
                    </a:lnTo>
                    <a:lnTo>
                      <a:pt x="56" y="248"/>
                    </a:lnTo>
                    <a:lnTo>
                      <a:pt x="46" y="248"/>
                    </a:lnTo>
                    <a:lnTo>
                      <a:pt x="34" y="248"/>
                    </a:lnTo>
                    <a:lnTo>
                      <a:pt x="38" y="250"/>
                    </a:lnTo>
                    <a:lnTo>
                      <a:pt x="42" y="254"/>
                    </a:lnTo>
                    <a:lnTo>
                      <a:pt x="44" y="260"/>
                    </a:lnTo>
                    <a:lnTo>
                      <a:pt x="44" y="268"/>
                    </a:lnTo>
                    <a:lnTo>
                      <a:pt x="42" y="272"/>
                    </a:lnTo>
                    <a:lnTo>
                      <a:pt x="38" y="276"/>
                    </a:lnTo>
                    <a:lnTo>
                      <a:pt x="34" y="278"/>
                    </a:lnTo>
                    <a:lnTo>
                      <a:pt x="28" y="280"/>
                    </a:lnTo>
                    <a:lnTo>
                      <a:pt x="24" y="280"/>
                    </a:lnTo>
                    <a:lnTo>
                      <a:pt x="18" y="282"/>
                    </a:lnTo>
                    <a:lnTo>
                      <a:pt x="24" y="284"/>
                    </a:lnTo>
                    <a:lnTo>
                      <a:pt x="26" y="288"/>
                    </a:lnTo>
                    <a:lnTo>
                      <a:pt x="26" y="292"/>
                    </a:lnTo>
                    <a:lnTo>
                      <a:pt x="24" y="296"/>
                    </a:lnTo>
                    <a:lnTo>
                      <a:pt x="18" y="300"/>
                    </a:lnTo>
                    <a:lnTo>
                      <a:pt x="28" y="302"/>
                    </a:lnTo>
                    <a:lnTo>
                      <a:pt x="38" y="306"/>
                    </a:lnTo>
                    <a:lnTo>
                      <a:pt x="38" y="312"/>
                    </a:lnTo>
                    <a:lnTo>
                      <a:pt x="34" y="316"/>
                    </a:lnTo>
                    <a:lnTo>
                      <a:pt x="28" y="320"/>
                    </a:lnTo>
                    <a:lnTo>
                      <a:pt x="24" y="322"/>
                    </a:lnTo>
                    <a:lnTo>
                      <a:pt x="18" y="326"/>
                    </a:lnTo>
                    <a:lnTo>
                      <a:pt x="12" y="330"/>
                    </a:lnTo>
                    <a:lnTo>
                      <a:pt x="8" y="334"/>
                    </a:lnTo>
                    <a:lnTo>
                      <a:pt x="12" y="336"/>
                    </a:lnTo>
                    <a:lnTo>
                      <a:pt x="18" y="338"/>
                    </a:lnTo>
                    <a:lnTo>
                      <a:pt x="22" y="338"/>
                    </a:lnTo>
                    <a:lnTo>
                      <a:pt x="20" y="342"/>
                    </a:lnTo>
                    <a:lnTo>
                      <a:pt x="18" y="344"/>
                    </a:lnTo>
                    <a:lnTo>
                      <a:pt x="14" y="348"/>
                    </a:lnTo>
                    <a:lnTo>
                      <a:pt x="12" y="350"/>
                    </a:lnTo>
                    <a:lnTo>
                      <a:pt x="16" y="352"/>
                    </a:lnTo>
                    <a:lnTo>
                      <a:pt x="22" y="354"/>
                    </a:lnTo>
                    <a:lnTo>
                      <a:pt x="26" y="356"/>
                    </a:lnTo>
                    <a:lnTo>
                      <a:pt x="24" y="358"/>
                    </a:lnTo>
                    <a:lnTo>
                      <a:pt x="22" y="362"/>
                    </a:lnTo>
                    <a:lnTo>
                      <a:pt x="32" y="364"/>
                    </a:lnTo>
                    <a:lnTo>
                      <a:pt x="44" y="368"/>
                    </a:lnTo>
                    <a:lnTo>
                      <a:pt x="22" y="382"/>
                    </a:lnTo>
                    <a:lnTo>
                      <a:pt x="0" y="394"/>
                    </a:lnTo>
                    <a:lnTo>
                      <a:pt x="6" y="396"/>
                    </a:lnTo>
                    <a:lnTo>
                      <a:pt x="14" y="398"/>
                    </a:lnTo>
                    <a:lnTo>
                      <a:pt x="20" y="402"/>
                    </a:lnTo>
                    <a:lnTo>
                      <a:pt x="24" y="406"/>
                    </a:lnTo>
                    <a:lnTo>
                      <a:pt x="22" y="408"/>
                    </a:lnTo>
                    <a:lnTo>
                      <a:pt x="20" y="410"/>
                    </a:lnTo>
                    <a:lnTo>
                      <a:pt x="16" y="412"/>
                    </a:lnTo>
                    <a:lnTo>
                      <a:pt x="22" y="414"/>
                    </a:lnTo>
                    <a:lnTo>
                      <a:pt x="28" y="416"/>
                    </a:lnTo>
                    <a:lnTo>
                      <a:pt x="30" y="420"/>
                    </a:lnTo>
                    <a:lnTo>
                      <a:pt x="32" y="424"/>
                    </a:lnTo>
                    <a:lnTo>
                      <a:pt x="32" y="428"/>
                    </a:lnTo>
                    <a:lnTo>
                      <a:pt x="28" y="434"/>
                    </a:lnTo>
                    <a:lnTo>
                      <a:pt x="32" y="434"/>
                    </a:lnTo>
                    <a:lnTo>
                      <a:pt x="34" y="434"/>
                    </a:lnTo>
                    <a:lnTo>
                      <a:pt x="34" y="440"/>
                    </a:lnTo>
                    <a:lnTo>
                      <a:pt x="30" y="442"/>
                    </a:lnTo>
                    <a:lnTo>
                      <a:pt x="26" y="446"/>
                    </a:lnTo>
                    <a:lnTo>
                      <a:pt x="22" y="448"/>
                    </a:lnTo>
                    <a:lnTo>
                      <a:pt x="20" y="452"/>
                    </a:lnTo>
                    <a:lnTo>
                      <a:pt x="16" y="456"/>
                    </a:lnTo>
                    <a:lnTo>
                      <a:pt x="22" y="454"/>
                    </a:lnTo>
                    <a:lnTo>
                      <a:pt x="28" y="456"/>
                    </a:lnTo>
                    <a:lnTo>
                      <a:pt x="34" y="458"/>
                    </a:lnTo>
                    <a:lnTo>
                      <a:pt x="40" y="460"/>
                    </a:lnTo>
                    <a:lnTo>
                      <a:pt x="44" y="464"/>
                    </a:lnTo>
                    <a:lnTo>
                      <a:pt x="40" y="468"/>
                    </a:lnTo>
                    <a:lnTo>
                      <a:pt x="38" y="472"/>
                    </a:lnTo>
                    <a:lnTo>
                      <a:pt x="34" y="476"/>
                    </a:lnTo>
                    <a:lnTo>
                      <a:pt x="40" y="478"/>
                    </a:lnTo>
                    <a:lnTo>
                      <a:pt x="44" y="482"/>
                    </a:lnTo>
                    <a:lnTo>
                      <a:pt x="48" y="486"/>
                    </a:lnTo>
                    <a:lnTo>
                      <a:pt x="48" y="490"/>
                    </a:lnTo>
                    <a:lnTo>
                      <a:pt x="48" y="496"/>
                    </a:lnTo>
                    <a:lnTo>
                      <a:pt x="54" y="496"/>
                    </a:lnTo>
                    <a:lnTo>
                      <a:pt x="60" y="498"/>
                    </a:lnTo>
                    <a:lnTo>
                      <a:pt x="64" y="500"/>
                    </a:lnTo>
                    <a:lnTo>
                      <a:pt x="66" y="504"/>
                    </a:lnTo>
                    <a:lnTo>
                      <a:pt x="66" y="508"/>
                    </a:lnTo>
                    <a:lnTo>
                      <a:pt x="66" y="514"/>
                    </a:lnTo>
                    <a:lnTo>
                      <a:pt x="62" y="520"/>
                    </a:lnTo>
                    <a:lnTo>
                      <a:pt x="68" y="524"/>
                    </a:lnTo>
                    <a:lnTo>
                      <a:pt x="72" y="528"/>
                    </a:lnTo>
                    <a:lnTo>
                      <a:pt x="74" y="534"/>
                    </a:lnTo>
                    <a:lnTo>
                      <a:pt x="76" y="540"/>
                    </a:lnTo>
                    <a:lnTo>
                      <a:pt x="76" y="546"/>
                    </a:lnTo>
                    <a:lnTo>
                      <a:pt x="96" y="546"/>
                    </a:lnTo>
                    <a:lnTo>
                      <a:pt x="118" y="544"/>
                    </a:lnTo>
                    <a:lnTo>
                      <a:pt x="114" y="552"/>
                    </a:lnTo>
                    <a:lnTo>
                      <a:pt x="112" y="558"/>
                    </a:lnTo>
                    <a:lnTo>
                      <a:pt x="110" y="566"/>
                    </a:lnTo>
                    <a:lnTo>
                      <a:pt x="108" y="572"/>
                    </a:lnTo>
                    <a:lnTo>
                      <a:pt x="114" y="572"/>
                    </a:lnTo>
                    <a:lnTo>
                      <a:pt x="120" y="572"/>
                    </a:lnTo>
                    <a:lnTo>
                      <a:pt x="126" y="572"/>
                    </a:lnTo>
                    <a:lnTo>
                      <a:pt x="122" y="578"/>
                    </a:lnTo>
                    <a:lnTo>
                      <a:pt x="118" y="584"/>
                    </a:lnTo>
                    <a:lnTo>
                      <a:pt x="116" y="592"/>
                    </a:lnTo>
                    <a:lnTo>
                      <a:pt x="122" y="592"/>
                    </a:lnTo>
                    <a:lnTo>
                      <a:pt x="128" y="592"/>
                    </a:lnTo>
                    <a:lnTo>
                      <a:pt x="136" y="592"/>
                    </a:lnTo>
                    <a:lnTo>
                      <a:pt x="134" y="594"/>
                    </a:lnTo>
                    <a:lnTo>
                      <a:pt x="132" y="598"/>
                    </a:lnTo>
                    <a:lnTo>
                      <a:pt x="130" y="602"/>
                    </a:lnTo>
                    <a:lnTo>
                      <a:pt x="128" y="604"/>
                    </a:lnTo>
                    <a:lnTo>
                      <a:pt x="144" y="606"/>
                    </a:lnTo>
                    <a:lnTo>
                      <a:pt x="156" y="610"/>
                    </a:lnTo>
                    <a:lnTo>
                      <a:pt x="164" y="622"/>
                    </a:lnTo>
                    <a:lnTo>
                      <a:pt x="162" y="620"/>
                    </a:lnTo>
                    <a:lnTo>
                      <a:pt x="160" y="618"/>
                    </a:lnTo>
                    <a:lnTo>
                      <a:pt x="164" y="614"/>
                    </a:lnTo>
                    <a:lnTo>
                      <a:pt x="168" y="614"/>
                    </a:lnTo>
                    <a:lnTo>
                      <a:pt x="170" y="614"/>
                    </a:lnTo>
                    <a:lnTo>
                      <a:pt x="172" y="614"/>
                    </a:lnTo>
                    <a:lnTo>
                      <a:pt x="174" y="618"/>
                    </a:lnTo>
                    <a:lnTo>
                      <a:pt x="174" y="620"/>
                    </a:lnTo>
                    <a:lnTo>
                      <a:pt x="176" y="624"/>
                    </a:lnTo>
                    <a:lnTo>
                      <a:pt x="178" y="628"/>
                    </a:lnTo>
                    <a:lnTo>
                      <a:pt x="178" y="630"/>
                    </a:lnTo>
                    <a:lnTo>
                      <a:pt x="180" y="632"/>
                    </a:lnTo>
                    <a:lnTo>
                      <a:pt x="184" y="634"/>
                    </a:lnTo>
                    <a:lnTo>
                      <a:pt x="188" y="636"/>
                    </a:lnTo>
                    <a:lnTo>
                      <a:pt x="190" y="636"/>
                    </a:lnTo>
                    <a:lnTo>
                      <a:pt x="194" y="638"/>
                    </a:lnTo>
                    <a:lnTo>
                      <a:pt x="198" y="638"/>
                    </a:lnTo>
                    <a:lnTo>
                      <a:pt x="200" y="640"/>
                    </a:lnTo>
                    <a:lnTo>
                      <a:pt x="202" y="644"/>
                    </a:lnTo>
                    <a:lnTo>
                      <a:pt x="204" y="648"/>
                    </a:lnTo>
                    <a:lnTo>
                      <a:pt x="206" y="646"/>
                    </a:lnTo>
                    <a:lnTo>
                      <a:pt x="210" y="646"/>
                    </a:lnTo>
                    <a:lnTo>
                      <a:pt x="212" y="644"/>
                    </a:lnTo>
                    <a:lnTo>
                      <a:pt x="216" y="648"/>
                    </a:lnTo>
                    <a:lnTo>
                      <a:pt x="220" y="654"/>
                    </a:lnTo>
                    <a:lnTo>
                      <a:pt x="222" y="658"/>
                    </a:lnTo>
                    <a:lnTo>
                      <a:pt x="224" y="654"/>
                    </a:lnTo>
                    <a:lnTo>
                      <a:pt x="228" y="650"/>
                    </a:lnTo>
                    <a:lnTo>
                      <a:pt x="232" y="652"/>
                    </a:lnTo>
                    <a:lnTo>
                      <a:pt x="234" y="654"/>
                    </a:lnTo>
                    <a:lnTo>
                      <a:pt x="238" y="656"/>
                    </a:lnTo>
                    <a:lnTo>
                      <a:pt x="238" y="662"/>
                    </a:lnTo>
                    <a:lnTo>
                      <a:pt x="240" y="666"/>
                    </a:lnTo>
                    <a:lnTo>
                      <a:pt x="252" y="662"/>
                    </a:lnTo>
                    <a:lnTo>
                      <a:pt x="262" y="666"/>
                    </a:lnTo>
                    <a:lnTo>
                      <a:pt x="270" y="674"/>
                    </a:lnTo>
                    <a:lnTo>
                      <a:pt x="276" y="686"/>
                    </a:lnTo>
                    <a:lnTo>
                      <a:pt x="274" y="678"/>
                    </a:lnTo>
                    <a:lnTo>
                      <a:pt x="276" y="674"/>
                    </a:lnTo>
                    <a:lnTo>
                      <a:pt x="278" y="670"/>
                    </a:lnTo>
                    <a:lnTo>
                      <a:pt x="280" y="668"/>
                    </a:lnTo>
                    <a:lnTo>
                      <a:pt x="284" y="666"/>
                    </a:lnTo>
                    <a:lnTo>
                      <a:pt x="288" y="668"/>
                    </a:lnTo>
                    <a:lnTo>
                      <a:pt x="292" y="672"/>
                    </a:lnTo>
                    <a:lnTo>
                      <a:pt x="296" y="678"/>
                    </a:lnTo>
                    <a:lnTo>
                      <a:pt x="294" y="674"/>
                    </a:lnTo>
                    <a:lnTo>
                      <a:pt x="294" y="674"/>
                    </a:lnTo>
                    <a:lnTo>
                      <a:pt x="296" y="674"/>
                    </a:lnTo>
                    <a:lnTo>
                      <a:pt x="298" y="674"/>
                    </a:lnTo>
                    <a:lnTo>
                      <a:pt x="300" y="676"/>
                    </a:lnTo>
                    <a:lnTo>
                      <a:pt x="302" y="680"/>
                    </a:lnTo>
                    <a:lnTo>
                      <a:pt x="304" y="682"/>
                    </a:lnTo>
                    <a:lnTo>
                      <a:pt x="304" y="686"/>
                    </a:lnTo>
                    <a:lnTo>
                      <a:pt x="310" y="682"/>
                    </a:lnTo>
                    <a:lnTo>
                      <a:pt x="318" y="680"/>
                    </a:lnTo>
                    <a:lnTo>
                      <a:pt x="324" y="678"/>
                    </a:lnTo>
                    <a:lnTo>
                      <a:pt x="326" y="682"/>
                    </a:lnTo>
                    <a:lnTo>
                      <a:pt x="328" y="684"/>
                    </a:lnTo>
                    <a:lnTo>
                      <a:pt x="330" y="688"/>
                    </a:lnTo>
                    <a:lnTo>
                      <a:pt x="330" y="692"/>
                    </a:lnTo>
                    <a:lnTo>
                      <a:pt x="332" y="686"/>
                    </a:lnTo>
                    <a:lnTo>
                      <a:pt x="332" y="684"/>
                    </a:lnTo>
                    <a:lnTo>
                      <a:pt x="334" y="682"/>
                    </a:lnTo>
                    <a:lnTo>
                      <a:pt x="338" y="684"/>
                    </a:lnTo>
                    <a:lnTo>
                      <a:pt x="340" y="684"/>
                    </a:lnTo>
                    <a:lnTo>
                      <a:pt x="344" y="688"/>
                    </a:lnTo>
                    <a:lnTo>
                      <a:pt x="346" y="690"/>
                    </a:lnTo>
                    <a:lnTo>
                      <a:pt x="350" y="694"/>
                    </a:lnTo>
                    <a:lnTo>
                      <a:pt x="352" y="698"/>
                    </a:lnTo>
                    <a:lnTo>
                      <a:pt x="356" y="702"/>
                    </a:lnTo>
                    <a:lnTo>
                      <a:pt x="358" y="706"/>
                    </a:lnTo>
                    <a:lnTo>
                      <a:pt x="360" y="708"/>
                    </a:lnTo>
                    <a:lnTo>
                      <a:pt x="364" y="700"/>
                    </a:lnTo>
                    <a:lnTo>
                      <a:pt x="370" y="700"/>
                    </a:lnTo>
                    <a:lnTo>
                      <a:pt x="378" y="704"/>
                    </a:lnTo>
                    <a:lnTo>
                      <a:pt x="386" y="712"/>
                    </a:lnTo>
                    <a:lnTo>
                      <a:pt x="392" y="718"/>
                    </a:lnTo>
                    <a:lnTo>
                      <a:pt x="386" y="714"/>
                    </a:lnTo>
                    <a:lnTo>
                      <a:pt x="384" y="710"/>
                    </a:lnTo>
                    <a:lnTo>
                      <a:pt x="382" y="706"/>
                    </a:lnTo>
                    <a:lnTo>
                      <a:pt x="382" y="702"/>
                    </a:lnTo>
                    <a:lnTo>
                      <a:pt x="384" y="696"/>
                    </a:lnTo>
                    <a:lnTo>
                      <a:pt x="386" y="692"/>
                    </a:lnTo>
                    <a:lnTo>
                      <a:pt x="390" y="690"/>
                    </a:lnTo>
                    <a:lnTo>
                      <a:pt x="394" y="686"/>
                    </a:lnTo>
                    <a:lnTo>
                      <a:pt x="398" y="686"/>
                    </a:lnTo>
                    <a:lnTo>
                      <a:pt x="404" y="688"/>
                    </a:lnTo>
                    <a:lnTo>
                      <a:pt x="408" y="690"/>
                    </a:lnTo>
                    <a:lnTo>
                      <a:pt x="412" y="696"/>
                    </a:lnTo>
                    <a:lnTo>
                      <a:pt x="414" y="692"/>
                    </a:lnTo>
                    <a:lnTo>
                      <a:pt x="414" y="690"/>
                    </a:lnTo>
                    <a:lnTo>
                      <a:pt x="418" y="688"/>
                    </a:lnTo>
                    <a:lnTo>
                      <a:pt x="420" y="686"/>
                    </a:lnTo>
                    <a:lnTo>
                      <a:pt x="424" y="686"/>
                    </a:lnTo>
                    <a:lnTo>
                      <a:pt x="428" y="688"/>
                    </a:lnTo>
                    <a:lnTo>
                      <a:pt x="432" y="690"/>
                    </a:lnTo>
                    <a:lnTo>
                      <a:pt x="434" y="694"/>
                    </a:lnTo>
                    <a:lnTo>
                      <a:pt x="438" y="682"/>
                    </a:lnTo>
                    <a:lnTo>
                      <a:pt x="450" y="676"/>
                    </a:lnTo>
                    <a:lnTo>
                      <a:pt x="462" y="674"/>
                    </a:lnTo>
                    <a:lnTo>
                      <a:pt x="472" y="680"/>
                    </a:lnTo>
                    <a:lnTo>
                      <a:pt x="482" y="672"/>
                    </a:lnTo>
                    <a:lnTo>
                      <a:pt x="494" y="666"/>
                    </a:lnTo>
                    <a:lnTo>
                      <a:pt x="504" y="660"/>
                    </a:lnTo>
                    <a:lnTo>
                      <a:pt x="506" y="658"/>
                    </a:lnTo>
                    <a:lnTo>
                      <a:pt x="508" y="656"/>
                    </a:lnTo>
                    <a:lnTo>
                      <a:pt x="508" y="654"/>
                    </a:lnTo>
                    <a:lnTo>
                      <a:pt x="510" y="654"/>
                    </a:lnTo>
                    <a:lnTo>
                      <a:pt x="514" y="652"/>
                    </a:lnTo>
                    <a:lnTo>
                      <a:pt x="520" y="652"/>
                    </a:lnTo>
                    <a:lnTo>
                      <a:pt x="524" y="652"/>
                    </a:lnTo>
                    <a:lnTo>
                      <a:pt x="528" y="654"/>
                    </a:lnTo>
                    <a:lnTo>
                      <a:pt x="534" y="656"/>
                    </a:lnTo>
                    <a:lnTo>
                      <a:pt x="540" y="658"/>
                    </a:lnTo>
                    <a:lnTo>
                      <a:pt x="538" y="654"/>
                    </a:lnTo>
                    <a:lnTo>
                      <a:pt x="538" y="652"/>
                    </a:lnTo>
                    <a:lnTo>
                      <a:pt x="538" y="648"/>
                    </a:lnTo>
                    <a:lnTo>
                      <a:pt x="550" y="648"/>
                    </a:lnTo>
                    <a:lnTo>
                      <a:pt x="562" y="650"/>
                    </a:lnTo>
                    <a:lnTo>
                      <a:pt x="558" y="648"/>
                    </a:lnTo>
                    <a:lnTo>
                      <a:pt x="552" y="646"/>
                    </a:lnTo>
                    <a:lnTo>
                      <a:pt x="550" y="644"/>
                    </a:lnTo>
                    <a:lnTo>
                      <a:pt x="546" y="640"/>
                    </a:lnTo>
                    <a:lnTo>
                      <a:pt x="544" y="634"/>
                    </a:lnTo>
                    <a:lnTo>
                      <a:pt x="544" y="628"/>
                    </a:lnTo>
                    <a:lnTo>
                      <a:pt x="546" y="622"/>
                    </a:lnTo>
                    <a:lnTo>
                      <a:pt x="548" y="616"/>
                    </a:lnTo>
                    <a:lnTo>
                      <a:pt x="552" y="614"/>
                    </a:lnTo>
                    <a:lnTo>
                      <a:pt x="558" y="612"/>
                    </a:lnTo>
                    <a:lnTo>
                      <a:pt x="564" y="612"/>
                    </a:lnTo>
                    <a:lnTo>
                      <a:pt x="570" y="612"/>
                    </a:lnTo>
                    <a:lnTo>
                      <a:pt x="576" y="612"/>
                    </a:lnTo>
                    <a:lnTo>
                      <a:pt x="572" y="608"/>
                    </a:lnTo>
                    <a:lnTo>
                      <a:pt x="572" y="606"/>
                    </a:lnTo>
                    <a:lnTo>
                      <a:pt x="570" y="602"/>
                    </a:lnTo>
                    <a:lnTo>
                      <a:pt x="570" y="598"/>
                    </a:lnTo>
                    <a:lnTo>
                      <a:pt x="584" y="600"/>
                    </a:lnTo>
                    <a:lnTo>
                      <a:pt x="592" y="598"/>
                    </a:lnTo>
                    <a:lnTo>
                      <a:pt x="600" y="594"/>
                    </a:lnTo>
                    <a:lnTo>
                      <a:pt x="612" y="586"/>
                    </a:lnTo>
                    <a:lnTo>
                      <a:pt x="614" y="582"/>
                    </a:lnTo>
                    <a:lnTo>
                      <a:pt x="620" y="580"/>
                    </a:lnTo>
                    <a:lnTo>
                      <a:pt x="624" y="580"/>
                    </a:lnTo>
                    <a:lnTo>
                      <a:pt x="626" y="576"/>
                    </a:lnTo>
                    <a:lnTo>
                      <a:pt x="628" y="572"/>
                    </a:lnTo>
                    <a:lnTo>
                      <a:pt x="628" y="568"/>
                    </a:lnTo>
                    <a:lnTo>
                      <a:pt x="628" y="562"/>
                    </a:lnTo>
                    <a:lnTo>
                      <a:pt x="628" y="558"/>
                    </a:lnTo>
                    <a:lnTo>
                      <a:pt x="630" y="554"/>
                    </a:lnTo>
                    <a:lnTo>
                      <a:pt x="626" y="552"/>
                    </a:lnTo>
                    <a:lnTo>
                      <a:pt x="622" y="548"/>
                    </a:lnTo>
                    <a:lnTo>
                      <a:pt x="620" y="548"/>
                    </a:lnTo>
                    <a:lnTo>
                      <a:pt x="630" y="536"/>
                    </a:lnTo>
                    <a:lnTo>
                      <a:pt x="642" y="532"/>
                    </a:lnTo>
                    <a:lnTo>
                      <a:pt x="656" y="534"/>
                    </a:lnTo>
                    <a:lnTo>
                      <a:pt x="656" y="530"/>
                    </a:lnTo>
                    <a:lnTo>
                      <a:pt x="656" y="524"/>
                    </a:lnTo>
                    <a:lnTo>
                      <a:pt x="656" y="520"/>
                    </a:lnTo>
                    <a:lnTo>
                      <a:pt x="658" y="516"/>
                    </a:lnTo>
                    <a:lnTo>
                      <a:pt x="658" y="512"/>
                    </a:lnTo>
                    <a:lnTo>
                      <a:pt x="662" y="510"/>
                    </a:lnTo>
                    <a:lnTo>
                      <a:pt x="666" y="508"/>
                    </a:lnTo>
                    <a:lnTo>
                      <a:pt x="672" y="508"/>
                    </a:lnTo>
                    <a:lnTo>
                      <a:pt x="674" y="502"/>
                    </a:lnTo>
                    <a:lnTo>
                      <a:pt x="676" y="498"/>
                    </a:lnTo>
                    <a:lnTo>
                      <a:pt x="678" y="494"/>
                    </a:lnTo>
                    <a:lnTo>
                      <a:pt x="682" y="492"/>
                    </a:lnTo>
                    <a:lnTo>
                      <a:pt x="684" y="490"/>
                    </a:lnTo>
                    <a:lnTo>
                      <a:pt x="688" y="490"/>
                    </a:lnTo>
                    <a:lnTo>
                      <a:pt x="692" y="488"/>
                    </a:lnTo>
                    <a:lnTo>
                      <a:pt x="696" y="484"/>
                    </a:lnTo>
                    <a:lnTo>
                      <a:pt x="698" y="482"/>
                    </a:lnTo>
                    <a:lnTo>
                      <a:pt x="694" y="478"/>
                    </a:lnTo>
                    <a:lnTo>
                      <a:pt x="690" y="476"/>
                    </a:lnTo>
                    <a:lnTo>
                      <a:pt x="688" y="472"/>
                    </a:lnTo>
                    <a:lnTo>
                      <a:pt x="692" y="466"/>
                    </a:lnTo>
                    <a:lnTo>
                      <a:pt x="700" y="462"/>
                    </a:lnTo>
                    <a:lnTo>
                      <a:pt x="708" y="458"/>
                    </a:lnTo>
                    <a:lnTo>
                      <a:pt x="714" y="452"/>
                    </a:lnTo>
                    <a:lnTo>
                      <a:pt x="704" y="446"/>
                    </a:lnTo>
                    <a:lnTo>
                      <a:pt x="700" y="436"/>
                    </a:lnTo>
                    <a:lnTo>
                      <a:pt x="700" y="424"/>
                    </a:lnTo>
                    <a:lnTo>
                      <a:pt x="708" y="414"/>
                    </a:lnTo>
                    <a:lnTo>
                      <a:pt x="702" y="412"/>
                    </a:lnTo>
                    <a:lnTo>
                      <a:pt x="696" y="410"/>
                    </a:lnTo>
                    <a:lnTo>
                      <a:pt x="692" y="408"/>
                    </a:lnTo>
                    <a:lnTo>
                      <a:pt x="706" y="402"/>
                    </a:lnTo>
                    <a:lnTo>
                      <a:pt x="712" y="398"/>
                    </a:lnTo>
                    <a:lnTo>
                      <a:pt x="714" y="392"/>
                    </a:lnTo>
                    <a:lnTo>
                      <a:pt x="716" y="382"/>
                    </a:lnTo>
                    <a:lnTo>
                      <a:pt x="718" y="370"/>
                    </a:lnTo>
                    <a:lnTo>
                      <a:pt x="724" y="362"/>
                    </a:lnTo>
                    <a:lnTo>
                      <a:pt x="728" y="356"/>
                    </a:lnTo>
                    <a:lnTo>
                      <a:pt x="734" y="352"/>
                    </a:lnTo>
                    <a:lnTo>
                      <a:pt x="736" y="348"/>
                    </a:lnTo>
                    <a:lnTo>
                      <a:pt x="736" y="342"/>
                    </a:lnTo>
                    <a:lnTo>
                      <a:pt x="732" y="332"/>
                    </a:lnTo>
                    <a:lnTo>
                      <a:pt x="736" y="330"/>
                    </a:lnTo>
                    <a:lnTo>
                      <a:pt x="742" y="328"/>
                    </a:lnTo>
                    <a:lnTo>
                      <a:pt x="736" y="326"/>
                    </a:lnTo>
                    <a:lnTo>
                      <a:pt x="730" y="322"/>
                    </a:lnTo>
                    <a:lnTo>
                      <a:pt x="722" y="320"/>
                    </a:lnTo>
                    <a:lnTo>
                      <a:pt x="718" y="316"/>
                    </a:lnTo>
                    <a:lnTo>
                      <a:pt x="714" y="312"/>
                    </a:lnTo>
                    <a:lnTo>
                      <a:pt x="710" y="306"/>
                    </a:lnTo>
                    <a:lnTo>
                      <a:pt x="716" y="306"/>
                    </a:lnTo>
                    <a:lnTo>
                      <a:pt x="720" y="302"/>
                    </a:lnTo>
                    <a:lnTo>
                      <a:pt x="726" y="302"/>
                    </a:lnTo>
                    <a:lnTo>
                      <a:pt x="722" y="298"/>
                    </a:lnTo>
                    <a:lnTo>
                      <a:pt x="718" y="296"/>
                    </a:lnTo>
                    <a:lnTo>
                      <a:pt x="714" y="294"/>
                    </a:lnTo>
                    <a:lnTo>
                      <a:pt x="710" y="292"/>
                    </a:lnTo>
                    <a:lnTo>
                      <a:pt x="706" y="290"/>
                    </a:lnTo>
                    <a:lnTo>
                      <a:pt x="702" y="286"/>
                    </a:lnTo>
                    <a:lnTo>
                      <a:pt x="706" y="284"/>
                    </a:lnTo>
                    <a:lnTo>
                      <a:pt x="708" y="282"/>
                    </a:lnTo>
                    <a:lnTo>
                      <a:pt x="708" y="276"/>
                    </a:lnTo>
                    <a:lnTo>
                      <a:pt x="704" y="272"/>
                    </a:lnTo>
                    <a:lnTo>
                      <a:pt x="700" y="268"/>
                    </a:lnTo>
                    <a:lnTo>
                      <a:pt x="694" y="268"/>
                    </a:lnTo>
                    <a:lnTo>
                      <a:pt x="698" y="258"/>
                    </a:lnTo>
                    <a:lnTo>
                      <a:pt x="704" y="248"/>
                    </a:lnTo>
                    <a:lnTo>
                      <a:pt x="710" y="238"/>
                    </a:lnTo>
                    <a:lnTo>
                      <a:pt x="700" y="250"/>
                    </a:lnTo>
                    <a:lnTo>
                      <a:pt x="694" y="252"/>
                    </a:lnTo>
                    <a:lnTo>
                      <a:pt x="690" y="250"/>
                    </a:lnTo>
                    <a:lnTo>
                      <a:pt x="682" y="244"/>
                    </a:lnTo>
                    <a:lnTo>
                      <a:pt x="672" y="234"/>
                    </a:lnTo>
                    <a:lnTo>
                      <a:pt x="680" y="222"/>
                    </a:lnTo>
                    <a:lnTo>
                      <a:pt x="678" y="212"/>
                    </a:lnTo>
                    <a:lnTo>
                      <a:pt x="672" y="206"/>
                    </a:lnTo>
                    <a:lnTo>
                      <a:pt x="662" y="202"/>
                    </a:lnTo>
                    <a:lnTo>
                      <a:pt x="650" y="202"/>
                    </a:lnTo>
                    <a:lnTo>
                      <a:pt x="654" y="198"/>
                    </a:lnTo>
                    <a:lnTo>
                      <a:pt x="658" y="196"/>
                    </a:lnTo>
                    <a:lnTo>
                      <a:pt x="662" y="192"/>
                    </a:lnTo>
                    <a:lnTo>
                      <a:pt x="664" y="188"/>
                    </a:lnTo>
                    <a:lnTo>
                      <a:pt x="660" y="184"/>
                    </a:lnTo>
                    <a:lnTo>
                      <a:pt x="654" y="182"/>
                    </a:lnTo>
                    <a:lnTo>
                      <a:pt x="650" y="180"/>
                    </a:lnTo>
                    <a:lnTo>
                      <a:pt x="648" y="184"/>
                    </a:lnTo>
                    <a:lnTo>
                      <a:pt x="646" y="190"/>
                    </a:lnTo>
                    <a:lnTo>
                      <a:pt x="644" y="192"/>
                    </a:lnTo>
                    <a:lnTo>
                      <a:pt x="640" y="196"/>
                    </a:lnTo>
                    <a:lnTo>
                      <a:pt x="640" y="184"/>
                    </a:lnTo>
                    <a:lnTo>
                      <a:pt x="640" y="172"/>
                    </a:lnTo>
                    <a:lnTo>
                      <a:pt x="638" y="162"/>
                    </a:lnTo>
                    <a:lnTo>
                      <a:pt x="632" y="154"/>
                    </a:lnTo>
                    <a:lnTo>
                      <a:pt x="622" y="152"/>
                    </a:lnTo>
                    <a:lnTo>
                      <a:pt x="622" y="146"/>
                    </a:lnTo>
                    <a:lnTo>
                      <a:pt x="622" y="140"/>
                    </a:lnTo>
                    <a:lnTo>
                      <a:pt x="622" y="134"/>
                    </a:lnTo>
                    <a:lnTo>
                      <a:pt x="622" y="128"/>
                    </a:lnTo>
                    <a:lnTo>
                      <a:pt x="618" y="110"/>
                    </a:lnTo>
                    <a:lnTo>
                      <a:pt x="614" y="94"/>
                    </a:lnTo>
                    <a:lnTo>
                      <a:pt x="612" y="98"/>
                    </a:lnTo>
                    <a:lnTo>
                      <a:pt x="612" y="104"/>
                    </a:lnTo>
                    <a:lnTo>
                      <a:pt x="610" y="108"/>
                    </a:lnTo>
                    <a:lnTo>
                      <a:pt x="608" y="114"/>
                    </a:lnTo>
                    <a:lnTo>
                      <a:pt x="606" y="118"/>
                    </a:lnTo>
                    <a:lnTo>
                      <a:pt x="602" y="120"/>
                    </a:lnTo>
                    <a:lnTo>
                      <a:pt x="598" y="122"/>
                    </a:lnTo>
                    <a:lnTo>
                      <a:pt x="592" y="122"/>
                    </a:lnTo>
                    <a:lnTo>
                      <a:pt x="592" y="118"/>
                    </a:lnTo>
                    <a:lnTo>
                      <a:pt x="592" y="114"/>
                    </a:lnTo>
                    <a:lnTo>
                      <a:pt x="592" y="108"/>
                    </a:lnTo>
                    <a:lnTo>
                      <a:pt x="590" y="112"/>
                    </a:lnTo>
                    <a:lnTo>
                      <a:pt x="586" y="114"/>
                    </a:lnTo>
                    <a:lnTo>
                      <a:pt x="582" y="116"/>
                    </a:lnTo>
                    <a:lnTo>
                      <a:pt x="574" y="100"/>
                    </a:lnTo>
                    <a:lnTo>
                      <a:pt x="568" y="80"/>
                    </a:lnTo>
                    <a:lnTo>
                      <a:pt x="564" y="90"/>
                    </a:lnTo>
                    <a:lnTo>
                      <a:pt x="558" y="96"/>
                    </a:lnTo>
                    <a:lnTo>
                      <a:pt x="552" y="104"/>
                    </a:lnTo>
                    <a:lnTo>
                      <a:pt x="548" y="100"/>
                    </a:lnTo>
                    <a:lnTo>
                      <a:pt x="544" y="94"/>
                    </a:lnTo>
                    <a:lnTo>
                      <a:pt x="542" y="90"/>
                    </a:lnTo>
                    <a:lnTo>
                      <a:pt x="540" y="82"/>
                    </a:lnTo>
                    <a:lnTo>
                      <a:pt x="540" y="76"/>
                    </a:lnTo>
                    <a:lnTo>
                      <a:pt x="536" y="80"/>
                    </a:lnTo>
                    <a:lnTo>
                      <a:pt x="534" y="82"/>
                    </a:lnTo>
                    <a:lnTo>
                      <a:pt x="530" y="84"/>
                    </a:lnTo>
                    <a:lnTo>
                      <a:pt x="520" y="52"/>
                    </a:lnTo>
                    <a:lnTo>
                      <a:pt x="508" y="22"/>
                    </a:lnTo>
                    <a:lnTo>
                      <a:pt x="504" y="30"/>
                    </a:lnTo>
                    <a:lnTo>
                      <a:pt x="498" y="40"/>
                    </a:lnTo>
                    <a:lnTo>
                      <a:pt x="490" y="48"/>
                    </a:lnTo>
                    <a:lnTo>
                      <a:pt x="482" y="52"/>
                    </a:lnTo>
                    <a:lnTo>
                      <a:pt x="472" y="50"/>
                    </a:lnTo>
                    <a:lnTo>
                      <a:pt x="468" y="52"/>
                    </a:lnTo>
                    <a:lnTo>
                      <a:pt x="464" y="54"/>
                    </a:lnTo>
                    <a:lnTo>
                      <a:pt x="460" y="58"/>
                    </a:lnTo>
                    <a:lnTo>
                      <a:pt x="456" y="48"/>
                    </a:lnTo>
                    <a:lnTo>
                      <a:pt x="450" y="38"/>
                    </a:lnTo>
                    <a:lnTo>
                      <a:pt x="448" y="30"/>
                    </a:lnTo>
                    <a:lnTo>
                      <a:pt x="444" y="28"/>
                    </a:lnTo>
                    <a:lnTo>
                      <a:pt x="440" y="28"/>
                    </a:lnTo>
                    <a:lnTo>
                      <a:pt x="440" y="36"/>
                    </a:lnTo>
                    <a:lnTo>
                      <a:pt x="438" y="40"/>
                    </a:lnTo>
                    <a:lnTo>
                      <a:pt x="436" y="44"/>
                    </a:lnTo>
                    <a:lnTo>
                      <a:pt x="432" y="46"/>
                    </a:lnTo>
                    <a:lnTo>
                      <a:pt x="430" y="46"/>
                    </a:lnTo>
                    <a:lnTo>
                      <a:pt x="424" y="44"/>
                    </a:lnTo>
                    <a:lnTo>
                      <a:pt x="420" y="40"/>
                    </a:lnTo>
                    <a:lnTo>
                      <a:pt x="416" y="34"/>
                    </a:lnTo>
                    <a:lnTo>
                      <a:pt x="412" y="38"/>
                    </a:lnTo>
                    <a:lnTo>
                      <a:pt x="408" y="40"/>
                    </a:lnTo>
                    <a:lnTo>
                      <a:pt x="404" y="44"/>
                    </a:lnTo>
                    <a:lnTo>
                      <a:pt x="386" y="22"/>
                    </a:lnTo>
                    <a:lnTo>
                      <a:pt x="368" y="0"/>
                    </a:lnTo>
                    <a:lnTo>
                      <a:pt x="370" y="10"/>
                    </a:lnTo>
                    <a:lnTo>
                      <a:pt x="372" y="18"/>
                    </a:lnTo>
                    <a:lnTo>
                      <a:pt x="372" y="28"/>
                    </a:lnTo>
                    <a:lnTo>
                      <a:pt x="364" y="26"/>
                    </a:lnTo>
                    <a:lnTo>
                      <a:pt x="360" y="22"/>
                    </a:lnTo>
                    <a:lnTo>
                      <a:pt x="354" y="16"/>
                    </a:lnTo>
                    <a:lnTo>
                      <a:pt x="352" y="10"/>
                    </a:lnTo>
                    <a:lnTo>
                      <a:pt x="350" y="2"/>
                    </a:lnTo>
                    <a:lnTo>
                      <a:pt x="350" y="6"/>
                    </a:lnTo>
                    <a:lnTo>
                      <a:pt x="348" y="10"/>
                    </a:lnTo>
                    <a:lnTo>
                      <a:pt x="348" y="14"/>
                    </a:lnTo>
                    <a:lnTo>
                      <a:pt x="346" y="20"/>
                    </a:lnTo>
                    <a:lnTo>
                      <a:pt x="344" y="24"/>
                    </a:lnTo>
                    <a:lnTo>
                      <a:pt x="342" y="28"/>
                    </a:lnTo>
                    <a:lnTo>
                      <a:pt x="340" y="32"/>
                    </a:lnTo>
                    <a:lnTo>
                      <a:pt x="338" y="34"/>
                    </a:lnTo>
                    <a:lnTo>
                      <a:pt x="334" y="34"/>
                    </a:lnTo>
                    <a:lnTo>
                      <a:pt x="330" y="32"/>
                    </a:lnTo>
                    <a:lnTo>
                      <a:pt x="326" y="28"/>
                    </a:lnTo>
                    <a:lnTo>
                      <a:pt x="326" y="32"/>
                    </a:lnTo>
                    <a:lnTo>
                      <a:pt x="328" y="38"/>
                    </a:lnTo>
                    <a:lnTo>
                      <a:pt x="324" y="36"/>
                    </a:lnTo>
                    <a:lnTo>
                      <a:pt x="320" y="34"/>
                    </a:lnTo>
                    <a:lnTo>
                      <a:pt x="316" y="32"/>
                    </a:lnTo>
                    <a:lnTo>
                      <a:pt x="314" y="36"/>
                    </a:lnTo>
                    <a:lnTo>
                      <a:pt x="314" y="40"/>
                    </a:lnTo>
                    <a:lnTo>
                      <a:pt x="312" y="44"/>
                    </a:lnTo>
                    <a:lnTo>
                      <a:pt x="294" y="42"/>
                    </a:lnTo>
                    <a:lnTo>
                      <a:pt x="278" y="32"/>
                    </a:lnTo>
                    <a:lnTo>
                      <a:pt x="264" y="18"/>
                    </a:lnTo>
                    <a:lnTo>
                      <a:pt x="250" y="4"/>
                    </a:lnTo>
                    <a:lnTo>
                      <a:pt x="260" y="6"/>
                    </a:lnTo>
                    <a:lnTo>
                      <a:pt x="266" y="14"/>
                    </a:lnTo>
                    <a:lnTo>
                      <a:pt x="270" y="24"/>
                    </a:lnTo>
                    <a:lnTo>
                      <a:pt x="274" y="34"/>
                    </a:lnTo>
                    <a:lnTo>
                      <a:pt x="282" y="40"/>
                    </a:lnTo>
                    <a:lnTo>
                      <a:pt x="256" y="12"/>
                    </a:lnTo>
                    <a:close/>
                  </a:path>
                </a:pathLst>
              </a:custGeom>
              <a:solidFill>
                <a:srgbClr val="00B0F0"/>
              </a:solidFill>
              <a:ln w="0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dist="63500" dir="2212194" algn="ctr" rotWithShape="0">
                  <a:srgbClr val="C0C0C0"/>
                </a:outerShdw>
              </a:effec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ko-KR" altLang="en-US" dirty="0">
                  <a:solidFill>
                    <a:srgbClr val="000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77" name="Text Box 22"/>
              <p:cNvSpPr txBox="1">
                <a:spLocks noChangeArrowheads="1"/>
              </p:cNvSpPr>
              <p:nvPr/>
            </p:nvSpPr>
            <p:spPr bwMode="black">
              <a:xfrm>
                <a:off x="5040606" y="3278941"/>
                <a:ext cx="1356775" cy="31258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 eaLnBrk="0" latinLnBrk="0" hangingPunct="0">
                  <a:defRPr/>
                </a:pPr>
                <a:r>
                  <a:rPr lang="ko-KR" altLang="en-US" b="1" kern="0" spc="50" dirty="0" err="1" smtClean="0">
                    <a:ln w="11430"/>
                    <a:gradFill>
                      <a:gsLst>
                        <a:gs pos="25000">
                          <a:srgbClr val="333399">
                            <a:satMod val="155000"/>
                          </a:srgbClr>
                        </a:gs>
                        <a:gs pos="100000">
                          <a:srgbClr val="333399">
                            <a:shade val="45000"/>
                            <a:satMod val="165000"/>
                          </a:srgb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휴먼엑스포" pitchFamily="18" charset="-127"/>
                    <a:ea typeface="휴먼엑스포" pitchFamily="18" charset="-127"/>
                    <a:cs typeface="Arial" charset="0"/>
                  </a:rPr>
                  <a:t>비정부기관</a:t>
                </a:r>
                <a:endParaRPr lang="en-US" altLang="ko-KR" b="1" kern="0" spc="50" dirty="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endParaRPr>
              </a:p>
            </p:txBody>
          </p:sp>
          <p:pic>
            <p:nvPicPr>
              <p:cNvPr id="12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79238" y="1354590"/>
                <a:ext cx="648072" cy="479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4104" y="2577816"/>
                <a:ext cx="648072" cy="479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78" name="Group 120"/>
            <p:cNvGrpSpPr>
              <a:grpSpLocks/>
            </p:cNvGrpSpPr>
            <p:nvPr/>
          </p:nvGrpSpPr>
          <p:grpSpPr bwMode="auto">
            <a:xfrm rot="6348190" flipH="1" flipV="1">
              <a:off x="6808117" y="2024101"/>
              <a:ext cx="570431" cy="1165254"/>
              <a:chOff x="5057" y="1797"/>
              <a:chExt cx="513" cy="990"/>
            </a:xfrm>
          </p:grpSpPr>
          <p:sp>
            <p:nvSpPr>
              <p:cNvPr id="79" name="AutoShape 121"/>
              <p:cNvSpPr>
                <a:spLocks noChangeArrowheads="1"/>
              </p:cNvSpPr>
              <p:nvPr/>
            </p:nvSpPr>
            <p:spPr bwMode="auto">
              <a:xfrm rot="5551738" flipH="1">
                <a:off x="4819" y="2035"/>
                <a:ext cx="990" cy="513"/>
              </a:xfrm>
              <a:custGeom>
                <a:avLst/>
                <a:gdLst>
                  <a:gd name="T0" fmla="*/ 23 w 21600"/>
                  <a:gd name="T1" fmla="*/ 0 h 21600"/>
                  <a:gd name="T2" fmla="*/ 6 w 21600"/>
                  <a:gd name="T3" fmla="*/ 6 h 21600"/>
                  <a:gd name="T4" fmla="*/ 23 w 21600"/>
                  <a:gd name="T5" fmla="*/ 3 h 21600"/>
                  <a:gd name="T6" fmla="*/ 51 w 21600"/>
                  <a:gd name="T7" fmla="*/ 6 h 21600"/>
                  <a:gd name="T8" fmla="*/ 40 w 21600"/>
                  <a:gd name="T9" fmla="*/ 9 h 21600"/>
                  <a:gd name="T10" fmla="*/ 28 w 21600"/>
                  <a:gd name="T11" fmla="*/ 6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3164 w 21600"/>
                  <a:gd name="T19" fmla="*/ 3158 h 21600"/>
                  <a:gd name="T20" fmla="*/ 18436 w 21600"/>
                  <a:gd name="T21" fmla="*/ 18442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16200" y="10800"/>
                    </a:moveTo>
                    <a:cubicBezTo>
                      <a:pt x="16200" y="7817"/>
                      <a:pt x="13782" y="5400"/>
                      <a:pt x="10800" y="5400"/>
                    </a:cubicBezTo>
                    <a:cubicBezTo>
                      <a:pt x="7817" y="5400"/>
                      <a:pt x="5400" y="7817"/>
                      <a:pt x="5400" y="10800"/>
                    </a:cubicBezTo>
                    <a:lnTo>
                      <a:pt x="0" y="10800"/>
                    </a:ln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4" y="0"/>
                      <a:pt x="21599" y="4835"/>
                      <a:pt x="21600" y="10799"/>
                    </a:cubicBezTo>
                    <a:lnTo>
                      <a:pt x="21600" y="10800"/>
                    </a:lnTo>
                    <a:lnTo>
                      <a:pt x="24300" y="10800"/>
                    </a:lnTo>
                    <a:lnTo>
                      <a:pt x="18900" y="16200"/>
                    </a:lnTo>
                    <a:lnTo>
                      <a:pt x="13500" y="10800"/>
                    </a:lnTo>
                    <a:lnTo>
                      <a:pt x="16200" y="1080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rgbClr val="6699FF"/>
                  </a:gs>
                </a:gsLst>
                <a:lin ang="0" scaled="1"/>
              </a:gradFill>
              <a:ln w="9525" cap="rnd">
                <a:noFill/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sz="2800" smtClean="0">
                  <a:solidFill>
                    <a:srgbClr val="FFFFFF"/>
                  </a:solidFill>
                  <a:latin typeface="Verdana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80" name="AutoShape 122"/>
              <p:cNvSpPr>
                <a:spLocks noChangeArrowheads="1"/>
              </p:cNvSpPr>
              <p:nvPr/>
            </p:nvSpPr>
            <p:spPr bwMode="auto">
              <a:xfrm rot="-5551738" flipH="1" flipV="1">
                <a:off x="4819" y="2035"/>
                <a:ext cx="990" cy="513"/>
              </a:xfrm>
              <a:custGeom>
                <a:avLst/>
                <a:gdLst>
                  <a:gd name="T0" fmla="*/ 23 w 21600"/>
                  <a:gd name="T1" fmla="*/ 0 h 21600"/>
                  <a:gd name="T2" fmla="*/ 6 w 21600"/>
                  <a:gd name="T3" fmla="*/ 6 h 21600"/>
                  <a:gd name="T4" fmla="*/ 23 w 21600"/>
                  <a:gd name="T5" fmla="*/ 3 h 21600"/>
                  <a:gd name="T6" fmla="*/ 51 w 21600"/>
                  <a:gd name="T7" fmla="*/ 6 h 21600"/>
                  <a:gd name="T8" fmla="*/ 40 w 21600"/>
                  <a:gd name="T9" fmla="*/ 9 h 21600"/>
                  <a:gd name="T10" fmla="*/ 28 w 21600"/>
                  <a:gd name="T11" fmla="*/ 6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3164 w 21600"/>
                  <a:gd name="T19" fmla="*/ 3158 h 21600"/>
                  <a:gd name="T20" fmla="*/ 18436 w 21600"/>
                  <a:gd name="T21" fmla="*/ 18442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16200" y="10800"/>
                    </a:moveTo>
                    <a:cubicBezTo>
                      <a:pt x="16200" y="7817"/>
                      <a:pt x="13782" y="5400"/>
                      <a:pt x="10800" y="5400"/>
                    </a:cubicBezTo>
                    <a:cubicBezTo>
                      <a:pt x="7817" y="5400"/>
                      <a:pt x="5400" y="7817"/>
                      <a:pt x="5400" y="10800"/>
                    </a:cubicBezTo>
                    <a:lnTo>
                      <a:pt x="0" y="10800"/>
                    </a:ln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4" y="0"/>
                      <a:pt x="21599" y="4835"/>
                      <a:pt x="21600" y="10799"/>
                    </a:cubicBezTo>
                    <a:lnTo>
                      <a:pt x="21600" y="10800"/>
                    </a:lnTo>
                    <a:lnTo>
                      <a:pt x="24300" y="10800"/>
                    </a:lnTo>
                    <a:lnTo>
                      <a:pt x="18900" y="16200"/>
                    </a:lnTo>
                    <a:lnTo>
                      <a:pt x="13500" y="10800"/>
                    </a:lnTo>
                    <a:lnTo>
                      <a:pt x="16200" y="1080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rgbClr val="6699FF"/>
                  </a:gs>
                </a:gsLst>
                <a:lin ang="0" scaled="1"/>
              </a:gradFill>
              <a:ln w="9525" cap="rnd">
                <a:noFill/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sz="2800" smtClean="0">
                  <a:solidFill>
                    <a:srgbClr val="FFFFFF"/>
                  </a:solidFill>
                  <a:latin typeface="Verdana" pitchFamily="34" charset="0"/>
                  <a:ea typeface="HY헤드라인M" pitchFamily="18" charset="-127"/>
                </a:endParaRPr>
              </a:p>
            </p:txBody>
          </p:sp>
        </p:grpSp>
      </p:grpSp>
      <p:sp>
        <p:nvSpPr>
          <p:cNvPr id="66" name="Rectangle 2"/>
          <p:cNvSpPr>
            <a:spLocks noChangeArrowheads="1"/>
          </p:cNvSpPr>
          <p:nvPr/>
        </p:nvSpPr>
        <p:spPr bwMode="auto">
          <a:xfrm>
            <a:off x="230575" y="1502892"/>
            <a:ext cx="3338512" cy="4854575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31750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ko-KR" altLang="en-US" sz="22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sym typeface="Wingdings" pitchFamily="2" charset="2"/>
            </a:endParaRPr>
          </a:p>
        </p:txBody>
      </p:sp>
      <p:sp>
        <p:nvSpPr>
          <p:cNvPr id="67" name="AutoShape 7"/>
          <p:cNvSpPr>
            <a:spLocks noChangeArrowheads="1"/>
          </p:cNvSpPr>
          <p:nvPr/>
        </p:nvSpPr>
        <p:spPr bwMode="auto">
          <a:xfrm>
            <a:off x="289312" y="1566392"/>
            <a:ext cx="3233738" cy="4745037"/>
          </a:xfrm>
          <a:prstGeom prst="roundRect">
            <a:avLst>
              <a:gd name="adj" fmla="val 199"/>
            </a:avLst>
          </a:prstGeom>
          <a:gradFill rotWithShape="1">
            <a:gsLst>
              <a:gs pos="0">
                <a:srgbClr val="BBE0E3"/>
              </a:gs>
              <a:gs pos="50000">
                <a:srgbClr val="E1FFFF"/>
              </a:gs>
              <a:gs pos="100000">
                <a:srgbClr val="BBE0E3"/>
              </a:gs>
            </a:gsLst>
            <a:lin ang="0" scaled="1"/>
          </a:gradFill>
          <a:ln w="6350">
            <a:noFill/>
            <a:round/>
            <a:headEnd/>
            <a:tailEnd/>
          </a:ln>
          <a:effectLst>
            <a:prstShdw prst="shdw17" dist="17961" dir="2700000">
              <a:srgbClr val="819099"/>
            </a:prstShdw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8" name="AutoShape 8"/>
          <p:cNvSpPr>
            <a:spLocks noChangeArrowheads="1"/>
          </p:cNvSpPr>
          <p:nvPr/>
        </p:nvSpPr>
        <p:spPr bwMode="auto">
          <a:xfrm>
            <a:off x="338525" y="2060104"/>
            <a:ext cx="3046412" cy="4032250"/>
          </a:xfrm>
          <a:prstGeom prst="roundRect">
            <a:avLst>
              <a:gd name="adj" fmla="val 3227"/>
            </a:avLst>
          </a:prstGeom>
          <a:gradFill rotWithShape="0">
            <a:gsLst>
              <a:gs pos="0">
                <a:srgbClr val="FFFFFF"/>
              </a:gs>
              <a:gs pos="100000">
                <a:srgbClr val="C5E8BE"/>
              </a:gs>
            </a:gsLst>
            <a:lin ang="5400000" scaled="1"/>
          </a:gradFill>
          <a:ln w="6350">
            <a:noFill/>
            <a:round/>
            <a:headEnd/>
            <a:tailEnd/>
          </a:ln>
          <a:effectLst>
            <a:prstShdw prst="shdw17" dist="17961" dir="13500000">
              <a:srgbClr val="768B72"/>
            </a:prstShdw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9" name="Text Box 10"/>
          <p:cNvSpPr txBox="1">
            <a:spLocks noChangeArrowheads="1"/>
          </p:cNvSpPr>
          <p:nvPr/>
        </p:nvSpPr>
        <p:spPr bwMode="auto">
          <a:xfrm>
            <a:off x="959005" y="1528292"/>
            <a:ext cx="1823595" cy="6524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 latinLnBrk="0">
              <a:lnSpc>
                <a:spcPct val="130000"/>
              </a:lnSpc>
              <a:defRPr/>
            </a:pPr>
            <a:r>
              <a:rPr lang="ko-KR" altLang="en-US" sz="2800" kern="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대한민국</a:t>
            </a:r>
            <a:endParaRPr lang="en-US" altLang="ko-KR" kern="0" dirty="0" smtClean="0">
              <a:solidFill>
                <a:srgbClr val="33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0" name="AutoShape 23"/>
          <p:cNvSpPr>
            <a:spLocks noChangeArrowheads="1"/>
          </p:cNvSpPr>
          <p:nvPr/>
        </p:nvSpPr>
        <p:spPr bwMode="auto">
          <a:xfrm>
            <a:off x="600466" y="5460329"/>
            <a:ext cx="2520950" cy="821308"/>
          </a:xfrm>
          <a:prstGeom prst="homePlate">
            <a:avLst>
              <a:gd name="adj" fmla="val 0"/>
            </a:avLst>
          </a:prstGeom>
          <a:gradFill rotWithShape="1">
            <a:gsLst>
              <a:gs pos="0">
                <a:srgbClr val="2D2D8A">
                  <a:shade val="51000"/>
                  <a:satMod val="130000"/>
                </a:srgbClr>
              </a:gs>
              <a:gs pos="80000">
                <a:srgbClr val="2D2D8A">
                  <a:shade val="93000"/>
                  <a:satMod val="130000"/>
                </a:srgbClr>
              </a:gs>
              <a:gs pos="100000">
                <a:srgbClr val="2D2D8A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anchor="ctr"/>
          <a:lstStyle/>
          <a:p>
            <a:pPr lvl="0" algn="ctr" latinLnBrk="0">
              <a:defRPr/>
            </a:pPr>
            <a:r>
              <a:rPr lang="ko-KR" altLang="en-US" kern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성공적인 취업 활동</a:t>
            </a:r>
            <a:endParaRPr lang="en-US" altLang="ko-KR" kern="0" dirty="0" smtClean="0">
              <a:solidFill>
                <a:srgbClr val="FFFF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71" name="그룹 70"/>
          <p:cNvGrpSpPr/>
          <p:nvPr/>
        </p:nvGrpSpPr>
        <p:grpSpPr>
          <a:xfrm>
            <a:off x="529025" y="2206153"/>
            <a:ext cx="2663825" cy="3245220"/>
            <a:chOff x="5762506" y="2439616"/>
            <a:chExt cx="2663825" cy="3245220"/>
          </a:xfrm>
        </p:grpSpPr>
        <p:sp>
          <p:nvSpPr>
            <p:cNvPr id="72" name="AutoShape 3"/>
            <p:cNvSpPr>
              <a:spLocks noChangeArrowheads="1"/>
            </p:cNvSpPr>
            <p:nvPr/>
          </p:nvSpPr>
          <p:spPr bwMode="auto">
            <a:xfrm rot="5400000">
              <a:off x="6558638" y="3731048"/>
              <a:ext cx="1071562" cy="2663825"/>
            </a:xfrm>
            <a:prstGeom prst="chevron">
              <a:avLst>
                <a:gd name="adj" fmla="val 31509"/>
              </a:avLst>
            </a:prstGeom>
            <a:gradFill rotWithShape="0">
              <a:gsLst>
                <a:gs pos="0">
                  <a:srgbClr val="D888B0"/>
                </a:gs>
                <a:gs pos="100000">
                  <a:srgbClr val="F4DEE9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marL="0" marR="0" lvl="0" indent="0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73" name="AutoShape 16"/>
            <p:cNvSpPr>
              <a:spLocks noChangeArrowheads="1"/>
            </p:cNvSpPr>
            <p:nvPr/>
          </p:nvSpPr>
          <p:spPr bwMode="auto">
            <a:xfrm rot="5400000">
              <a:off x="6557050" y="2940473"/>
              <a:ext cx="1074738" cy="2663825"/>
            </a:xfrm>
            <a:prstGeom prst="chevron">
              <a:avLst>
                <a:gd name="adj" fmla="val 31509"/>
              </a:avLst>
            </a:prstGeom>
            <a:gradFill rotWithShape="0">
              <a:gsLst>
                <a:gs pos="0">
                  <a:srgbClr val="D888B0"/>
                </a:gs>
                <a:gs pos="100000">
                  <a:srgbClr val="F4DEE9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marL="0" marR="0" lvl="0" indent="0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74" name="AutoShape 17"/>
            <p:cNvSpPr>
              <a:spLocks noChangeArrowheads="1"/>
            </p:cNvSpPr>
            <p:nvPr/>
          </p:nvSpPr>
          <p:spPr bwMode="auto">
            <a:xfrm rot="5400000">
              <a:off x="6707748" y="1540411"/>
              <a:ext cx="773339" cy="2571750"/>
            </a:xfrm>
            <a:prstGeom prst="homePlate">
              <a:avLst>
                <a:gd name="adj" fmla="val 40995"/>
              </a:avLst>
            </a:prstGeom>
            <a:gradFill rotWithShape="0">
              <a:gsLst>
                <a:gs pos="0">
                  <a:srgbClr val="F7E7EF"/>
                </a:gs>
                <a:gs pos="100000">
                  <a:srgbClr val="E2A8C5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886576"/>
              </a:prstShdw>
            </a:effectLst>
          </p:spPr>
          <p:txBody>
            <a:bodyPr rot="10800000" vert="eaVert" anchor="ctr" anchorCtr="1"/>
            <a:lstStyle/>
            <a:p>
              <a:pPr lvl="0" algn="ctr" latinLnBrk="0"/>
              <a:r>
                <a:rPr lang="ko-KR" altLang="en-US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입국초기 모니터링</a:t>
              </a:r>
              <a:endParaRPr lang="en-US" altLang="ko-KR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lvl="0" algn="ctr" latinLnBrk="0"/>
              <a:endParaRPr lang="en-US" altLang="ko-KR" sz="1500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75" name="AutoShape 18"/>
            <p:cNvSpPr>
              <a:spLocks noChangeArrowheads="1"/>
            </p:cNvSpPr>
            <p:nvPr/>
          </p:nvSpPr>
          <p:spPr bwMode="auto">
            <a:xfrm rot="5400000">
              <a:off x="6536412" y="2097511"/>
              <a:ext cx="1116013" cy="2663825"/>
            </a:xfrm>
            <a:prstGeom prst="chevron">
              <a:avLst>
                <a:gd name="adj" fmla="val 29588"/>
              </a:avLst>
            </a:prstGeom>
            <a:gradFill rotWithShape="0">
              <a:gsLst>
                <a:gs pos="0">
                  <a:srgbClr val="D888B0"/>
                </a:gs>
                <a:gs pos="100000">
                  <a:srgbClr val="F4DEE9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marL="0" marR="0" lvl="0" indent="0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3" name="AutoShape 19"/>
            <p:cNvSpPr>
              <a:spLocks noChangeArrowheads="1"/>
            </p:cNvSpPr>
            <p:nvPr/>
          </p:nvSpPr>
          <p:spPr bwMode="auto">
            <a:xfrm rot="5400000">
              <a:off x="6658988" y="2088032"/>
              <a:ext cx="888277" cy="2565400"/>
            </a:xfrm>
            <a:prstGeom prst="chevron">
              <a:avLst>
                <a:gd name="adj" fmla="val 33884"/>
              </a:avLst>
            </a:prstGeom>
            <a:gradFill rotWithShape="0">
              <a:gsLst>
                <a:gs pos="0">
                  <a:srgbClr val="F7E7EF"/>
                </a:gs>
                <a:gs pos="100000">
                  <a:srgbClr val="E2A8C5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886576"/>
              </a:prstShdw>
            </a:effectLst>
          </p:spPr>
          <p:txBody>
            <a:bodyPr rot="10800000" vert="eaVert" wrap="none" anchor="ctr"/>
            <a:lstStyle/>
            <a:p>
              <a:pPr algn="ctr" latinLnBrk="0"/>
              <a:r>
                <a:rPr lang="ko-KR" altLang="en-US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사업장내 고충처리</a:t>
              </a:r>
              <a:r>
                <a:rPr lang="en-US" altLang="ko-KR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</a:p>
            <a:p>
              <a:pPr algn="ctr" latinLnBrk="0"/>
              <a:r>
                <a:rPr lang="ko-KR" altLang="en-US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갈등 해결</a:t>
              </a:r>
              <a:endParaRPr lang="en-US" altLang="ko-KR" sz="1100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5" name="AutoShape 20"/>
            <p:cNvSpPr>
              <a:spLocks noChangeArrowheads="1"/>
            </p:cNvSpPr>
            <p:nvPr/>
          </p:nvSpPr>
          <p:spPr bwMode="auto">
            <a:xfrm rot="5400000">
              <a:off x="6708451" y="2693821"/>
              <a:ext cx="771933" cy="2565400"/>
            </a:xfrm>
            <a:prstGeom prst="chevron">
              <a:avLst>
                <a:gd name="adj" fmla="val 33884"/>
              </a:avLst>
            </a:prstGeom>
            <a:gradFill rotWithShape="0">
              <a:gsLst>
                <a:gs pos="0">
                  <a:srgbClr val="F7E7EF"/>
                </a:gs>
                <a:gs pos="100000">
                  <a:srgbClr val="E2A8C5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886576"/>
              </a:prstShdw>
            </a:effectLst>
          </p:spPr>
          <p:txBody>
            <a:bodyPr rot="10800000" vert="eaVert" wrap="none" anchor="ctr"/>
            <a:lstStyle/>
            <a:p>
              <a:pPr algn="ctr" latinLnBrk="0"/>
              <a:r>
                <a:rPr lang="ko-KR" altLang="en-US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국가별 커뮤니티</a:t>
              </a:r>
              <a:endParaRPr lang="en-US" altLang="ko-KR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30" name="AutoShape 21"/>
            <p:cNvSpPr>
              <a:spLocks noChangeArrowheads="1"/>
            </p:cNvSpPr>
            <p:nvPr/>
          </p:nvSpPr>
          <p:spPr bwMode="auto">
            <a:xfrm rot="5400000">
              <a:off x="6558638" y="3731048"/>
              <a:ext cx="1071562" cy="2663825"/>
            </a:xfrm>
            <a:prstGeom prst="chevron">
              <a:avLst>
                <a:gd name="adj" fmla="val 28593"/>
              </a:avLst>
            </a:prstGeom>
            <a:gradFill rotWithShape="0">
              <a:gsLst>
                <a:gs pos="0">
                  <a:srgbClr val="D888B0"/>
                </a:gs>
                <a:gs pos="100000">
                  <a:srgbClr val="F4DEE9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marL="0" marR="0" lvl="0" indent="0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31" name="AutoShape 22"/>
            <p:cNvSpPr>
              <a:spLocks noChangeArrowheads="1"/>
            </p:cNvSpPr>
            <p:nvPr/>
          </p:nvSpPr>
          <p:spPr bwMode="auto">
            <a:xfrm rot="5400000">
              <a:off x="6657560" y="3965279"/>
              <a:ext cx="873715" cy="2565400"/>
            </a:xfrm>
            <a:prstGeom prst="chevron">
              <a:avLst>
                <a:gd name="adj" fmla="val 33884"/>
              </a:avLst>
            </a:prstGeom>
            <a:gradFill rotWithShape="0">
              <a:gsLst>
                <a:gs pos="0">
                  <a:srgbClr val="F7E7EF"/>
                </a:gs>
                <a:gs pos="100000">
                  <a:srgbClr val="E2A8C5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886576"/>
              </a:prstShdw>
            </a:effectLst>
          </p:spPr>
          <p:txBody>
            <a:bodyPr rot="10800000" vert="eaVert" wrap="none" anchor="ctr"/>
            <a:lstStyle/>
            <a:p>
              <a:pPr lvl="0" algn="ctr" latinLnBrk="0">
                <a:defRPr/>
              </a:pPr>
              <a:r>
                <a:rPr lang="ko-KR" altLang="en-US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직무역량강화</a:t>
              </a:r>
              <a:endParaRPr lang="en-US" altLang="ko-KR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32" name="AutoShape 26"/>
            <p:cNvSpPr>
              <a:spLocks noChangeArrowheads="1"/>
            </p:cNvSpPr>
            <p:nvPr/>
          </p:nvSpPr>
          <p:spPr bwMode="auto">
            <a:xfrm rot="5400000">
              <a:off x="6664430" y="3263306"/>
              <a:ext cx="869589" cy="2565400"/>
            </a:xfrm>
            <a:prstGeom prst="chevron">
              <a:avLst>
                <a:gd name="adj" fmla="val 33884"/>
              </a:avLst>
            </a:prstGeom>
            <a:gradFill rotWithShape="0">
              <a:gsLst>
                <a:gs pos="0">
                  <a:srgbClr val="F7E7EF"/>
                </a:gs>
                <a:gs pos="100000">
                  <a:srgbClr val="E2A8C5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886576"/>
              </a:prstShdw>
            </a:effectLst>
          </p:spPr>
          <p:txBody>
            <a:bodyPr rot="10800000" vert="eaVert" wrap="none" anchor="ctr"/>
            <a:lstStyle/>
            <a:p>
              <a:pPr lvl="0" algn="ctr" latinLnBrk="0"/>
              <a:r>
                <a:rPr lang="ko-KR" altLang="en-US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사업장 변경</a:t>
              </a:r>
              <a:r>
                <a:rPr lang="en-US" altLang="ko-KR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구직신청</a:t>
              </a:r>
              <a:endParaRPr lang="en-US" altLang="ko-KR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84" name="그룹 83"/>
          <p:cNvGrpSpPr/>
          <p:nvPr/>
        </p:nvGrpSpPr>
        <p:grpSpPr>
          <a:xfrm>
            <a:off x="6508160" y="3895"/>
            <a:ext cx="2791122" cy="1430337"/>
            <a:chOff x="6683786" y="1058682"/>
            <a:chExt cx="2791122" cy="1430337"/>
          </a:xfrm>
        </p:grpSpPr>
        <p:sp>
          <p:nvSpPr>
            <p:cNvPr id="86" name="Rectangle 335"/>
            <p:cNvSpPr>
              <a:spLocks noChangeArrowheads="1"/>
            </p:cNvSpPr>
            <p:nvPr/>
          </p:nvSpPr>
          <p:spPr bwMode="auto">
            <a:xfrm>
              <a:off x="6734537" y="1131707"/>
              <a:ext cx="2592388" cy="135731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1400" kern="0" dirty="0"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88" name="Rectangle 335"/>
            <p:cNvSpPr>
              <a:spLocks noChangeArrowheads="1"/>
            </p:cNvSpPr>
            <p:nvPr/>
          </p:nvSpPr>
          <p:spPr bwMode="auto">
            <a:xfrm>
              <a:off x="6734537" y="1058682"/>
              <a:ext cx="2597150" cy="277812"/>
            </a:xfrm>
            <a:prstGeom prst="rect">
              <a:avLst/>
            </a:prstGeom>
            <a:solidFill>
              <a:srgbClr val="FF3300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kern="0" dirty="0" smtClean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관계</a:t>
              </a:r>
              <a:endParaRPr kumimoji="0" lang="en-US" altLang="ko-KR" sz="2000" kern="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89" name="Freeform 4"/>
            <p:cNvSpPr>
              <a:spLocks/>
            </p:cNvSpPr>
            <p:nvPr/>
          </p:nvSpPr>
          <p:spPr bwMode="ltGray">
            <a:xfrm>
              <a:off x="6905875" y="2003406"/>
              <a:ext cx="2307772" cy="46982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F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>
                <a:defRPr/>
              </a:pPr>
              <a:endParaRPr lang="ko-KR" altLang="en-US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93" name="Text Box 22"/>
            <p:cNvSpPr txBox="1">
              <a:spLocks noChangeArrowheads="1"/>
            </p:cNvSpPr>
            <p:nvPr/>
          </p:nvSpPr>
          <p:spPr bwMode="black">
            <a:xfrm>
              <a:off x="6683786" y="2057733"/>
              <a:ext cx="2791122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구직자</a:t>
              </a:r>
              <a:endParaRPr kumimoji="0"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  <p:sp>
          <p:nvSpPr>
            <p:cNvPr id="94" name="Freeform 4"/>
            <p:cNvSpPr>
              <a:spLocks/>
            </p:cNvSpPr>
            <p:nvPr/>
          </p:nvSpPr>
          <p:spPr bwMode="ltGray">
            <a:xfrm>
              <a:off x="6853653" y="1349828"/>
              <a:ext cx="2420983" cy="47520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5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9" name="Text Box 23"/>
            <p:cNvSpPr txBox="1">
              <a:spLocks noChangeArrowheads="1"/>
            </p:cNvSpPr>
            <p:nvPr/>
          </p:nvSpPr>
          <p:spPr bwMode="black">
            <a:xfrm>
              <a:off x="7040881" y="1425271"/>
              <a:ext cx="2083623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dirty="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한국산업인력공단</a:t>
              </a:r>
              <a:endParaRPr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</p:grpSp>
      <p:pic>
        <p:nvPicPr>
          <p:cNvPr id="103" name="Picture 148" descr="na_h2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7294" y="676093"/>
            <a:ext cx="170869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" name="WordArt 13"/>
          <p:cNvSpPr>
            <a:spLocks noChangeArrowheads="1" noChangeShapeType="1" noTextEdit="1"/>
          </p:cNvSpPr>
          <p:nvPr/>
        </p:nvSpPr>
        <p:spPr bwMode="auto">
          <a:xfrm>
            <a:off x="835742" y="275853"/>
            <a:ext cx="3169675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11.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체류지원</a:t>
            </a:r>
            <a:endParaRPr lang="ko-KR" altLang="en-US" sz="3200" kern="10" spc="-80" dirty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0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AutoShape 19"/>
          <p:cNvSpPr>
            <a:spLocks noChangeArrowheads="1"/>
          </p:cNvSpPr>
          <p:nvPr/>
        </p:nvSpPr>
        <p:spPr bwMode="auto">
          <a:xfrm>
            <a:off x="0" y="1592796"/>
            <a:ext cx="9144000" cy="4680520"/>
          </a:xfrm>
          <a:prstGeom prst="roundRect">
            <a:avLst>
              <a:gd name="adj" fmla="val 9426"/>
            </a:avLst>
          </a:prstGeom>
          <a:solidFill>
            <a:schemeClr val="bg1"/>
          </a:solidFill>
          <a:ln w="9525" cap="rnd">
            <a:solidFill>
              <a:srgbClr val="333333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97" name="WordArt 13"/>
          <p:cNvSpPr>
            <a:spLocks noChangeArrowheads="1" noChangeShapeType="1" noTextEdit="1"/>
          </p:cNvSpPr>
          <p:nvPr/>
        </p:nvSpPr>
        <p:spPr bwMode="auto">
          <a:xfrm>
            <a:off x="835742" y="275853"/>
            <a:ext cx="2989126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12.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귀국지원</a:t>
            </a:r>
            <a:endParaRPr lang="en-US" altLang="ko-KR" sz="3200" kern="10" spc="-80" dirty="0" smtClean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pic>
        <p:nvPicPr>
          <p:cNvPr id="48" name="Picture 148" descr="na_h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7294" y="719638"/>
            <a:ext cx="1708694" cy="229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모서리가 둥근 직사각형 42"/>
          <p:cNvSpPr/>
          <p:nvPr/>
        </p:nvSpPr>
        <p:spPr>
          <a:xfrm>
            <a:off x="133098" y="2341366"/>
            <a:ext cx="4743791" cy="3032191"/>
          </a:xfrm>
          <a:prstGeom prst="roundRect">
            <a:avLst/>
          </a:prstGeom>
          <a:solidFill>
            <a:schemeClr val="bg1">
              <a:alpha val="42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latinLnBrk="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400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400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송출국가 현지 한국기업 추천</a:t>
            </a:r>
            <a:endParaRPr lang="en-US" altLang="ko-KR" sz="2400" kern="0" dirty="0" smtClea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  <a:p>
            <a:pPr lvl="0" latinLnBrk="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400" kern="0" dirty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400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귀국자 네트워크</a:t>
            </a:r>
            <a:endParaRPr lang="en-US" altLang="ko-KR" sz="2400" kern="0" dirty="0" smtClea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  <a:p>
            <a:pPr lvl="0" latinLnBrk="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400" kern="0" dirty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400" kern="0" dirty="0" err="1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미청구</a:t>
            </a:r>
            <a:r>
              <a:rPr lang="ko-KR" altLang="en-US" sz="2400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 보험 찾아주기</a:t>
            </a:r>
            <a:endParaRPr lang="en-US" altLang="ko-KR" sz="2400" kern="0" dirty="0" smtClea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  <a:p>
            <a:pPr lvl="0" latinLnBrk="0">
              <a:lnSpc>
                <a:spcPct val="150000"/>
              </a:lnSpc>
            </a:pPr>
            <a:r>
              <a:rPr lang="en-US" altLang="ko-KR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  </a:t>
            </a:r>
            <a:endParaRPr lang="ko-KR" altLang="en-US" kern="0" dirty="0" smtClea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46" name="그룹 45"/>
          <p:cNvGrpSpPr/>
          <p:nvPr/>
        </p:nvGrpSpPr>
        <p:grpSpPr>
          <a:xfrm>
            <a:off x="4951752" y="1874503"/>
            <a:ext cx="4117385" cy="3380683"/>
            <a:chOff x="5040313" y="1863907"/>
            <a:chExt cx="4117385" cy="3380683"/>
          </a:xfrm>
        </p:grpSpPr>
        <p:pic>
          <p:nvPicPr>
            <p:cNvPr id="49" name="Picture 16" descr="2008121001630_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054011" y="2436302"/>
              <a:ext cx="4103687" cy="2808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0" name="Group 21"/>
            <p:cNvGrpSpPr>
              <a:grpSpLocks/>
            </p:cNvGrpSpPr>
            <p:nvPr/>
          </p:nvGrpSpPr>
          <p:grpSpPr bwMode="auto">
            <a:xfrm>
              <a:off x="5040313" y="1863907"/>
              <a:ext cx="4032250" cy="552450"/>
              <a:chOff x="598" y="2085"/>
              <a:chExt cx="2013" cy="348"/>
            </a:xfrm>
          </p:grpSpPr>
          <p:grpSp>
            <p:nvGrpSpPr>
              <p:cNvPr id="51" name="Group 22"/>
              <p:cNvGrpSpPr>
                <a:grpSpLocks/>
              </p:cNvGrpSpPr>
              <p:nvPr/>
            </p:nvGrpSpPr>
            <p:grpSpPr bwMode="auto">
              <a:xfrm>
                <a:off x="598" y="2090"/>
                <a:ext cx="2013" cy="343"/>
                <a:chOff x="194" y="440"/>
                <a:chExt cx="2013" cy="362"/>
              </a:xfrm>
            </p:grpSpPr>
            <p:sp>
              <p:nvSpPr>
                <p:cNvPr id="53" name="AutoShape 23"/>
                <p:cNvSpPr>
                  <a:spLocks noChangeArrowheads="1"/>
                </p:cNvSpPr>
                <p:nvPr/>
              </p:nvSpPr>
              <p:spPr bwMode="auto">
                <a:xfrm flipH="1">
                  <a:off x="194" y="440"/>
                  <a:ext cx="2013" cy="362"/>
                </a:xfrm>
                <a:prstGeom prst="roundRect">
                  <a:avLst>
                    <a:gd name="adj" fmla="val 25000"/>
                  </a:avLst>
                </a:prstGeom>
                <a:solidFill>
                  <a:schemeClr val="hlink"/>
                </a:solidFill>
                <a:ln w="22225" algn="ctr">
                  <a:solidFill>
                    <a:schemeClr val="bg1"/>
                  </a:solidFill>
                  <a:round/>
                  <a:headEnd/>
                  <a:tailEnd/>
                </a:ln>
                <a:effectLst>
                  <a:prstShdw prst="shdw17" dist="17961" dir="2700000">
                    <a:srgbClr val="000000">
                      <a:alpha val="50000"/>
                    </a:srgbClr>
                  </a:prstShdw>
                </a:effectLst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ko-KR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4" name="AutoShape 24"/>
                <p:cNvSpPr>
                  <a:spLocks noChangeArrowheads="1"/>
                </p:cNvSpPr>
                <p:nvPr/>
              </p:nvSpPr>
              <p:spPr bwMode="auto">
                <a:xfrm flipH="1">
                  <a:off x="267" y="456"/>
                  <a:ext cx="1859" cy="71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73000"/>
                      </a:schemeClr>
                    </a:gs>
                    <a:gs pos="100000">
                      <a:schemeClr val="bg1">
                        <a:gamma/>
                        <a:shade val="46275"/>
                        <a:invGamma/>
                        <a:alpha val="0"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kumimoji="1" lang="ko-KR" altLang="en-US" sz="2800">
                    <a:solidFill>
                      <a:srgbClr val="FFFFFF"/>
                    </a:solidFill>
                    <a:latin typeface="Verdana" pitchFamily="34" charset="0"/>
                    <a:ea typeface="HY헤드라인M" pitchFamily="18" charset="-127"/>
                  </a:endParaRPr>
                </a:p>
              </p:txBody>
            </p:sp>
          </p:grpSp>
          <p:sp>
            <p:nvSpPr>
              <p:cNvPr id="52" name="AutoShape 25"/>
              <p:cNvSpPr>
                <a:spLocks noChangeArrowheads="1"/>
              </p:cNvSpPr>
              <p:nvPr/>
            </p:nvSpPr>
            <p:spPr bwMode="auto">
              <a:xfrm>
                <a:off x="852" y="2085"/>
                <a:ext cx="1499" cy="317"/>
              </a:xfrm>
              <a:prstGeom prst="flowChartAlternateProcess">
                <a:avLst/>
              </a:prstGeom>
              <a:noFill/>
              <a:ln w="12700" algn="ctr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200" dirty="0" smtClean="0">
                    <a:solidFill>
                      <a:srgbClr val="FFFFFF"/>
                    </a:solidFill>
                    <a:latin typeface="HY헤드라인M" pitchFamily="18" charset="-127"/>
                    <a:ea typeface="HY헤드라인M" pitchFamily="18" charset="-127"/>
                  </a:rPr>
                  <a:t>성공 스토리</a:t>
                </a:r>
                <a:endParaRPr kumimoji="1" lang="en-US" altLang="ko-KR" sz="3200" dirty="0" smtClean="0">
                  <a:solidFill>
                    <a:srgbClr val="FFFFFF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</p:grpSp>
      <p:sp>
        <p:nvSpPr>
          <p:cNvPr id="55" name="AutoShape 20"/>
          <p:cNvSpPr>
            <a:spLocks noChangeArrowheads="1"/>
          </p:cNvSpPr>
          <p:nvPr/>
        </p:nvSpPr>
        <p:spPr bwMode="auto">
          <a:xfrm>
            <a:off x="490985" y="5415144"/>
            <a:ext cx="8162030" cy="69909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r>
              <a:rPr lang="ko-KR" altLang="en-US" sz="2800" b="1" kern="0" dirty="0" smtClean="0">
                <a:solidFill>
                  <a:sysClr val="window" lastClr="FFFFFF"/>
                </a:solidFill>
                <a:sym typeface="Wingdings 2" pitchFamily="18" charset="2"/>
              </a:rPr>
              <a:t>필리핀 귀국 후</a:t>
            </a:r>
            <a:r>
              <a:rPr lang="en-US" altLang="ko-KR" sz="2800" b="1" kern="0" dirty="0" smtClean="0">
                <a:solidFill>
                  <a:sysClr val="window" lastClr="FFFFFF"/>
                </a:solidFill>
                <a:sym typeface="Wingdings 2" pitchFamily="18" charset="2"/>
              </a:rPr>
              <a:t>, </a:t>
            </a:r>
            <a:r>
              <a:rPr lang="ko-KR" altLang="en-US" sz="2800" b="1" kern="0" dirty="0" smtClean="0">
                <a:solidFill>
                  <a:sysClr val="window" lastClr="FFFFFF"/>
                </a:solidFill>
                <a:sym typeface="Wingdings 2" pitchFamily="18" charset="2"/>
              </a:rPr>
              <a:t>국민은행 마닐라 지점 취업 근무</a:t>
            </a:r>
            <a:endParaRPr lang="en-US" altLang="ko-KR" sz="2800" b="1" kern="0" dirty="0" smtClean="0">
              <a:solidFill>
                <a:sysClr val="window" lastClr="FFFFFF"/>
              </a:solidFill>
              <a:sym typeface="Wingdings 2" pitchFamily="18" charset="2"/>
            </a:endParaRPr>
          </a:p>
        </p:txBody>
      </p:sp>
      <p:grpSp>
        <p:nvGrpSpPr>
          <p:cNvPr id="26" name="그룹 25"/>
          <p:cNvGrpSpPr/>
          <p:nvPr/>
        </p:nvGrpSpPr>
        <p:grpSpPr>
          <a:xfrm>
            <a:off x="6508160" y="3895"/>
            <a:ext cx="2791122" cy="1430337"/>
            <a:chOff x="6683786" y="1058682"/>
            <a:chExt cx="2791122" cy="1430337"/>
          </a:xfrm>
        </p:grpSpPr>
        <p:sp>
          <p:nvSpPr>
            <p:cNvPr id="27" name="Rectangle 335"/>
            <p:cNvSpPr>
              <a:spLocks noChangeArrowheads="1"/>
            </p:cNvSpPr>
            <p:nvPr/>
          </p:nvSpPr>
          <p:spPr bwMode="auto">
            <a:xfrm>
              <a:off x="6734537" y="1131707"/>
              <a:ext cx="2592388" cy="135731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1400" kern="0" dirty="0"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28" name="Rectangle 335"/>
            <p:cNvSpPr>
              <a:spLocks noChangeArrowheads="1"/>
            </p:cNvSpPr>
            <p:nvPr/>
          </p:nvSpPr>
          <p:spPr bwMode="auto">
            <a:xfrm>
              <a:off x="6734537" y="1058682"/>
              <a:ext cx="2597150" cy="277812"/>
            </a:xfrm>
            <a:prstGeom prst="rect">
              <a:avLst/>
            </a:prstGeom>
            <a:solidFill>
              <a:srgbClr val="FF3300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kern="0" dirty="0" smtClean="0">
                  <a:solidFill>
                    <a:srgbClr val="FFFFFF"/>
                  </a:solidFill>
                  <a:latin typeface="휴먼모음T" pitchFamily="18" charset="-127"/>
                  <a:ea typeface="휴먼모음T" pitchFamily="18" charset="-127"/>
                </a:rPr>
                <a:t>관계</a:t>
              </a:r>
              <a:endParaRPr kumimoji="0" lang="en-US" altLang="ko-KR" sz="2000" kern="0" dirty="0">
                <a:solidFill>
                  <a:srgbClr val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29" name="Freeform 4"/>
            <p:cNvSpPr>
              <a:spLocks/>
            </p:cNvSpPr>
            <p:nvPr/>
          </p:nvSpPr>
          <p:spPr bwMode="ltGray">
            <a:xfrm>
              <a:off x="6905875" y="2003406"/>
              <a:ext cx="2307772" cy="46982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F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>
                <a:defRPr/>
              </a:pPr>
              <a:endParaRPr lang="ko-KR" altLang="en-US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0" name="Text Box 22"/>
            <p:cNvSpPr txBox="1">
              <a:spLocks noChangeArrowheads="1"/>
            </p:cNvSpPr>
            <p:nvPr/>
          </p:nvSpPr>
          <p:spPr bwMode="black">
            <a:xfrm>
              <a:off x="6683786" y="2057733"/>
              <a:ext cx="2791122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구직자</a:t>
              </a:r>
              <a:endParaRPr kumimoji="0"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  <p:sp>
          <p:nvSpPr>
            <p:cNvPr id="36" name="Freeform 4"/>
            <p:cNvSpPr>
              <a:spLocks/>
            </p:cNvSpPr>
            <p:nvPr/>
          </p:nvSpPr>
          <p:spPr bwMode="ltGray">
            <a:xfrm>
              <a:off x="6853653" y="1349828"/>
              <a:ext cx="2420983" cy="475208"/>
            </a:xfrm>
            <a:custGeom>
              <a:avLst/>
              <a:gdLst/>
              <a:ahLst/>
              <a:cxnLst>
                <a:cxn ang="0">
                  <a:pos x="264" y="20"/>
                </a:cxn>
                <a:cxn ang="0">
                  <a:pos x="286" y="52"/>
                </a:cxn>
                <a:cxn ang="0">
                  <a:pos x="242" y="68"/>
                </a:cxn>
                <a:cxn ang="0">
                  <a:pos x="202" y="72"/>
                </a:cxn>
                <a:cxn ang="0">
                  <a:pos x="194" y="102"/>
                </a:cxn>
                <a:cxn ang="0">
                  <a:pos x="140" y="114"/>
                </a:cxn>
                <a:cxn ang="0">
                  <a:pos x="116" y="136"/>
                </a:cxn>
                <a:cxn ang="0">
                  <a:pos x="84" y="164"/>
                </a:cxn>
                <a:cxn ang="0">
                  <a:pos x="76" y="182"/>
                </a:cxn>
                <a:cxn ang="0">
                  <a:pos x="60" y="224"/>
                </a:cxn>
                <a:cxn ang="0">
                  <a:pos x="42" y="272"/>
                </a:cxn>
                <a:cxn ang="0">
                  <a:pos x="24" y="296"/>
                </a:cxn>
                <a:cxn ang="0">
                  <a:pos x="12" y="330"/>
                </a:cxn>
                <a:cxn ang="0">
                  <a:pos x="16" y="352"/>
                </a:cxn>
                <a:cxn ang="0">
                  <a:pos x="6" y="396"/>
                </a:cxn>
                <a:cxn ang="0">
                  <a:pos x="30" y="420"/>
                </a:cxn>
                <a:cxn ang="0">
                  <a:pos x="22" y="448"/>
                </a:cxn>
                <a:cxn ang="0">
                  <a:pos x="38" y="472"/>
                </a:cxn>
                <a:cxn ang="0">
                  <a:pos x="64" y="500"/>
                </a:cxn>
                <a:cxn ang="0">
                  <a:pos x="76" y="546"/>
                </a:cxn>
                <a:cxn ang="0">
                  <a:pos x="126" y="572"/>
                </a:cxn>
                <a:cxn ang="0">
                  <a:pos x="130" y="602"/>
                </a:cxn>
                <a:cxn ang="0">
                  <a:pos x="170" y="614"/>
                </a:cxn>
                <a:cxn ang="0">
                  <a:pos x="188" y="636"/>
                </a:cxn>
                <a:cxn ang="0">
                  <a:pos x="212" y="644"/>
                </a:cxn>
                <a:cxn ang="0">
                  <a:pos x="238" y="662"/>
                </a:cxn>
                <a:cxn ang="0">
                  <a:pos x="280" y="668"/>
                </a:cxn>
                <a:cxn ang="0">
                  <a:pos x="300" y="676"/>
                </a:cxn>
                <a:cxn ang="0">
                  <a:pos x="330" y="688"/>
                </a:cxn>
                <a:cxn ang="0">
                  <a:pos x="350" y="694"/>
                </a:cxn>
                <a:cxn ang="0">
                  <a:pos x="392" y="718"/>
                </a:cxn>
                <a:cxn ang="0">
                  <a:pos x="398" y="686"/>
                </a:cxn>
                <a:cxn ang="0">
                  <a:pos x="428" y="688"/>
                </a:cxn>
                <a:cxn ang="0">
                  <a:pos x="504" y="660"/>
                </a:cxn>
                <a:cxn ang="0">
                  <a:pos x="534" y="656"/>
                </a:cxn>
                <a:cxn ang="0">
                  <a:pos x="550" y="644"/>
                </a:cxn>
                <a:cxn ang="0">
                  <a:pos x="570" y="612"/>
                </a:cxn>
                <a:cxn ang="0">
                  <a:pos x="612" y="586"/>
                </a:cxn>
                <a:cxn ang="0">
                  <a:pos x="630" y="554"/>
                </a:cxn>
                <a:cxn ang="0">
                  <a:pos x="656" y="520"/>
                </a:cxn>
                <a:cxn ang="0">
                  <a:pos x="682" y="492"/>
                </a:cxn>
                <a:cxn ang="0">
                  <a:pos x="692" y="466"/>
                </a:cxn>
                <a:cxn ang="0">
                  <a:pos x="696" y="410"/>
                </a:cxn>
                <a:cxn ang="0">
                  <a:pos x="734" y="352"/>
                </a:cxn>
                <a:cxn ang="0">
                  <a:pos x="718" y="316"/>
                </a:cxn>
                <a:cxn ang="0">
                  <a:pos x="710" y="292"/>
                </a:cxn>
                <a:cxn ang="0">
                  <a:pos x="698" y="258"/>
                </a:cxn>
                <a:cxn ang="0">
                  <a:pos x="678" y="212"/>
                </a:cxn>
                <a:cxn ang="0">
                  <a:pos x="654" y="182"/>
                </a:cxn>
                <a:cxn ang="0">
                  <a:pos x="632" y="154"/>
                </a:cxn>
                <a:cxn ang="0">
                  <a:pos x="612" y="104"/>
                </a:cxn>
                <a:cxn ang="0">
                  <a:pos x="592" y="108"/>
                </a:cxn>
                <a:cxn ang="0">
                  <a:pos x="548" y="100"/>
                </a:cxn>
                <a:cxn ang="0">
                  <a:pos x="508" y="22"/>
                </a:cxn>
                <a:cxn ang="0">
                  <a:pos x="456" y="48"/>
                </a:cxn>
                <a:cxn ang="0">
                  <a:pos x="430" y="46"/>
                </a:cxn>
                <a:cxn ang="0">
                  <a:pos x="370" y="10"/>
                </a:cxn>
                <a:cxn ang="0">
                  <a:pos x="348" y="10"/>
                </a:cxn>
                <a:cxn ang="0">
                  <a:pos x="326" y="28"/>
                </a:cxn>
                <a:cxn ang="0">
                  <a:pos x="294" y="42"/>
                </a:cxn>
                <a:cxn ang="0">
                  <a:pos x="256" y="12"/>
                </a:cxn>
              </a:cxnLst>
              <a:rect l="0" t="0" r="r" b="b"/>
              <a:pathLst>
                <a:path w="742" h="718">
                  <a:moveTo>
                    <a:pt x="256" y="12"/>
                  </a:moveTo>
                  <a:lnTo>
                    <a:pt x="252" y="8"/>
                  </a:lnTo>
                  <a:lnTo>
                    <a:pt x="252" y="6"/>
                  </a:lnTo>
                  <a:lnTo>
                    <a:pt x="250" y="6"/>
                  </a:lnTo>
                  <a:lnTo>
                    <a:pt x="252" y="8"/>
                  </a:lnTo>
                  <a:lnTo>
                    <a:pt x="254" y="10"/>
                  </a:lnTo>
                  <a:lnTo>
                    <a:pt x="256" y="12"/>
                  </a:lnTo>
                  <a:lnTo>
                    <a:pt x="260" y="16"/>
                  </a:lnTo>
                  <a:lnTo>
                    <a:pt x="264" y="20"/>
                  </a:lnTo>
                  <a:lnTo>
                    <a:pt x="268" y="24"/>
                  </a:lnTo>
                  <a:lnTo>
                    <a:pt x="270" y="28"/>
                  </a:lnTo>
                  <a:lnTo>
                    <a:pt x="274" y="32"/>
                  </a:lnTo>
                  <a:lnTo>
                    <a:pt x="278" y="34"/>
                  </a:lnTo>
                  <a:lnTo>
                    <a:pt x="280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78" y="56"/>
                  </a:lnTo>
                  <a:lnTo>
                    <a:pt x="268" y="58"/>
                  </a:lnTo>
                  <a:lnTo>
                    <a:pt x="256" y="58"/>
                  </a:lnTo>
                  <a:lnTo>
                    <a:pt x="246" y="56"/>
                  </a:lnTo>
                  <a:lnTo>
                    <a:pt x="238" y="54"/>
                  </a:lnTo>
                  <a:lnTo>
                    <a:pt x="242" y="58"/>
                  </a:lnTo>
                  <a:lnTo>
                    <a:pt x="246" y="62"/>
                  </a:lnTo>
                  <a:lnTo>
                    <a:pt x="244" y="64"/>
                  </a:lnTo>
                  <a:lnTo>
                    <a:pt x="242" y="68"/>
                  </a:lnTo>
                  <a:lnTo>
                    <a:pt x="238" y="70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2" y="70"/>
                  </a:lnTo>
                  <a:lnTo>
                    <a:pt x="216" y="68"/>
                  </a:lnTo>
                  <a:lnTo>
                    <a:pt x="212" y="64"/>
                  </a:lnTo>
                  <a:lnTo>
                    <a:pt x="206" y="64"/>
                  </a:lnTo>
                  <a:lnTo>
                    <a:pt x="204" y="68"/>
                  </a:lnTo>
                  <a:lnTo>
                    <a:pt x="202" y="72"/>
                  </a:lnTo>
                  <a:lnTo>
                    <a:pt x="200" y="76"/>
                  </a:lnTo>
                  <a:lnTo>
                    <a:pt x="196" y="78"/>
                  </a:lnTo>
                  <a:lnTo>
                    <a:pt x="190" y="80"/>
                  </a:lnTo>
                  <a:lnTo>
                    <a:pt x="196" y="82"/>
                  </a:lnTo>
                  <a:lnTo>
                    <a:pt x="198" y="86"/>
                  </a:lnTo>
                  <a:lnTo>
                    <a:pt x="200" y="90"/>
                  </a:lnTo>
                  <a:lnTo>
                    <a:pt x="200" y="94"/>
                  </a:lnTo>
                  <a:lnTo>
                    <a:pt x="198" y="98"/>
                  </a:lnTo>
                  <a:lnTo>
                    <a:pt x="194" y="102"/>
                  </a:lnTo>
                  <a:lnTo>
                    <a:pt x="186" y="102"/>
                  </a:lnTo>
                  <a:lnTo>
                    <a:pt x="172" y="100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6" y="106"/>
                  </a:lnTo>
                  <a:lnTo>
                    <a:pt x="168" y="110"/>
                  </a:lnTo>
                  <a:lnTo>
                    <a:pt x="154" y="110"/>
                  </a:lnTo>
                  <a:lnTo>
                    <a:pt x="140" y="110"/>
                  </a:lnTo>
                  <a:lnTo>
                    <a:pt x="140" y="114"/>
                  </a:lnTo>
                  <a:lnTo>
                    <a:pt x="142" y="116"/>
                  </a:lnTo>
                  <a:lnTo>
                    <a:pt x="136" y="118"/>
                  </a:lnTo>
                  <a:lnTo>
                    <a:pt x="130" y="118"/>
                  </a:lnTo>
                  <a:lnTo>
                    <a:pt x="124" y="118"/>
                  </a:lnTo>
                  <a:lnTo>
                    <a:pt x="126" y="122"/>
                  </a:lnTo>
                  <a:lnTo>
                    <a:pt x="126" y="126"/>
                  </a:lnTo>
                  <a:lnTo>
                    <a:pt x="126" y="130"/>
                  </a:lnTo>
                  <a:lnTo>
                    <a:pt x="128" y="134"/>
                  </a:lnTo>
                  <a:lnTo>
                    <a:pt x="116" y="136"/>
                  </a:lnTo>
                  <a:lnTo>
                    <a:pt x="106" y="140"/>
                  </a:lnTo>
                  <a:lnTo>
                    <a:pt x="96" y="144"/>
                  </a:lnTo>
                  <a:lnTo>
                    <a:pt x="82" y="142"/>
                  </a:lnTo>
                  <a:lnTo>
                    <a:pt x="88" y="146"/>
                  </a:lnTo>
                  <a:lnTo>
                    <a:pt x="92" y="148"/>
                  </a:lnTo>
                  <a:lnTo>
                    <a:pt x="92" y="152"/>
                  </a:lnTo>
                  <a:lnTo>
                    <a:pt x="92" y="156"/>
                  </a:lnTo>
                  <a:lnTo>
                    <a:pt x="88" y="160"/>
                  </a:lnTo>
                  <a:lnTo>
                    <a:pt x="84" y="164"/>
                  </a:lnTo>
                  <a:lnTo>
                    <a:pt x="78" y="166"/>
                  </a:lnTo>
                  <a:lnTo>
                    <a:pt x="74" y="168"/>
                  </a:lnTo>
                  <a:lnTo>
                    <a:pt x="68" y="170"/>
                  </a:lnTo>
                  <a:lnTo>
                    <a:pt x="62" y="172"/>
                  </a:lnTo>
                  <a:lnTo>
                    <a:pt x="58" y="172"/>
                  </a:lnTo>
                  <a:lnTo>
                    <a:pt x="64" y="174"/>
                  </a:lnTo>
                  <a:lnTo>
                    <a:pt x="68" y="176"/>
                  </a:lnTo>
                  <a:lnTo>
                    <a:pt x="72" y="180"/>
                  </a:lnTo>
                  <a:lnTo>
                    <a:pt x="76" y="182"/>
                  </a:lnTo>
                  <a:lnTo>
                    <a:pt x="78" y="184"/>
                  </a:lnTo>
                  <a:lnTo>
                    <a:pt x="78" y="190"/>
                  </a:lnTo>
                  <a:lnTo>
                    <a:pt x="78" y="194"/>
                  </a:lnTo>
                  <a:lnTo>
                    <a:pt x="76" y="202"/>
                  </a:lnTo>
                  <a:lnTo>
                    <a:pt x="70" y="204"/>
                  </a:lnTo>
                  <a:lnTo>
                    <a:pt x="62" y="204"/>
                  </a:lnTo>
                  <a:lnTo>
                    <a:pt x="54" y="204"/>
                  </a:lnTo>
                  <a:lnTo>
                    <a:pt x="60" y="214"/>
                  </a:lnTo>
                  <a:lnTo>
                    <a:pt x="60" y="224"/>
                  </a:lnTo>
                  <a:lnTo>
                    <a:pt x="56" y="236"/>
                  </a:lnTo>
                  <a:lnTo>
                    <a:pt x="56" y="248"/>
                  </a:lnTo>
                  <a:lnTo>
                    <a:pt x="46" y="248"/>
                  </a:lnTo>
                  <a:lnTo>
                    <a:pt x="34" y="248"/>
                  </a:lnTo>
                  <a:lnTo>
                    <a:pt x="38" y="250"/>
                  </a:lnTo>
                  <a:lnTo>
                    <a:pt x="42" y="254"/>
                  </a:lnTo>
                  <a:lnTo>
                    <a:pt x="44" y="260"/>
                  </a:lnTo>
                  <a:lnTo>
                    <a:pt x="44" y="268"/>
                  </a:lnTo>
                  <a:lnTo>
                    <a:pt x="42" y="272"/>
                  </a:lnTo>
                  <a:lnTo>
                    <a:pt x="38" y="276"/>
                  </a:lnTo>
                  <a:lnTo>
                    <a:pt x="34" y="278"/>
                  </a:lnTo>
                  <a:lnTo>
                    <a:pt x="28" y="280"/>
                  </a:lnTo>
                  <a:lnTo>
                    <a:pt x="24" y="280"/>
                  </a:lnTo>
                  <a:lnTo>
                    <a:pt x="18" y="282"/>
                  </a:lnTo>
                  <a:lnTo>
                    <a:pt x="24" y="284"/>
                  </a:lnTo>
                  <a:lnTo>
                    <a:pt x="26" y="288"/>
                  </a:lnTo>
                  <a:lnTo>
                    <a:pt x="26" y="292"/>
                  </a:lnTo>
                  <a:lnTo>
                    <a:pt x="24" y="296"/>
                  </a:lnTo>
                  <a:lnTo>
                    <a:pt x="18" y="300"/>
                  </a:lnTo>
                  <a:lnTo>
                    <a:pt x="28" y="302"/>
                  </a:lnTo>
                  <a:lnTo>
                    <a:pt x="38" y="306"/>
                  </a:lnTo>
                  <a:lnTo>
                    <a:pt x="38" y="312"/>
                  </a:lnTo>
                  <a:lnTo>
                    <a:pt x="34" y="316"/>
                  </a:lnTo>
                  <a:lnTo>
                    <a:pt x="28" y="320"/>
                  </a:lnTo>
                  <a:lnTo>
                    <a:pt x="24" y="322"/>
                  </a:lnTo>
                  <a:lnTo>
                    <a:pt x="18" y="326"/>
                  </a:lnTo>
                  <a:lnTo>
                    <a:pt x="12" y="330"/>
                  </a:lnTo>
                  <a:lnTo>
                    <a:pt x="8" y="334"/>
                  </a:lnTo>
                  <a:lnTo>
                    <a:pt x="12" y="336"/>
                  </a:lnTo>
                  <a:lnTo>
                    <a:pt x="18" y="338"/>
                  </a:lnTo>
                  <a:lnTo>
                    <a:pt x="22" y="338"/>
                  </a:lnTo>
                  <a:lnTo>
                    <a:pt x="20" y="342"/>
                  </a:lnTo>
                  <a:lnTo>
                    <a:pt x="18" y="344"/>
                  </a:lnTo>
                  <a:lnTo>
                    <a:pt x="14" y="348"/>
                  </a:lnTo>
                  <a:lnTo>
                    <a:pt x="12" y="350"/>
                  </a:lnTo>
                  <a:lnTo>
                    <a:pt x="16" y="352"/>
                  </a:lnTo>
                  <a:lnTo>
                    <a:pt x="22" y="354"/>
                  </a:lnTo>
                  <a:lnTo>
                    <a:pt x="26" y="356"/>
                  </a:lnTo>
                  <a:lnTo>
                    <a:pt x="24" y="358"/>
                  </a:lnTo>
                  <a:lnTo>
                    <a:pt x="22" y="362"/>
                  </a:lnTo>
                  <a:lnTo>
                    <a:pt x="32" y="364"/>
                  </a:lnTo>
                  <a:lnTo>
                    <a:pt x="44" y="368"/>
                  </a:lnTo>
                  <a:lnTo>
                    <a:pt x="22" y="382"/>
                  </a:lnTo>
                  <a:lnTo>
                    <a:pt x="0" y="394"/>
                  </a:lnTo>
                  <a:lnTo>
                    <a:pt x="6" y="396"/>
                  </a:lnTo>
                  <a:lnTo>
                    <a:pt x="14" y="398"/>
                  </a:lnTo>
                  <a:lnTo>
                    <a:pt x="20" y="402"/>
                  </a:lnTo>
                  <a:lnTo>
                    <a:pt x="24" y="406"/>
                  </a:lnTo>
                  <a:lnTo>
                    <a:pt x="22" y="408"/>
                  </a:lnTo>
                  <a:lnTo>
                    <a:pt x="20" y="410"/>
                  </a:lnTo>
                  <a:lnTo>
                    <a:pt x="16" y="412"/>
                  </a:lnTo>
                  <a:lnTo>
                    <a:pt x="22" y="414"/>
                  </a:lnTo>
                  <a:lnTo>
                    <a:pt x="28" y="416"/>
                  </a:lnTo>
                  <a:lnTo>
                    <a:pt x="30" y="420"/>
                  </a:lnTo>
                  <a:lnTo>
                    <a:pt x="32" y="424"/>
                  </a:lnTo>
                  <a:lnTo>
                    <a:pt x="32" y="428"/>
                  </a:lnTo>
                  <a:lnTo>
                    <a:pt x="28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4" y="440"/>
                  </a:lnTo>
                  <a:lnTo>
                    <a:pt x="30" y="442"/>
                  </a:lnTo>
                  <a:lnTo>
                    <a:pt x="26" y="446"/>
                  </a:lnTo>
                  <a:lnTo>
                    <a:pt x="22" y="448"/>
                  </a:lnTo>
                  <a:lnTo>
                    <a:pt x="20" y="452"/>
                  </a:lnTo>
                  <a:lnTo>
                    <a:pt x="16" y="456"/>
                  </a:lnTo>
                  <a:lnTo>
                    <a:pt x="22" y="454"/>
                  </a:lnTo>
                  <a:lnTo>
                    <a:pt x="28" y="456"/>
                  </a:lnTo>
                  <a:lnTo>
                    <a:pt x="34" y="458"/>
                  </a:lnTo>
                  <a:lnTo>
                    <a:pt x="40" y="460"/>
                  </a:lnTo>
                  <a:lnTo>
                    <a:pt x="44" y="464"/>
                  </a:lnTo>
                  <a:lnTo>
                    <a:pt x="40" y="468"/>
                  </a:lnTo>
                  <a:lnTo>
                    <a:pt x="38" y="472"/>
                  </a:lnTo>
                  <a:lnTo>
                    <a:pt x="34" y="476"/>
                  </a:lnTo>
                  <a:lnTo>
                    <a:pt x="40" y="478"/>
                  </a:lnTo>
                  <a:lnTo>
                    <a:pt x="44" y="482"/>
                  </a:lnTo>
                  <a:lnTo>
                    <a:pt x="48" y="486"/>
                  </a:lnTo>
                  <a:lnTo>
                    <a:pt x="48" y="490"/>
                  </a:lnTo>
                  <a:lnTo>
                    <a:pt x="48" y="496"/>
                  </a:lnTo>
                  <a:lnTo>
                    <a:pt x="54" y="496"/>
                  </a:lnTo>
                  <a:lnTo>
                    <a:pt x="60" y="498"/>
                  </a:lnTo>
                  <a:lnTo>
                    <a:pt x="64" y="500"/>
                  </a:lnTo>
                  <a:lnTo>
                    <a:pt x="66" y="504"/>
                  </a:lnTo>
                  <a:lnTo>
                    <a:pt x="66" y="508"/>
                  </a:lnTo>
                  <a:lnTo>
                    <a:pt x="66" y="514"/>
                  </a:lnTo>
                  <a:lnTo>
                    <a:pt x="62" y="520"/>
                  </a:lnTo>
                  <a:lnTo>
                    <a:pt x="68" y="524"/>
                  </a:lnTo>
                  <a:lnTo>
                    <a:pt x="72" y="528"/>
                  </a:lnTo>
                  <a:lnTo>
                    <a:pt x="74" y="534"/>
                  </a:lnTo>
                  <a:lnTo>
                    <a:pt x="76" y="540"/>
                  </a:lnTo>
                  <a:lnTo>
                    <a:pt x="76" y="546"/>
                  </a:lnTo>
                  <a:lnTo>
                    <a:pt x="96" y="546"/>
                  </a:lnTo>
                  <a:lnTo>
                    <a:pt x="118" y="544"/>
                  </a:lnTo>
                  <a:lnTo>
                    <a:pt x="114" y="552"/>
                  </a:lnTo>
                  <a:lnTo>
                    <a:pt x="112" y="558"/>
                  </a:lnTo>
                  <a:lnTo>
                    <a:pt x="110" y="566"/>
                  </a:lnTo>
                  <a:lnTo>
                    <a:pt x="108" y="572"/>
                  </a:lnTo>
                  <a:lnTo>
                    <a:pt x="114" y="572"/>
                  </a:lnTo>
                  <a:lnTo>
                    <a:pt x="120" y="572"/>
                  </a:lnTo>
                  <a:lnTo>
                    <a:pt x="126" y="572"/>
                  </a:lnTo>
                  <a:lnTo>
                    <a:pt x="122" y="578"/>
                  </a:lnTo>
                  <a:lnTo>
                    <a:pt x="118" y="584"/>
                  </a:lnTo>
                  <a:lnTo>
                    <a:pt x="116" y="592"/>
                  </a:lnTo>
                  <a:lnTo>
                    <a:pt x="122" y="592"/>
                  </a:lnTo>
                  <a:lnTo>
                    <a:pt x="128" y="592"/>
                  </a:lnTo>
                  <a:lnTo>
                    <a:pt x="136" y="592"/>
                  </a:lnTo>
                  <a:lnTo>
                    <a:pt x="134" y="594"/>
                  </a:lnTo>
                  <a:lnTo>
                    <a:pt x="132" y="598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44" y="606"/>
                  </a:lnTo>
                  <a:lnTo>
                    <a:pt x="156" y="610"/>
                  </a:lnTo>
                  <a:lnTo>
                    <a:pt x="164" y="622"/>
                  </a:lnTo>
                  <a:lnTo>
                    <a:pt x="162" y="620"/>
                  </a:lnTo>
                  <a:lnTo>
                    <a:pt x="160" y="618"/>
                  </a:lnTo>
                  <a:lnTo>
                    <a:pt x="164" y="614"/>
                  </a:lnTo>
                  <a:lnTo>
                    <a:pt x="168" y="614"/>
                  </a:lnTo>
                  <a:lnTo>
                    <a:pt x="170" y="614"/>
                  </a:lnTo>
                  <a:lnTo>
                    <a:pt x="172" y="614"/>
                  </a:lnTo>
                  <a:lnTo>
                    <a:pt x="174" y="618"/>
                  </a:lnTo>
                  <a:lnTo>
                    <a:pt x="174" y="620"/>
                  </a:lnTo>
                  <a:lnTo>
                    <a:pt x="176" y="624"/>
                  </a:lnTo>
                  <a:lnTo>
                    <a:pt x="178" y="628"/>
                  </a:lnTo>
                  <a:lnTo>
                    <a:pt x="178" y="630"/>
                  </a:lnTo>
                  <a:lnTo>
                    <a:pt x="180" y="632"/>
                  </a:lnTo>
                  <a:lnTo>
                    <a:pt x="184" y="634"/>
                  </a:lnTo>
                  <a:lnTo>
                    <a:pt x="188" y="636"/>
                  </a:lnTo>
                  <a:lnTo>
                    <a:pt x="190" y="636"/>
                  </a:lnTo>
                  <a:lnTo>
                    <a:pt x="194" y="638"/>
                  </a:lnTo>
                  <a:lnTo>
                    <a:pt x="198" y="638"/>
                  </a:lnTo>
                  <a:lnTo>
                    <a:pt x="200" y="640"/>
                  </a:lnTo>
                  <a:lnTo>
                    <a:pt x="202" y="644"/>
                  </a:lnTo>
                  <a:lnTo>
                    <a:pt x="204" y="648"/>
                  </a:lnTo>
                  <a:lnTo>
                    <a:pt x="206" y="646"/>
                  </a:lnTo>
                  <a:lnTo>
                    <a:pt x="210" y="646"/>
                  </a:lnTo>
                  <a:lnTo>
                    <a:pt x="212" y="644"/>
                  </a:lnTo>
                  <a:lnTo>
                    <a:pt x="216" y="648"/>
                  </a:lnTo>
                  <a:lnTo>
                    <a:pt x="220" y="654"/>
                  </a:lnTo>
                  <a:lnTo>
                    <a:pt x="222" y="658"/>
                  </a:lnTo>
                  <a:lnTo>
                    <a:pt x="224" y="654"/>
                  </a:lnTo>
                  <a:lnTo>
                    <a:pt x="228" y="650"/>
                  </a:lnTo>
                  <a:lnTo>
                    <a:pt x="232" y="652"/>
                  </a:lnTo>
                  <a:lnTo>
                    <a:pt x="234" y="654"/>
                  </a:lnTo>
                  <a:lnTo>
                    <a:pt x="238" y="656"/>
                  </a:lnTo>
                  <a:lnTo>
                    <a:pt x="238" y="662"/>
                  </a:lnTo>
                  <a:lnTo>
                    <a:pt x="240" y="666"/>
                  </a:lnTo>
                  <a:lnTo>
                    <a:pt x="252" y="662"/>
                  </a:lnTo>
                  <a:lnTo>
                    <a:pt x="262" y="666"/>
                  </a:lnTo>
                  <a:lnTo>
                    <a:pt x="270" y="674"/>
                  </a:lnTo>
                  <a:lnTo>
                    <a:pt x="276" y="686"/>
                  </a:lnTo>
                  <a:lnTo>
                    <a:pt x="274" y="678"/>
                  </a:lnTo>
                  <a:lnTo>
                    <a:pt x="276" y="674"/>
                  </a:lnTo>
                  <a:lnTo>
                    <a:pt x="278" y="670"/>
                  </a:lnTo>
                  <a:lnTo>
                    <a:pt x="280" y="668"/>
                  </a:lnTo>
                  <a:lnTo>
                    <a:pt x="284" y="666"/>
                  </a:lnTo>
                  <a:lnTo>
                    <a:pt x="288" y="668"/>
                  </a:lnTo>
                  <a:lnTo>
                    <a:pt x="292" y="672"/>
                  </a:lnTo>
                  <a:lnTo>
                    <a:pt x="296" y="678"/>
                  </a:lnTo>
                  <a:lnTo>
                    <a:pt x="294" y="674"/>
                  </a:lnTo>
                  <a:lnTo>
                    <a:pt x="294" y="674"/>
                  </a:lnTo>
                  <a:lnTo>
                    <a:pt x="296" y="674"/>
                  </a:lnTo>
                  <a:lnTo>
                    <a:pt x="298" y="674"/>
                  </a:lnTo>
                  <a:lnTo>
                    <a:pt x="300" y="676"/>
                  </a:lnTo>
                  <a:lnTo>
                    <a:pt x="302" y="680"/>
                  </a:lnTo>
                  <a:lnTo>
                    <a:pt x="304" y="682"/>
                  </a:lnTo>
                  <a:lnTo>
                    <a:pt x="304" y="686"/>
                  </a:lnTo>
                  <a:lnTo>
                    <a:pt x="310" y="682"/>
                  </a:lnTo>
                  <a:lnTo>
                    <a:pt x="318" y="680"/>
                  </a:lnTo>
                  <a:lnTo>
                    <a:pt x="324" y="678"/>
                  </a:lnTo>
                  <a:lnTo>
                    <a:pt x="326" y="682"/>
                  </a:lnTo>
                  <a:lnTo>
                    <a:pt x="328" y="684"/>
                  </a:lnTo>
                  <a:lnTo>
                    <a:pt x="330" y="688"/>
                  </a:lnTo>
                  <a:lnTo>
                    <a:pt x="330" y="692"/>
                  </a:lnTo>
                  <a:lnTo>
                    <a:pt x="332" y="686"/>
                  </a:lnTo>
                  <a:lnTo>
                    <a:pt x="332" y="684"/>
                  </a:lnTo>
                  <a:lnTo>
                    <a:pt x="334" y="682"/>
                  </a:lnTo>
                  <a:lnTo>
                    <a:pt x="338" y="684"/>
                  </a:lnTo>
                  <a:lnTo>
                    <a:pt x="340" y="684"/>
                  </a:lnTo>
                  <a:lnTo>
                    <a:pt x="344" y="688"/>
                  </a:lnTo>
                  <a:lnTo>
                    <a:pt x="346" y="690"/>
                  </a:lnTo>
                  <a:lnTo>
                    <a:pt x="350" y="694"/>
                  </a:lnTo>
                  <a:lnTo>
                    <a:pt x="352" y="698"/>
                  </a:lnTo>
                  <a:lnTo>
                    <a:pt x="356" y="702"/>
                  </a:lnTo>
                  <a:lnTo>
                    <a:pt x="358" y="706"/>
                  </a:lnTo>
                  <a:lnTo>
                    <a:pt x="360" y="708"/>
                  </a:lnTo>
                  <a:lnTo>
                    <a:pt x="364" y="700"/>
                  </a:lnTo>
                  <a:lnTo>
                    <a:pt x="370" y="700"/>
                  </a:lnTo>
                  <a:lnTo>
                    <a:pt x="378" y="704"/>
                  </a:lnTo>
                  <a:lnTo>
                    <a:pt x="386" y="712"/>
                  </a:lnTo>
                  <a:lnTo>
                    <a:pt x="392" y="718"/>
                  </a:lnTo>
                  <a:lnTo>
                    <a:pt x="386" y="714"/>
                  </a:lnTo>
                  <a:lnTo>
                    <a:pt x="384" y="710"/>
                  </a:lnTo>
                  <a:lnTo>
                    <a:pt x="382" y="706"/>
                  </a:lnTo>
                  <a:lnTo>
                    <a:pt x="382" y="702"/>
                  </a:lnTo>
                  <a:lnTo>
                    <a:pt x="384" y="696"/>
                  </a:lnTo>
                  <a:lnTo>
                    <a:pt x="386" y="692"/>
                  </a:lnTo>
                  <a:lnTo>
                    <a:pt x="390" y="690"/>
                  </a:lnTo>
                  <a:lnTo>
                    <a:pt x="394" y="686"/>
                  </a:lnTo>
                  <a:lnTo>
                    <a:pt x="398" y="686"/>
                  </a:lnTo>
                  <a:lnTo>
                    <a:pt x="404" y="688"/>
                  </a:lnTo>
                  <a:lnTo>
                    <a:pt x="408" y="690"/>
                  </a:lnTo>
                  <a:lnTo>
                    <a:pt x="412" y="696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8" y="688"/>
                  </a:lnTo>
                  <a:lnTo>
                    <a:pt x="420" y="686"/>
                  </a:lnTo>
                  <a:lnTo>
                    <a:pt x="424" y="686"/>
                  </a:lnTo>
                  <a:lnTo>
                    <a:pt x="428" y="688"/>
                  </a:lnTo>
                  <a:lnTo>
                    <a:pt x="432" y="690"/>
                  </a:lnTo>
                  <a:lnTo>
                    <a:pt x="434" y="694"/>
                  </a:lnTo>
                  <a:lnTo>
                    <a:pt x="438" y="682"/>
                  </a:lnTo>
                  <a:lnTo>
                    <a:pt x="450" y="676"/>
                  </a:lnTo>
                  <a:lnTo>
                    <a:pt x="462" y="674"/>
                  </a:lnTo>
                  <a:lnTo>
                    <a:pt x="472" y="680"/>
                  </a:lnTo>
                  <a:lnTo>
                    <a:pt x="482" y="672"/>
                  </a:lnTo>
                  <a:lnTo>
                    <a:pt x="494" y="666"/>
                  </a:lnTo>
                  <a:lnTo>
                    <a:pt x="504" y="660"/>
                  </a:lnTo>
                  <a:lnTo>
                    <a:pt x="506" y="658"/>
                  </a:lnTo>
                  <a:lnTo>
                    <a:pt x="508" y="656"/>
                  </a:lnTo>
                  <a:lnTo>
                    <a:pt x="508" y="654"/>
                  </a:lnTo>
                  <a:lnTo>
                    <a:pt x="510" y="654"/>
                  </a:lnTo>
                  <a:lnTo>
                    <a:pt x="514" y="652"/>
                  </a:lnTo>
                  <a:lnTo>
                    <a:pt x="520" y="652"/>
                  </a:lnTo>
                  <a:lnTo>
                    <a:pt x="524" y="652"/>
                  </a:lnTo>
                  <a:lnTo>
                    <a:pt x="528" y="654"/>
                  </a:lnTo>
                  <a:lnTo>
                    <a:pt x="534" y="656"/>
                  </a:lnTo>
                  <a:lnTo>
                    <a:pt x="540" y="658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8" y="648"/>
                  </a:lnTo>
                  <a:lnTo>
                    <a:pt x="550" y="648"/>
                  </a:lnTo>
                  <a:lnTo>
                    <a:pt x="562" y="650"/>
                  </a:lnTo>
                  <a:lnTo>
                    <a:pt x="558" y="648"/>
                  </a:lnTo>
                  <a:lnTo>
                    <a:pt x="552" y="646"/>
                  </a:lnTo>
                  <a:lnTo>
                    <a:pt x="550" y="644"/>
                  </a:lnTo>
                  <a:lnTo>
                    <a:pt x="546" y="640"/>
                  </a:lnTo>
                  <a:lnTo>
                    <a:pt x="544" y="634"/>
                  </a:lnTo>
                  <a:lnTo>
                    <a:pt x="544" y="628"/>
                  </a:lnTo>
                  <a:lnTo>
                    <a:pt x="546" y="622"/>
                  </a:lnTo>
                  <a:lnTo>
                    <a:pt x="548" y="616"/>
                  </a:lnTo>
                  <a:lnTo>
                    <a:pt x="552" y="614"/>
                  </a:lnTo>
                  <a:lnTo>
                    <a:pt x="558" y="612"/>
                  </a:lnTo>
                  <a:lnTo>
                    <a:pt x="564" y="612"/>
                  </a:lnTo>
                  <a:lnTo>
                    <a:pt x="570" y="612"/>
                  </a:lnTo>
                  <a:lnTo>
                    <a:pt x="576" y="612"/>
                  </a:lnTo>
                  <a:lnTo>
                    <a:pt x="572" y="608"/>
                  </a:lnTo>
                  <a:lnTo>
                    <a:pt x="572" y="606"/>
                  </a:lnTo>
                  <a:lnTo>
                    <a:pt x="570" y="602"/>
                  </a:lnTo>
                  <a:lnTo>
                    <a:pt x="570" y="598"/>
                  </a:lnTo>
                  <a:lnTo>
                    <a:pt x="584" y="600"/>
                  </a:lnTo>
                  <a:lnTo>
                    <a:pt x="592" y="598"/>
                  </a:lnTo>
                  <a:lnTo>
                    <a:pt x="600" y="594"/>
                  </a:lnTo>
                  <a:lnTo>
                    <a:pt x="612" y="586"/>
                  </a:lnTo>
                  <a:lnTo>
                    <a:pt x="614" y="582"/>
                  </a:lnTo>
                  <a:lnTo>
                    <a:pt x="620" y="580"/>
                  </a:lnTo>
                  <a:lnTo>
                    <a:pt x="624" y="580"/>
                  </a:lnTo>
                  <a:lnTo>
                    <a:pt x="626" y="576"/>
                  </a:lnTo>
                  <a:lnTo>
                    <a:pt x="628" y="572"/>
                  </a:lnTo>
                  <a:lnTo>
                    <a:pt x="628" y="568"/>
                  </a:lnTo>
                  <a:lnTo>
                    <a:pt x="628" y="562"/>
                  </a:lnTo>
                  <a:lnTo>
                    <a:pt x="628" y="558"/>
                  </a:lnTo>
                  <a:lnTo>
                    <a:pt x="630" y="554"/>
                  </a:lnTo>
                  <a:lnTo>
                    <a:pt x="626" y="552"/>
                  </a:lnTo>
                  <a:lnTo>
                    <a:pt x="622" y="548"/>
                  </a:lnTo>
                  <a:lnTo>
                    <a:pt x="620" y="548"/>
                  </a:lnTo>
                  <a:lnTo>
                    <a:pt x="630" y="536"/>
                  </a:lnTo>
                  <a:lnTo>
                    <a:pt x="642" y="532"/>
                  </a:lnTo>
                  <a:lnTo>
                    <a:pt x="656" y="534"/>
                  </a:lnTo>
                  <a:lnTo>
                    <a:pt x="656" y="530"/>
                  </a:lnTo>
                  <a:lnTo>
                    <a:pt x="656" y="524"/>
                  </a:lnTo>
                  <a:lnTo>
                    <a:pt x="656" y="520"/>
                  </a:lnTo>
                  <a:lnTo>
                    <a:pt x="658" y="516"/>
                  </a:lnTo>
                  <a:lnTo>
                    <a:pt x="658" y="512"/>
                  </a:lnTo>
                  <a:lnTo>
                    <a:pt x="662" y="510"/>
                  </a:lnTo>
                  <a:lnTo>
                    <a:pt x="666" y="508"/>
                  </a:lnTo>
                  <a:lnTo>
                    <a:pt x="672" y="508"/>
                  </a:lnTo>
                  <a:lnTo>
                    <a:pt x="674" y="502"/>
                  </a:lnTo>
                  <a:lnTo>
                    <a:pt x="676" y="498"/>
                  </a:lnTo>
                  <a:lnTo>
                    <a:pt x="678" y="494"/>
                  </a:lnTo>
                  <a:lnTo>
                    <a:pt x="682" y="492"/>
                  </a:lnTo>
                  <a:lnTo>
                    <a:pt x="684" y="490"/>
                  </a:lnTo>
                  <a:lnTo>
                    <a:pt x="688" y="490"/>
                  </a:lnTo>
                  <a:lnTo>
                    <a:pt x="692" y="488"/>
                  </a:lnTo>
                  <a:lnTo>
                    <a:pt x="696" y="484"/>
                  </a:lnTo>
                  <a:lnTo>
                    <a:pt x="698" y="482"/>
                  </a:lnTo>
                  <a:lnTo>
                    <a:pt x="694" y="478"/>
                  </a:lnTo>
                  <a:lnTo>
                    <a:pt x="690" y="476"/>
                  </a:lnTo>
                  <a:lnTo>
                    <a:pt x="688" y="472"/>
                  </a:lnTo>
                  <a:lnTo>
                    <a:pt x="692" y="466"/>
                  </a:lnTo>
                  <a:lnTo>
                    <a:pt x="700" y="462"/>
                  </a:lnTo>
                  <a:lnTo>
                    <a:pt x="708" y="458"/>
                  </a:lnTo>
                  <a:lnTo>
                    <a:pt x="714" y="452"/>
                  </a:lnTo>
                  <a:lnTo>
                    <a:pt x="704" y="446"/>
                  </a:lnTo>
                  <a:lnTo>
                    <a:pt x="700" y="436"/>
                  </a:lnTo>
                  <a:lnTo>
                    <a:pt x="700" y="424"/>
                  </a:lnTo>
                  <a:lnTo>
                    <a:pt x="708" y="414"/>
                  </a:lnTo>
                  <a:lnTo>
                    <a:pt x="702" y="412"/>
                  </a:lnTo>
                  <a:lnTo>
                    <a:pt x="696" y="410"/>
                  </a:lnTo>
                  <a:lnTo>
                    <a:pt x="692" y="408"/>
                  </a:lnTo>
                  <a:lnTo>
                    <a:pt x="706" y="402"/>
                  </a:lnTo>
                  <a:lnTo>
                    <a:pt x="712" y="398"/>
                  </a:lnTo>
                  <a:lnTo>
                    <a:pt x="714" y="392"/>
                  </a:lnTo>
                  <a:lnTo>
                    <a:pt x="716" y="382"/>
                  </a:lnTo>
                  <a:lnTo>
                    <a:pt x="718" y="370"/>
                  </a:lnTo>
                  <a:lnTo>
                    <a:pt x="724" y="362"/>
                  </a:lnTo>
                  <a:lnTo>
                    <a:pt x="728" y="356"/>
                  </a:lnTo>
                  <a:lnTo>
                    <a:pt x="734" y="352"/>
                  </a:lnTo>
                  <a:lnTo>
                    <a:pt x="736" y="348"/>
                  </a:lnTo>
                  <a:lnTo>
                    <a:pt x="736" y="342"/>
                  </a:lnTo>
                  <a:lnTo>
                    <a:pt x="732" y="332"/>
                  </a:lnTo>
                  <a:lnTo>
                    <a:pt x="736" y="330"/>
                  </a:lnTo>
                  <a:lnTo>
                    <a:pt x="742" y="328"/>
                  </a:lnTo>
                  <a:lnTo>
                    <a:pt x="736" y="326"/>
                  </a:lnTo>
                  <a:lnTo>
                    <a:pt x="730" y="322"/>
                  </a:lnTo>
                  <a:lnTo>
                    <a:pt x="722" y="320"/>
                  </a:lnTo>
                  <a:lnTo>
                    <a:pt x="718" y="316"/>
                  </a:lnTo>
                  <a:lnTo>
                    <a:pt x="714" y="312"/>
                  </a:lnTo>
                  <a:lnTo>
                    <a:pt x="710" y="306"/>
                  </a:lnTo>
                  <a:lnTo>
                    <a:pt x="716" y="306"/>
                  </a:lnTo>
                  <a:lnTo>
                    <a:pt x="720" y="302"/>
                  </a:lnTo>
                  <a:lnTo>
                    <a:pt x="726" y="302"/>
                  </a:lnTo>
                  <a:lnTo>
                    <a:pt x="722" y="298"/>
                  </a:lnTo>
                  <a:lnTo>
                    <a:pt x="718" y="296"/>
                  </a:lnTo>
                  <a:lnTo>
                    <a:pt x="714" y="294"/>
                  </a:lnTo>
                  <a:lnTo>
                    <a:pt x="710" y="292"/>
                  </a:lnTo>
                  <a:lnTo>
                    <a:pt x="706" y="290"/>
                  </a:lnTo>
                  <a:lnTo>
                    <a:pt x="702" y="286"/>
                  </a:lnTo>
                  <a:lnTo>
                    <a:pt x="706" y="284"/>
                  </a:lnTo>
                  <a:lnTo>
                    <a:pt x="708" y="282"/>
                  </a:lnTo>
                  <a:lnTo>
                    <a:pt x="708" y="276"/>
                  </a:lnTo>
                  <a:lnTo>
                    <a:pt x="704" y="272"/>
                  </a:lnTo>
                  <a:lnTo>
                    <a:pt x="700" y="268"/>
                  </a:lnTo>
                  <a:lnTo>
                    <a:pt x="694" y="268"/>
                  </a:lnTo>
                  <a:lnTo>
                    <a:pt x="698" y="258"/>
                  </a:lnTo>
                  <a:lnTo>
                    <a:pt x="704" y="248"/>
                  </a:lnTo>
                  <a:lnTo>
                    <a:pt x="710" y="238"/>
                  </a:lnTo>
                  <a:lnTo>
                    <a:pt x="700" y="250"/>
                  </a:lnTo>
                  <a:lnTo>
                    <a:pt x="694" y="252"/>
                  </a:lnTo>
                  <a:lnTo>
                    <a:pt x="690" y="250"/>
                  </a:lnTo>
                  <a:lnTo>
                    <a:pt x="682" y="244"/>
                  </a:lnTo>
                  <a:lnTo>
                    <a:pt x="672" y="234"/>
                  </a:lnTo>
                  <a:lnTo>
                    <a:pt x="680" y="222"/>
                  </a:lnTo>
                  <a:lnTo>
                    <a:pt x="678" y="212"/>
                  </a:lnTo>
                  <a:lnTo>
                    <a:pt x="672" y="206"/>
                  </a:lnTo>
                  <a:lnTo>
                    <a:pt x="662" y="202"/>
                  </a:lnTo>
                  <a:lnTo>
                    <a:pt x="650" y="202"/>
                  </a:lnTo>
                  <a:lnTo>
                    <a:pt x="654" y="198"/>
                  </a:lnTo>
                  <a:lnTo>
                    <a:pt x="658" y="196"/>
                  </a:lnTo>
                  <a:lnTo>
                    <a:pt x="662" y="192"/>
                  </a:lnTo>
                  <a:lnTo>
                    <a:pt x="664" y="188"/>
                  </a:lnTo>
                  <a:lnTo>
                    <a:pt x="660" y="184"/>
                  </a:lnTo>
                  <a:lnTo>
                    <a:pt x="654" y="182"/>
                  </a:lnTo>
                  <a:lnTo>
                    <a:pt x="650" y="180"/>
                  </a:lnTo>
                  <a:lnTo>
                    <a:pt x="648" y="184"/>
                  </a:lnTo>
                  <a:lnTo>
                    <a:pt x="646" y="190"/>
                  </a:lnTo>
                  <a:lnTo>
                    <a:pt x="644" y="192"/>
                  </a:lnTo>
                  <a:lnTo>
                    <a:pt x="640" y="196"/>
                  </a:lnTo>
                  <a:lnTo>
                    <a:pt x="640" y="184"/>
                  </a:lnTo>
                  <a:lnTo>
                    <a:pt x="640" y="172"/>
                  </a:lnTo>
                  <a:lnTo>
                    <a:pt x="638" y="162"/>
                  </a:lnTo>
                  <a:lnTo>
                    <a:pt x="632" y="154"/>
                  </a:lnTo>
                  <a:lnTo>
                    <a:pt x="622" y="152"/>
                  </a:lnTo>
                  <a:lnTo>
                    <a:pt x="622" y="146"/>
                  </a:lnTo>
                  <a:lnTo>
                    <a:pt x="622" y="140"/>
                  </a:lnTo>
                  <a:lnTo>
                    <a:pt x="622" y="134"/>
                  </a:lnTo>
                  <a:lnTo>
                    <a:pt x="622" y="128"/>
                  </a:lnTo>
                  <a:lnTo>
                    <a:pt x="618" y="110"/>
                  </a:lnTo>
                  <a:lnTo>
                    <a:pt x="614" y="94"/>
                  </a:lnTo>
                  <a:lnTo>
                    <a:pt x="612" y="98"/>
                  </a:lnTo>
                  <a:lnTo>
                    <a:pt x="612" y="104"/>
                  </a:lnTo>
                  <a:lnTo>
                    <a:pt x="610" y="108"/>
                  </a:lnTo>
                  <a:lnTo>
                    <a:pt x="608" y="114"/>
                  </a:lnTo>
                  <a:lnTo>
                    <a:pt x="606" y="118"/>
                  </a:lnTo>
                  <a:lnTo>
                    <a:pt x="602" y="120"/>
                  </a:lnTo>
                  <a:lnTo>
                    <a:pt x="598" y="122"/>
                  </a:lnTo>
                  <a:lnTo>
                    <a:pt x="592" y="122"/>
                  </a:lnTo>
                  <a:lnTo>
                    <a:pt x="592" y="118"/>
                  </a:lnTo>
                  <a:lnTo>
                    <a:pt x="592" y="114"/>
                  </a:lnTo>
                  <a:lnTo>
                    <a:pt x="592" y="108"/>
                  </a:lnTo>
                  <a:lnTo>
                    <a:pt x="590" y="112"/>
                  </a:lnTo>
                  <a:lnTo>
                    <a:pt x="586" y="114"/>
                  </a:lnTo>
                  <a:lnTo>
                    <a:pt x="582" y="116"/>
                  </a:lnTo>
                  <a:lnTo>
                    <a:pt x="574" y="100"/>
                  </a:lnTo>
                  <a:lnTo>
                    <a:pt x="568" y="80"/>
                  </a:lnTo>
                  <a:lnTo>
                    <a:pt x="564" y="90"/>
                  </a:lnTo>
                  <a:lnTo>
                    <a:pt x="558" y="96"/>
                  </a:lnTo>
                  <a:lnTo>
                    <a:pt x="552" y="104"/>
                  </a:lnTo>
                  <a:lnTo>
                    <a:pt x="548" y="100"/>
                  </a:lnTo>
                  <a:lnTo>
                    <a:pt x="544" y="94"/>
                  </a:lnTo>
                  <a:lnTo>
                    <a:pt x="542" y="90"/>
                  </a:lnTo>
                  <a:lnTo>
                    <a:pt x="540" y="82"/>
                  </a:lnTo>
                  <a:lnTo>
                    <a:pt x="540" y="76"/>
                  </a:lnTo>
                  <a:lnTo>
                    <a:pt x="536" y="80"/>
                  </a:lnTo>
                  <a:lnTo>
                    <a:pt x="534" y="82"/>
                  </a:lnTo>
                  <a:lnTo>
                    <a:pt x="530" y="84"/>
                  </a:lnTo>
                  <a:lnTo>
                    <a:pt x="520" y="52"/>
                  </a:lnTo>
                  <a:lnTo>
                    <a:pt x="508" y="22"/>
                  </a:lnTo>
                  <a:lnTo>
                    <a:pt x="504" y="30"/>
                  </a:lnTo>
                  <a:lnTo>
                    <a:pt x="498" y="40"/>
                  </a:lnTo>
                  <a:lnTo>
                    <a:pt x="490" y="48"/>
                  </a:lnTo>
                  <a:lnTo>
                    <a:pt x="482" y="52"/>
                  </a:lnTo>
                  <a:lnTo>
                    <a:pt x="472" y="50"/>
                  </a:lnTo>
                  <a:lnTo>
                    <a:pt x="468" y="52"/>
                  </a:lnTo>
                  <a:lnTo>
                    <a:pt x="464" y="54"/>
                  </a:lnTo>
                  <a:lnTo>
                    <a:pt x="460" y="58"/>
                  </a:lnTo>
                  <a:lnTo>
                    <a:pt x="456" y="48"/>
                  </a:lnTo>
                  <a:lnTo>
                    <a:pt x="450" y="38"/>
                  </a:lnTo>
                  <a:lnTo>
                    <a:pt x="448" y="30"/>
                  </a:lnTo>
                  <a:lnTo>
                    <a:pt x="444" y="28"/>
                  </a:lnTo>
                  <a:lnTo>
                    <a:pt x="440" y="28"/>
                  </a:lnTo>
                  <a:lnTo>
                    <a:pt x="440" y="36"/>
                  </a:lnTo>
                  <a:lnTo>
                    <a:pt x="438" y="40"/>
                  </a:lnTo>
                  <a:lnTo>
                    <a:pt x="436" y="44"/>
                  </a:lnTo>
                  <a:lnTo>
                    <a:pt x="432" y="46"/>
                  </a:lnTo>
                  <a:lnTo>
                    <a:pt x="430" y="46"/>
                  </a:lnTo>
                  <a:lnTo>
                    <a:pt x="424" y="44"/>
                  </a:lnTo>
                  <a:lnTo>
                    <a:pt x="420" y="40"/>
                  </a:lnTo>
                  <a:lnTo>
                    <a:pt x="416" y="34"/>
                  </a:lnTo>
                  <a:lnTo>
                    <a:pt x="412" y="38"/>
                  </a:lnTo>
                  <a:lnTo>
                    <a:pt x="408" y="40"/>
                  </a:lnTo>
                  <a:lnTo>
                    <a:pt x="404" y="44"/>
                  </a:lnTo>
                  <a:lnTo>
                    <a:pt x="386" y="22"/>
                  </a:lnTo>
                  <a:lnTo>
                    <a:pt x="368" y="0"/>
                  </a:lnTo>
                  <a:lnTo>
                    <a:pt x="370" y="10"/>
                  </a:lnTo>
                  <a:lnTo>
                    <a:pt x="372" y="18"/>
                  </a:lnTo>
                  <a:lnTo>
                    <a:pt x="372" y="28"/>
                  </a:lnTo>
                  <a:lnTo>
                    <a:pt x="364" y="26"/>
                  </a:lnTo>
                  <a:lnTo>
                    <a:pt x="360" y="22"/>
                  </a:lnTo>
                  <a:lnTo>
                    <a:pt x="354" y="16"/>
                  </a:lnTo>
                  <a:lnTo>
                    <a:pt x="352" y="10"/>
                  </a:lnTo>
                  <a:lnTo>
                    <a:pt x="350" y="2"/>
                  </a:lnTo>
                  <a:lnTo>
                    <a:pt x="350" y="6"/>
                  </a:lnTo>
                  <a:lnTo>
                    <a:pt x="348" y="10"/>
                  </a:lnTo>
                  <a:lnTo>
                    <a:pt x="348" y="14"/>
                  </a:lnTo>
                  <a:lnTo>
                    <a:pt x="346" y="20"/>
                  </a:lnTo>
                  <a:lnTo>
                    <a:pt x="344" y="24"/>
                  </a:lnTo>
                  <a:lnTo>
                    <a:pt x="342" y="28"/>
                  </a:lnTo>
                  <a:lnTo>
                    <a:pt x="340" y="32"/>
                  </a:lnTo>
                  <a:lnTo>
                    <a:pt x="338" y="34"/>
                  </a:lnTo>
                  <a:lnTo>
                    <a:pt x="334" y="34"/>
                  </a:lnTo>
                  <a:lnTo>
                    <a:pt x="330" y="32"/>
                  </a:lnTo>
                  <a:lnTo>
                    <a:pt x="326" y="28"/>
                  </a:lnTo>
                  <a:lnTo>
                    <a:pt x="326" y="32"/>
                  </a:lnTo>
                  <a:lnTo>
                    <a:pt x="328" y="38"/>
                  </a:lnTo>
                  <a:lnTo>
                    <a:pt x="324" y="36"/>
                  </a:lnTo>
                  <a:lnTo>
                    <a:pt x="320" y="34"/>
                  </a:lnTo>
                  <a:lnTo>
                    <a:pt x="316" y="32"/>
                  </a:lnTo>
                  <a:lnTo>
                    <a:pt x="314" y="36"/>
                  </a:lnTo>
                  <a:lnTo>
                    <a:pt x="314" y="40"/>
                  </a:lnTo>
                  <a:lnTo>
                    <a:pt x="312" y="44"/>
                  </a:lnTo>
                  <a:lnTo>
                    <a:pt x="294" y="42"/>
                  </a:lnTo>
                  <a:lnTo>
                    <a:pt x="278" y="32"/>
                  </a:lnTo>
                  <a:lnTo>
                    <a:pt x="264" y="18"/>
                  </a:lnTo>
                  <a:lnTo>
                    <a:pt x="250" y="4"/>
                  </a:lnTo>
                  <a:lnTo>
                    <a:pt x="260" y="6"/>
                  </a:lnTo>
                  <a:lnTo>
                    <a:pt x="266" y="14"/>
                  </a:lnTo>
                  <a:lnTo>
                    <a:pt x="270" y="24"/>
                  </a:lnTo>
                  <a:lnTo>
                    <a:pt x="274" y="34"/>
                  </a:lnTo>
                  <a:lnTo>
                    <a:pt x="282" y="40"/>
                  </a:lnTo>
                  <a:lnTo>
                    <a:pt x="256" y="12"/>
                  </a:lnTo>
                  <a:close/>
                </a:path>
              </a:pathLst>
            </a:custGeom>
            <a:solidFill>
              <a:srgbClr val="00B050"/>
            </a:solidFill>
            <a:ln w="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63500" dir="2212194" algn="ctr" rotWithShape="0">
                <a:srgbClr val="C0C0C0"/>
              </a:outerShdw>
            </a:effectLst>
          </p:spPr>
          <p:txBody>
            <a:bodyPr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Text Box 23"/>
            <p:cNvSpPr txBox="1">
              <a:spLocks noChangeArrowheads="1"/>
            </p:cNvSpPr>
            <p:nvPr/>
          </p:nvSpPr>
          <p:spPr bwMode="black">
            <a:xfrm>
              <a:off x="7040881" y="1425271"/>
              <a:ext cx="2083623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kern="0" spc="50" dirty="0" smtClean="0">
                  <a:ln w="11430"/>
                  <a:gradFill>
                    <a:gsLst>
                      <a:gs pos="25000">
                        <a:srgbClr val="333399">
                          <a:satMod val="155000"/>
                        </a:srgbClr>
                      </a:gs>
                      <a:gs pos="100000">
                        <a:srgbClr val="333399">
                          <a:shade val="45000"/>
                          <a:satMod val="165000"/>
                        </a:srgb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한국산업인력공단</a:t>
              </a:r>
              <a:endParaRPr lang="en-US" altLang="ko-KR" b="1" kern="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endParaRPr>
            </a:p>
          </p:txBody>
        </p:sp>
      </p:grpSp>
      <p:pic>
        <p:nvPicPr>
          <p:cNvPr id="38" name="Picture 148" descr="na_h2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7294" y="676093"/>
            <a:ext cx="170869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AutoShape 23"/>
          <p:cNvSpPr>
            <a:spLocks noChangeArrowheads="1"/>
          </p:cNvSpPr>
          <p:nvPr/>
        </p:nvSpPr>
        <p:spPr bwMode="auto">
          <a:xfrm flipH="1">
            <a:off x="351584" y="1899917"/>
            <a:ext cx="4032250" cy="544513"/>
          </a:xfrm>
          <a:prstGeom prst="roundRect">
            <a:avLst>
              <a:gd name="adj" fmla="val 25000"/>
            </a:avLst>
          </a:prstGeom>
          <a:solidFill>
            <a:schemeClr val="hlink"/>
          </a:solidFill>
          <a:ln w="22225" algn="ctr">
            <a:solidFill>
              <a:schemeClr val="bg1"/>
            </a:solidFill>
            <a:round/>
            <a:headEnd/>
            <a:tailEnd/>
          </a:ln>
          <a:effectLst>
            <a:prstShdw prst="shdw17" dist="17961" dir="2700000">
              <a:srgbClr val="000000"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320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지원 시스템</a:t>
            </a:r>
            <a:endParaRPr kumimoji="1" lang="ko-KR" altLang="ko-KR" sz="3200" dirty="0">
              <a:solidFill>
                <a:srgbClr val="FFFFFF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AutoShape 19"/>
          <p:cNvSpPr>
            <a:spLocks noChangeArrowheads="1"/>
          </p:cNvSpPr>
          <p:nvPr/>
        </p:nvSpPr>
        <p:spPr bwMode="auto">
          <a:xfrm>
            <a:off x="198051" y="2775642"/>
            <a:ext cx="8789477" cy="1244847"/>
          </a:xfrm>
          <a:prstGeom prst="roundRect">
            <a:avLst>
              <a:gd name="adj" fmla="val 9426"/>
            </a:avLst>
          </a:prstGeom>
          <a:solidFill>
            <a:schemeClr val="bg1"/>
          </a:solidFill>
          <a:ln w="9525" cap="rnd">
            <a:solidFill>
              <a:srgbClr val="333333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97" name="WordArt 13"/>
          <p:cNvSpPr>
            <a:spLocks noChangeArrowheads="1" noChangeShapeType="1" noTextEdit="1"/>
          </p:cNvSpPr>
          <p:nvPr/>
        </p:nvSpPr>
        <p:spPr bwMode="auto">
          <a:xfrm>
            <a:off x="635725" y="156750"/>
            <a:ext cx="4337719" cy="59956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1.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성실근로자 재 입국 제도</a:t>
            </a:r>
            <a:endParaRPr lang="en-US" altLang="ko-KR" sz="3200" kern="10" spc="-80" dirty="0" smtClean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grpSp>
        <p:nvGrpSpPr>
          <p:cNvPr id="2" name="그룹 49"/>
          <p:cNvGrpSpPr/>
          <p:nvPr/>
        </p:nvGrpSpPr>
        <p:grpSpPr>
          <a:xfrm>
            <a:off x="203580" y="1185227"/>
            <a:ext cx="8926466" cy="1574205"/>
            <a:chOff x="-209186" y="6465974"/>
            <a:chExt cx="8926466" cy="2007485"/>
          </a:xfrm>
        </p:grpSpPr>
        <p:sp>
          <p:nvSpPr>
            <p:cNvPr id="46" name="AutoShape 19"/>
            <p:cNvSpPr>
              <a:spLocks noChangeArrowheads="1"/>
            </p:cNvSpPr>
            <p:nvPr/>
          </p:nvSpPr>
          <p:spPr bwMode="auto">
            <a:xfrm>
              <a:off x="-209186" y="7019146"/>
              <a:ext cx="8778420" cy="1454313"/>
            </a:xfrm>
            <a:prstGeom prst="roundRect">
              <a:avLst>
                <a:gd name="adj" fmla="val 9426"/>
              </a:avLst>
            </a:prstGeom>
            <a:solidFill>
              <a:schemeClr val="bg1"/>
            </a:solidFill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7" name="Text Box 16"/>
            <p:cNvSpPr txBox="1">
              <a:spLocks noChangeArrowheads="1"/>
            </p:cNvSpPr>
            <p:nvPr/>
          </p:nvSpPr>
          <p:spPr bwMode="auto">
            <a:xfrm>
              <a:off x="-25037" y="7267642"/>
              <a:ext cx="8742317" cy="1007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5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2012. 7. 2 </a:t>
              </a:r>
              <a:r>
                <a:rPr lang="ko-KR" altLang="en-US" sz="25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시작 </a:t>
              </a:r>
              <a:endParaRPr lang="en-US" altLang="ko-KR" sz="25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500" kern="0" dirty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5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사업장 변경 없이 자발적 귀환자 </a:t>
              </a:r>
              <a:r>
                <a:rPr lang="en-US" altLang="ko-KR" sz="25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(</a:t>
              </a:r>
              <a:r>
                <a:rPr lang="en-US" altLang="ko-KR" sz="2500" kern="0" dirty="0" smtClean="0">
                  <a:solidFill>
                    <a:srgbClr val="FF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4</a:t>
              </a:r>
              <a:r>
                <a:rPr lang="ko-KR" altLang="en-US" sz="2500" kern="0" dirty="0" smtClean="0">
                  <a:solidFill>
                    <a:srgbClr val="FF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년</a:t>
              </a:r>
              <a:r>
                <a:rPr lang="en-US" altLang="ko-KR" sz="2500" kern="0" dirty="0" smtClean="0">
                  <a:solidFill>
                    <a:srgbClr val="FF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10</a:t>
              </a:r>
              <a:r>
                <a:rPr lang="ko-KR" altLang="en-US" sz="2500" kern="0" dirty="0" smtClean="0">
                  <a:solidFill>
                    <a:srgbClr val="FF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개월</a:t>
              </a:r>
              <a:r>
                <a:rPr lang="en-US" altLang="ko-KR" sz="2500" kern="0" dirty="0" smtClean="0"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)</a:t>
              </a:r>
            </a:p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5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5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출국 후 </a:t>
              </a:r>
              <a:r>
                <a:rPr lang="en-US" altLang="ko-KR" sz="25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3</a:t>
              </a:r>
              <a:r>
                <a:rPr lang="ko-KR" altLang="en-US" sz="25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개월 후 재 입국 </a:t>
              </a:r>
              <a:endParaRPr lang="en-US" altLang="ko-KR" sz="25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</p:txBody>
        </p:sp>
        <p:sp>
          <p:nvSpPr>
            <p:cNvPr id="48" name="모서리가 둥근 직사각형 47"/>
            <p:cNvSpPr/>
            <p:nvPr/>
          </p:nvSpPr>
          <p:spPr>
            <a:xfrm>
              <a:off x="-196276" y="6465974"/>
              <a:ext cx="2649373" cy="584506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01600" prst="riblet"/>
            </a:sp3d>
          </p:spPr>
          <p:txBody>
            <a:bodyPr anchor="ctr"/>
            <a:lstStyle/>
            <a:p>
              <a:pPr algn="ctr" latinLnBrk="0">
                <a:defRPr/>
              </a:pPr>
              <a:r>
                <a:rPr lang="ko-KR" altLang="en-US" sz="28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</a:rPr>
                <a:t>재 입국 제도</a:t>
              </a:r>
              <a:endParaRPr lang="en-US" altLang="ko-KR" sz="2800" kern="0" dirty="0" smtClean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324696" y="2864591"/>
            <a:ext cx="8373625" cy="655131"/>
            <a:chOff x="20735" y="2433193"/>
            <a:chExt cx="5514067" cy="612405"/>
          </a:xfrm>
        </p:grpSpPr>
        <p:sp>
          <p:nvSpPr>
            <p:cNvPr id="27" name="AutoShape 6"/>
            <p:cNvSpPr>
              <a:spLocks noChangeArrowheads="1"/>
            </p:cNvSpPr>
            <p:nvPr/>
          </p:nvSpPr>
          <p:spPr bwMode="auto">
            <a:xfrm>
              <a:off x="3590114" y="2461531"/>
              <a:ext cx="1944688" cy="567785"/>
            </a:xfrm>
            <a:prstGeom prst="homePlate">
              <a:avLst>
                <a:gd name="adj" fmla="val 22398"/>
              </a:avLst>
            </a:prstGeom>
            <a:solidFill>
              <a:srgbClr val="66FFFF"/>
            </a:solidFill>
            <a:ln w="12700" algn="ctr">
              <a:miter lim="800000"/>
              <a:headEnd/>
              <a:tailEnd/>
            </a:ln>
            <a:effectLst/>
            <a:scene3d>
              <a:camera prst="legacyObliqueTopRight"/>
              <a:lightRig rig="legacyFlat3" dir="t"/>
            </a:scene3d>
            <a:sp3d extrusionH="100000" prstMaterial="legacyMatte">
              <a:bevelT w="13500" h="13500" prst="angle"/>
              <a:bevelB w="13500" h="13500" prst="angle"/>
              <a:extrusionClr>
                <a:srgbClr val="66FFFF"/>
              </a:extrusionClr>
            </a:sp3d>
          </p:spPr>
          <p:txBody>
            <a:bodyPr lIns="18000" rIns="18000" anchor="ctr">
              <a:flatTx/>
            </a:bodyPr>
            <a:lstStyle/>
            <a:p>
              <a:pPr marL="82550" lvl="0" algn="ctr" latinLnBrk="0"/>
              <a:r>
                <a:rPr lang="en-US" altLang="ko-KR" sz="2000" dirty="0" smtClean="0">
                  <a:solidFill>
                    <a:prstClr val="black"/>
                  </a:solidFill>
                  <a:latin typeface="HY헤드라인M" pitchFamily="18" charset="-127"/>
                  <a:ea typeface="HY헤드라인M" pitchFamily="18" charset="-127"/>
                </a:rPr>
                <a:t>4</a:t>
              </a:r>
              <a:r>
                <a:rPr lang="ko-KR" altLang="en-US" sz="2000" dirty="0" smtClean="0">
                  <a:solidFill>
                    <a:prstClr val="black"/>
                  </a:solidFill>
                  <a:latin typeface="HY헤드라인M" pitchFamily="18" charset="-127"/>
                  <a:ea typeface="HY헤드라인M" pitchFamily="18" charset="-127"/>
                </a:rPr>
                <a:t>년 </a:t>
              </a:r>
              <a:r>
                <a:rPr lang="en-US" altLang="ko-KR" sz="2000" dirty="0" smtClean="0">
                  <a:solidFill>
                    <a:prstClr val="black"/>
                  </a:solidFill>
                  <a:latin typeface="HY헤드라인M" pitchFamily="18" charset="-127"/>
                  <a:ea typeface="HY헤드라인M" pitchFamily="18" charset="-127"/>
                </a:rPr>
                <a:t>10</a:t>
              </a:r>
              <a:r>
                <a:rPr lang="ko-KR" altLang="en-US" sz="2000" dirty="0" smtClean="0">
                  <a:solidFill>
                    <a:prstClr val="black"/>
                  </a:solidFill>
                  <a:latin typeface="HY헤드라인M" pitchFamily="18" charset="-127"/>
                  <a:ea typeface="HY헤드라인M" pitchFamily="18" charset="-127"/>
                </a:rPr>
                <a:t>개월간 근무</a:t>
              </a:r>
              <a:endParaRPr lang="ko-KR" altLang="en-US" sz="2000" dirty="0">
                <a:solidFill>
                  <a:prstClr val="black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8" name="AutoShape 7"/>
            <p:cNvSpPr>
              <a:spLocks noChangeArrowheads="1"/>
            </p:cNvSpPr>
            <p:nvPr/>
          </p:nvSpPr>
          <p:spPr bwMode="auto">
            <a:xfrm>
              <a:off x="1655857" y="2441332"/>
              <a:ext cx="2032965" cy="604266"/>
            </a:xfrm>
            <a:prstGeom prst="homePlate">
              <a:avLst>
                <a:gd name="adj" fmla="val 24048"/>
              </a:avLst>
            </a:prstGeom>
            <a:solidFill>
              <a:srgbClr val="CCCCFF"/>
            </a:solidFill>
            <a:ln w="12700" algn="ctr">
              <a:miter lim="800000"/>
              <a:headEnd/>
              <a:tailEnd/>
            </a:ln>
            <a:effectLst/>
            <a:scene3d>
              <a:camera prst="legacyObliqueTopRight"/>
              <a:lightRig rig="legacyFlat3" dir="t"/>
            </a:scene3d>
            <a:sp3d extrusionH="100000" prstMaterial="legacyMatte">
              <a:bevelT w="13500" h="13500" prst="angle"/>
              <a:bevelB w="13500" h="13500" prst="angle"/>
              <a:extrusionClr>
                <a:srgbClr val="CCCCFF"/>
              </a:extrusionClr>
            </a:sp3d>
          </p:spPr>
          <p:txBody>
            <a:bodyPr lIns="18000" rIns="18000" anchor="ctr">
              <a:flatTx/>
            </a:bodyPr>
            <a:lstStyle/>
            <a:p>
              <a:pPr marL="82550" lvl="0" algn="ctr" latinLnBrk="0"/>
              <a:r>
                <a:rPr lang="en-US" altLang="ko-KR" sz="2000" dirty="0" smtClean="0">
                  <a:solidFill>
                    <a:prstClr val="black"/>
                  </a:solidFill>
                  <a:latin typeface="HY헤드라인M" pitchFamily="18" charset="-127"/>
                  <a:ea typeface="HY헤드라인M" pitchFamily="18" charset="-127"/>
                </a:rPr>
                <a:t>3</a:t>
              </a:r>
              <a:r>
                <a:rPr lang="ko-KR" altLang="en-US" sz="2000" dirty="0" smtClean="0">
                  <a:solidFill>
                    <a:prstClr val="black"/>
                  </a:solidFill>
                  <a:latin typeface="HY헤드라인M" pitchFamily="18" charset="-127"/>
                  <a:ea typeface="HY헤드라인M" pitchFamily="18" charset="-127"/>
                </a:rPr>
                <a:t>개월 후 재 입국</a:t>
              </a:r>
              <a:endParaRPr lang="ko-KR" altLang="en-US" sz="24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0" name="AutoShape 8"/>
            <p:cNvSpPr>
              <a:spLocks noChangeArrowheads="1"/>
            </p:cNvSpPr>
            <p:nvPr/>
          </p:nvSpPr>
          <p:spPr bwMode="auto">
            <a:xfrm>
              <a:off x="20735" y="2433193"/>
              <a:ext cx="1753421" cy="590165"/>
            </a:xfrm>
            <a:prstGeom prst="homePlate">
              <a:avLst>
                <a:gd name="adj" fmla="val 24033"/>
              </a:avLst>
            </a:prstGeom>
            <a:solidFill>
              <a:srgbClr val="FFFF66"/>
            </a:solidFill>
            <a:ln w="12700" algn="ctr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FFFF66"/>
              </a:extrusionClr>
            </a:sp3d>
          </p:spPr>
          <p:txBody>
            <a:bodyPr lIns="18000" rIns="18000" anchor="ctr">
              <a:flatTx/>
            </a:bodyPr>
            <a:lstStyle/>
            <a:p>
              <a:pPr marL="82550" algn="ctr" latinLnBrk="0"/>
              <a:r>
                <a:rPr lang="en-US" altLang="ko-KR" sz="2000" kern="0" dirty="0" smtClean="0">
                  <a:solidFill>
                    <a:srgbClr val="FF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4</a:t>
              </a:r>
              <a:r>
                <a:rPr lang="ko-KR" altLang="en-US" sz="2000" kern="0" dirty="0" smtClean="0">
                  <a:solidFill>
                    <a:srgbClr val="FF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년 </a:t>
              </a:r>
              <a:r>
                <a:rPr lang="en-US" altLang="ko-KR" sz="2000" kern="0" dirty="0" smtClean="0">
                  <a:solidFill>
                    <a:srgbClr val="FF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10</a:t>
              </a:r>
              <a:r>
                <a:rPr lang="ko-KR" altLang="en-US" sz="2000" kern="0" dirty="0" smtClean="0">
                  <a:solidFill>
                    <a:srgbClr val="FF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개월 근무</a:t>
              </a:r>
              <a:endParaRPr kumimoji="0" lang="ko-KR" altLang="en-US" sz="2000" dirty="0"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51" name="그룹 50"/>
          <p:cNvGrpSpPr/>
          <p:nvPr/>
        </p:nvGrpSpPr>
        <p:grpSpPr>
          <a:xfrm>
            <a:off x="-13954" y="4109438"/>
            <a:ext cx="9144000" cy="2190206"/>
            <a:chOff x="0" y="4489848"/>
            <a:chExt cx="9144000" cy="2237524"/>
          </a:xfrm>
        </p:grpSpPr>
        <p:sp>
          <p:nvSpPr>
            <p:cNvPr id="29" name="Rectangle 3"/>
            <p:cNvSpPr>
              <a:spLocks noChangeArrowheads="1"/>
            </p:cNvSpPr>
            <p:nvPr/>
          </p:nvSpPr>
          <p:spPr bwMode="auto">
            <a:xfrm>
              <a:off x="0" y="5375862"/>
              <a:ext cx="9144000" cy="0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wrap="none" anchor="ctr">
              <a:spAutoFit/>
            </a:bodyPr>
            <a:lstStyle/>
            <a:p>
              <a:pPr fontAlgn="auto" latinLnBrk="0">
                <a:lnSpc>
                  <a:spcPct val="110000"/>
                </a:lnSpc>
                <a:spcAft>
                  <a:spcPts val="0"/>
                </a:spcAft>
                <a:defRPr/>
              </a:pPr>
              <a:endParaRPr kumimoji="0" lang="ko-KR" altLang="en-US" kern="0">
                <a:solidFill>
                  <a:sysClr val="windowText" lastClr="000000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24696" y="4489848"/>
              <a:ext cx="1345807" cy="2237524"/>
            </a:xfrm>
            <a:prstGeom prst="roundRect">
              <a:avLst/>
            </a:prstGeom>
            <a:solidFill>
              <a:srgbClr val="7030A0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01600" prst="riblet"/>
            </a:sp3d>
          </p:spPr>
          <p:txBody>
            <a:bodyPr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32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</a:rPr>
                <a:t>목적</a:t>
              </a:r>
              <a:endParaRPr lang="en-US" altLang="ko-KR" sz="2000" kern="0" dirty="0" smtClean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grpSp>
          <p:nvGrpSpPr>
            <p:cNvPr id="17" name="그룹 16"/>
            <p:cNvGrpSpPr/>
            <p:nvPr/>
          </p:nvGrpSpPr>
          <p:grpSpPr>
            <a:xfrm>
              <a:off x="1668941" y="4559542"/>
              <a:ext cx="7072923" cy="2167830"/>
              <a:chOff x="3401602" y="2325688"/>
              <a:chExt cx="5196460" cy="2255440"/>
            </a:xfrm>
          </p:grpSpPr>
          <p:sp>
            <p:nvSpPr>
              <p:cNvPr id="19" name="AutoShape 8"/>
              <p:cNvSpPr>
                <a:spLocks noChangeArrowheads="1"/>
              </p:cNvSpPr>
              <p:nvPr/>
            </p:nvSpPr>
            <p:spPr bwMode="auto">
              <a:xfrm>
                <a:off x="3401602" y="3828653"/>
                <a:ext cx="5196460" cy="752475"/>
              </a:xfrm>
              <a:prstGeom prst="homePlate">
                <a:avLst>
                  <a:gd name="adj" fmla="val 24033"/>
                </a:avLst>
              </a:prstGeom>
              <a:solidFill>
                <a:srgbClr val="FFFF66"/>
              </a:solidFill>
              <a:ln w="12700" algn="ctr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FFFF66"/>
                </a:extrusionClr>
              </a:sp3d>
            </p:spPr>
            <p:txBody>
              <a:bodyPr lIns="18000" rIns="18000" anchor="ctr">
                <a:flatTx/>
              </a:bodyPr>
              <a:lstStyle/>
              <a:p>
                <a:pPr marL="82550" algn="ctr" latinLnBrk="0"/>
                <a:r>
                  <a:rPr kumimoji="0" lang="ko-KR" altLang="en-US" sz="1400" dirty="0" smtClean="0"/>
                  <a:t> </a:t>
                </a:r>
                <a:r>
                  <a:rPr lang="en-US" altLang="ko-KR" sz="2000" dirty="0" smtClean="0">
                    <a:latin typeface="HY헤드라인M" pitchFamily="18" charset="-127"/>
                    <a:ea typeface="HY헤드라인M" pitchFamily="18" charset="-127"/>
                  </a:rPr>
                  <a:t> </a:t>
                </a:r>
                <a:r>
                  <a:rPr lang="ko-KR" altLang="en-US" sz="2000" dirty="0" smtClean="0">
                    <a:latin typeface="HY헤드라인M" pitchFamily="18" charset="-127"/>
                    <a:ea typeface="HY헤드라인M" pitchFamily="18" charset="-127"/>
                  </a:rPr>
                  <a:t>사업장 변경</a:t>
                </a:r>
                <a:r>
                  <a:rPr lang="en-US" altLang="ko-KR" sz="2000" dirty="0" smtClean="0">
                    <a:latin typeface="HY헤드라인M" pitchFamily="18" charset="-127"/>
                    <a:ea typeface="HY헤드라인M" pitchFamily="18" charset="-127"/>
                  </a:rPr>
                  <a:t>, </a:t>
                </a:r>
                <a:r>
                  <a:rPr lang="ko-KR" altLang="en-US" sz="2000" dirty="0" smtClean="0">
                    <a:latin typeface="HY헤드라인M" pitchFamily="18" charset="-127"/>
                    <a:ea typeface="HY헤드라인M" pitchFamily="18" charset="-127"/>
                  </a:rPr>
                  <a:t>불법체류 예방</a:t>
                </a:r>
                <a:endParaRPr lang="en-US" altLang="ko-KR" sz="2000" dirty="0" smtClean="0"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20" name="AutoShape 5"/>
              <p:cNvSpPr>
                <a:spLocks noChangeArrowheads="1"/>
              </p:cNvSpPr>
              <p:nvPr/>
            </p:nvSpPr>
            <p:spPr bwMode="auto">
              <a:xfrm>
                <a:off x="3414073" y="3074911"/>
                <a:ext cx="5151998" cy="752475"/>
              </a:xfrm>
              <a:prstGeom prst="homePlate">
                <a:avLst>
                  <a:gd name="adj" fmla="val 23424"/>
                </a:avLst>
              </a:prstGeom>
              <a:solidFill>
                <a:srgbClr val="EAEAEA"/>
              </a:solidFill>
              <a:ln w="12700" algn="ctr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EAEAEA"/>
                </a:extrusionClr>
              </a:sp3d>
            </p:spPr>
            <p:txBody>
              <a:bodyPr lIns="18000" rIns="18000" anchor="ctr">
                <a:flatTx/>
              </a:bodyPr>
              <a:lstStyle/>
              <a:p>
                <a:pPr marL="82550" lvl="0" algn="ctr" latinLnBrk="0"/>
                <a:r>
                  <a:rPr lang="ko-KR" altLang="en-US" sz="2000" dirty="0" smtClean="0">
                    <a:solidFill>
                      <a:prstClr val="black"/>
                    </a:solidFill>
                    <a:latin typeface="HY헤드라인M" pitchFamily="18" charset="-127"/>
                    <a:ea typeface="HY헤드라인M" pitchFamily="18" charset="-127"/>
                  </a:rPr>
                  <a:t>숙련된 외국인 근로자 도입</a:t>
                </a:r>
                <a:r>
                  <a:rPr lang="en-US" altLang="ko-KR" sz="2000" dirty="0" smtClean="0">
                    <a:solidFill>
                      <a:prstClr val="black"/>
                    </a:solidFill>
                    <a:latin typeface="HY헤드라인M" pitchFamily="18" charset="-127"/>
                    <a:ea typeface="HY헤드라인M" pitchFamily="18" charset="-127"/>
                  </a:rPr>
                  <a:t> / </a:t>
                </a:r>
                <a:r>
                  <a:rPr lang="ko-KR" altLang="en-US" sz="2000" dirty="0" smtClean="0">
                    <a:solidFill>
                      <a:prstClr val="black"/>
                    </a:solidFill>
                    <a:latin typeface="HY헤드라인M" pitchFamily="18" charset="-127"/>
                    <a:ea typeface="HY헤드라인M" pitchFamily="18" charset="-127"/>
                  </a:rPr>
                  <a:t>고용허가 기간을 지킬 수 있도록 외국인 근로자로 하여금 유도</a:t>
                </a:r>
                <a:endParaRPr lang="en-US" altLang="ko-KR" sz="2000" dirty="0" smtClean="0">
                  <a:solidFill>
                    <a:prstClr val="black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21" name="AutoShape 6"/>
              <p:cNvSpPr>
                <a:spLocks noChangeArrowheads="1"/>
              </p:cNvSpPr>
              <p:nvPr/>
            </p:nvSpPr>
            <p:spPr bwMode="auto">
              <a:xfrm>
                <a:off x="3415772" y="2325688"/>
                <a:ext cx="5169493" cy="752475"/>
              </a:xfrm>
              <a:prstGeom prst="homePlate">
                <a:avLst>
                  <a:gd name="adj" fmla="val 22398"/>
                </a:avLst>
              </a:prstGeom>
              <a:solidFill>
                <a:srgbClr val="66FFFF"/>
              </a:solidFill>
              <a:ln w="12700" algn="ctr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t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66FFFF"/>
                </a:extrusionClr>
              </a:sp3d>
            </p:spPr>
            <p:txBody>
              <a:bodyPr lIns="18000" rIns="18000" anchor="ctr">
                <a:flatTx/>
              </a:bodyPr>
              <a:lstStyle/>
              <a:p>
                <a:pPr marL="82550" lvl="0" algn="ctr" latinLnBrk="0"/>
                <a:r>
                  <a:rPr lang="ko-KR" altLang="en-US" sz="2000" dirty="0" smtClean="0">
                    <a:solidFill>
                      <a:prstClr val="black"/>
                    </a:solidFill>
                    <a:latin typeface="HY헤드라인M" pitchFamily="18" charset="-127"/>
                    <a:ea typeface="HY헤드라인M" pitchFamily="18" charset="-127"/>
                  </a:rPr>
                  <a:t>사업주의 숙련외국인력 고용 지원</a:t>
                </a:r>
                <a:endParaRPr lang="en-US" altLang="ko-KR" sz="2000" dirty="0" smtClean="0">
                  <a:solidFill>
                    <a:prstClr val="black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</p:grpSp>
      <p:sp>
        <p:nvSpPr>
          <p:cNvPr id="49" name="AutoShape 71"/>
          <p:cNvSpPr>
            <a:spLocks noChangeArrowheads="1"/>
          </p:cNvSpPr>
          <p:nvPr/>
        </p:nvSpPr>
        <p:spPr bwMode="auto">
          <a:xfrm flipH="1">
            <a:off x="324696" y="3550520"/>
            <a:ext cx="8399750" cy="437318"/>
          </a:xfrm>
          <a:prstGeom prst="roundRect">
            <a:avLst>
              <a:gd name="adj" fmla="val 18630"/>
            </a:avLst>
          </a:prstGeom>
          <a:gradFill rotWithShape="1">
            <a:gsLst>
              <a:gs pos="0">
                <a:srgbClr val="246E55"/>
              </a:gs>
              <a:gs pos="100000">
                <a:srgbClr val="246E55">
                  <a:gamma/>
                  <a:shade val="38039"/>
                  <a:invGamma/>
                </a:srgbClr>
              </a:gs>
            </a:gsLst>
            <a:lin ang="2700000" scaled="1"/>
          </a:gradFill>
          <a:ln w="12700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20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0" name="Rectangle 73"/>
          <p:cNvSpPr>
            <a:spLocks noChangeArrowheads="1"/>
          </p:cNvSpPr>
          <p:nvPr/>
        </p:nvSpPr>
        <p:spPr bwMode="auto">
          <a:xfrm>
            <a:off x="758171" y="3547371"/>
            <a:ext cx="7697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lvl="0" algn="ctr" latinLnBrk="0">
              <a:defRPr/>
            </a:pPr>
            <a:r>
              <a:rPr lang="ko-KR" altLang="en-US" b="1" kern="0" dirty="0" smtClean="0">
                <a:solidFill>
                  <a:srgbClr val="FFFFFF"/>
                </a:solidFill>
              </a:rPr>
              <a:t>전체 </a:t>
            </a:r>
            <a:r>
              <a:rPr lang="en-US" altLang="ko-KR" b="1" kern="0" dirty="0" smtClean="0">
                <a:solidFill>
                  <a:srgbClr val="FFFFFF"/>
                </a:solidFill>
              </a:rPr>
              <a:t>9</a:t>
            </a:r>
            <a:r>
              <a:rPr lang="ko-KR" altLang="en-US" b="1" kern="0" dirty="0" smtClean="0">
                <a:solidFill>
                  <a:srgbClr val="FFFFFF"/>
                </a:solidFill>
              </a:rPr>
              <a:t>년 </a:t>
            </a:r>
            <a:r>
              <a:rPr lang="en-US" altLang="ko-KR" b="1" kern="0" dirty="0" smtClean="0">
                <a:solidFill>
                  <a:srgbClr val="FFFFFF"/>
                </a:solidFill>
              </a:rPr>
              <a:t>8</a:t>
            </a:r>
            <a:r>
              <a:rPr lang="ko-KR" altLang="en-US" b="1" kern="0" dirty="0" smtClean="0">
                <a:solidFill>
                  <a:srgbClr val="FFFFFF"/>
                </a:solidFill>
              </a:rPr>
              <a:t>개월 근로</a:t>
            </a:r>
            <a:r>
              <a:rPr lang="en-US" altLang="ko-KR" b="1" kern="0" dirty="0">
                <a:solidFill>
                  <a:srgbClr val="FFFFFF"/>
                </a:solidFill>
              </a:rPr>
              <a:t> </a:t>
            </a:r>
            <a:r>
              <a:rPr lang="en-US" altLang="ko-KR" b="1" kern="0" dirty="0" smtClean="0">
                <a:solidFill>
                  <a:srgbClr val="FFFFFF"/>
                </a:solidFill>
              </a:rPr>
              <a:t>(</a:t>
            </a:r>
            <a:r>
              <a:rPr lang="ko-KR" altLang="en-US" b="1" kern="0" dirty="0" smtClean="0">
                <a:solidFill>
                  <a:srgbClr val="FFFFFF"/>
                </a:solidFill>
              </a:rPr>
              <a:t>계속 근로 가능</a:t>
            </a:r>
            <a:r>
              <a:rPr lang="en-US" altLang="ko-KR" b="1" kern="0" dirty="0" smtClean="0">
                <a:solidFill>
                  <a:srgbClr val="FFFFFF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49" grpId="0" animBg="1"/>
      <p:bldP spid="5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grpSp>
        <p:nvGrpSpPr>
          <p:cNvPr id="61" name="그룹 60"/>
          <p:cNvGrpSpPr/>
          <p:nvPr/>
        </p:nvGrpSpPr>
        <p:grpSpPr>
          <a:xfrm>
            <a:off x="195618" y="1175190"/>
            <a:ext cx="8942615" cy="1772291"/>
            <a:chOff x="195618" y="1340566"/>
            <a:chExt cx="8942615" cy="1772291"/>
          </a:xfrm>
        </p:grpSpPr>
        <p:sp>
          <p:nvSpPr>
            <p:cNvPr id="42" name="AutoShape 19"/>
            <p:cNvSpPr>
              <a:spLocks noChangeArrowheads="1"/>
            </p:cNvSpPr>
            <p:nvPr/>
          </p:nvSpPr>
          <p:spPr bwMode="auto">
            <a:xfrm>
              <a:off x="208831" y="1792335"/>
              <a:ext cx="8784129" cy="1320522"/>
            </a:xfrm>
            <a:prstGeom prst="roundRect">
              <a:avLst>
                <a:gd name="adj" fmla="val 9426"/>
              </a:avLst>
            </a:prstGeom>
            <a:solidFill>
              <a:schemeClr val="bg1"/>
            </a:solidFill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3" name="Text Box 16"/>
            <p:cNvSpPr txBox="1">
              <a:spLocks noChangeArrowheads="1"/>
            </p:cNvSpPr>
            <p:nvPr/>
          </p:nvSpPr>
          <p:spPr bwMode="auto">
            <a:xfrm>
              <a:off x="195618" y="1994281"/>
              <a:ext cx="8942615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8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8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한국어 시험 면제</a:t>
              </a:r>
              <a:r>
                <a:rPr lang="en-US" altLang="ko-KR" sz="28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, </a:t>
              </a:r>
              <a:r>
                <a:rPr lang="ko-KR" altLang="en-US" sz="28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취업교육 면제 </a:t>
              </a:r>
              <a:r>
                <a:rPr lang="en-US" altLang="ko-KR" sz="28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(</a:t>
              </a:r>
              <a:r>
                <a:rPr lang="ko-KR" altLang="en-US" sz="28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나이 제한 없음</a:t>
              </a:r>
              <a:r>
                <a:rPr lang="en-US" altLang="ko-KR" sz="28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)</a:t>
              </a:r>
            </a:p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endParaRPr lang="en-US" altLang="ko-KR" sz="28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800" kern="0" dirty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en-US" altLang="ko-KR" sz="28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3</a:t>
              </a:r>
              <a:r>
                <a:rPr lang="ko-KR" altLang="en-US" sz="28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개월 후 재 입국</a:t>
              </a:r>
              <a:endParaRPr lang="en-US" altLang="ko-KR" sz="28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195618" y="1340566"/>
              <a:ext cx="1633182" cy="522065"/>
            </a:xfrm>
            <a:prstGeom prst="roundRect">
              <a:avLst/>
            </a:prstGeom>
            <a:solidFill>
              <a:srgbClr val="002060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01600" prst="riblet"/>
            </a:sp3d>
          </p:spPr>
          <p:txBody>
            <a:bodyPr anchor="ctr"/>
            <a:lstStyle/>
            <a:p>
              <a:pPr algn="ctr" latinLnBrk="0">
                <a:defRPr/>
              </a:pPr>
              <a:r>
                <a:rPr lang="ko-KR" altLang="en-US" sz="28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</a:rPr>
                <a:t>이점</a:t>
              </a:r>
              <a:endParaRPr lang="en-US" altLang="ko-KR" sz="2800" kern="0" dirty="0" smtClean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sp>
        <p:nvSpPr>
          <p:cNvPr id="52" name="타원 51"/>
          <p:cNvSpPr/>
          <p:nvPr/>
        </p:nvSpPr>
        <p:spPr>
          <a:xfrm>
            <a:off x="5239587" y="3010662"/>
            <a:ext cx="2304436" cy="108405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/>
              <a:t>취업교육</a:t>
            </a:r>
            <a:endParaRPr lang="ko-KR" altLang="en-US" sz="2800" b="1" dirty="0"/>
          </a:p>
        </p:txBody>
      </p:sp>
      <p:grpSp>
        <p:nvGrpSpPr>
          <p:cNvPr id="66" name="그룹 65"/>
          <p:cNvGrpSpPr/>
          <p:nvPr/>
        </p:nvGrpSpPr>
        <p:grpSpPr>
          <a:xfrm>
            <a:off x="2986083" y="2913615"/>
            <a:ext cx="5678416" cy="1278147"/>
            <a:chOff x="2765008" y="2863413"/>
            <a:chExt cx="5948219" cy="1278147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765008" y="2863413"/>
              <a:ext cx="1038225" cy="1181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75002" y="2960460"/>
              <a:ext cx="1038225" cy="1181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6" name="WordArt 13"/>
          <p:cNvSpPr>
            <a:spLocks noChangeArrowheads="1" noChangeShapeType="1" noTextEdit="1"/>
          </p:cNvSpPr>
          <p:nvPr/>
        </p:nvSpPr>
        <p:spPr bwMode="auto">
          <a:xfrm rot="20753167">
            <a:off x="3893487" y="2663818"/>
            <a:ext cx="2874110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ko-KR" altLang="en-US" sz="3200" kern="10" spc="-80" dirty="0" smtClean="0">
                <a:solidFill>
                  <a:srgbClr val="FF0000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면제</a:t>
            </a:r>
            <a:endParaRPr lang="en-US" altLang="ko-KR" sz="3200" kern="10" spc="-80" dirty="0" smtClean="0">
              <a:solidFill>
                <a:srgbClr val="FF0000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grpSp>
        <p:nvGrpSpPr>
          <p:cNvPr id="70" name="그룹 69"/>
          <p:cNvGrpSpPr/>
          <p:nvPr/>
        </p:nvGrpSpPr>
        <p:grpSpPr>
          <a:xfrm>
            <a:off x="190304" y="4094715"/>
            <a:ext cx="3906688" cy="1973098"/>
            <a:chOff x="532761" y="4098148"/>
            <a:chExt cx="3906688" cy="1973098"/>
          </a:xfrm>
        </p:grpSpPr>
        <p:pic>
          <p:nvPicPr>
            <p:cNvPr id="57" name="그림 5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494" y="4098148"/>
              <a:ext cx="3596054" cy="169753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8" name="TextBox 57"/>
            <p:cNvSpPr txBox="1"/>
            <p:nvPr/>
          </p:nvSpPr>
          <p:spPr>
            <a:xfrm>
              <a:off x="532761" y="5794247"/>
              <a:ext cx="3906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 smtClean="0">
                  <a:latin typeface="Berlin Sans FB Demi" pitchFamily="34" charset="0"/>
                  <a:cs typeface="Aharoni" pitchFamily="2" charset="-79"/>
                </a:rPr>
                <a:t>성실 재 입국 근로자들을 위한 환영행사</a:t>
              </a:r>
              <a:endParaRPr lang="ko-KR" altLang="en-US" sz="1200" dirty="0">
                <a:latin typeface="Berlin Sans FB Demi" pitchFamily="34" charset="0"/>
                <a:cs typeface="Aharoni" pitchFamily="2" charset="-79"/>
              </a:endParaRPr>
            </a:p>
          </p:txBody>
        </p:sp>
      </p:grpSp>
      <p:grpSp>
        <p:nvGrpSpPr>
          <p:cNvPr id="73" name="그룹 72"/>
          <p:cNvGrpSpPr/>
          <p:nvPr/>
        </p:nvGrpSpPr>
        <p:grpSpPr>
          <a:xfrm>
            <a:off x="4427305" y="4097233"/>
            <a:ext cx="4482518" cy="1978245"/>
            <a:chOff x="4427305" y="4097233"/>
            <a:chExt cx="4482518" cy="1978245"/>
          </a:xfrm>
        </p:grpSpPr>
        <p:pic>
          <p:nvPicPr>
            <p:cNvPr id="59" name="그림 5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305" y="4097233"/>
              <a:ext cx="3846251" cy="165005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60" name="TextBox 59"/>
            <p:cNvSpPr txBox="1"/>
            <p:nvPr/>
          </p:nvSpPr>
          <p:spPr>
            <a:xfrm>
              <a:off x="4431978" y="5798479"/>
              <a:ext cx="44778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 smtClean="0">
                  <a:latin typeface="Berlin Sans FB Demi" pitchFamily="34" charset="0"/>
                  <a:cs typeface="Aharoni" pitchFamily="2" charset="-79"/>
                </a:rPr>
                <a:t>첫 번째 성실근로자 재 입국자를 위한 사업주와의 환영행사</a:t>
              </a:r>
              <a:endParaRPr lang="ko-KR" altLang="en-US" sz="1200" dirty="0">
                <a:latin typeface="Berlin Sans FB Demi" pitchFamily="34" charset="0"/>
                <a:cs typeface="Aharoni" pitchFamily="2" charset="-79"/>
              </a:endParaRPr>
            </a:p>
          </p:txBody>
        </p:sp>
      </p:grpSp>
      <p:sp>
        <p:nvSpPr>
          <p:cNvPr id="22" name="WordArt 13"/>
          <p:cNvSpPr>
            <a:spLocks noChangeArrowheads="1" noChangeShapeType="1" noTextEdit="1"/>
          </p:cNvSpPr>
          <p:nvPr/>
        </p:nvSpPr>
        <p:spPr bwMode="auto">
          <a:xfrm>
            <a:off x="635725" y="156750"/>
            <a:ext cx="4337719" cy="59956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1.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성실근로자 재 입국 제도</a:t>
            </a:r>
            <a:endParaRPr lang="en-US" altLang="ko-KR" sz="3200" kern="10" spc="-80" dirty="0" smtClean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sp>
        <p:nvSpPr>
          <p:cNvPr id="51" name="타원 50"/>
          <p:cNvSpPr/>
          <p:nvPr/>
        </p:nvSpPr>
        <p:spPr>
          <a:xfrm>
            <a:off x="208831" y="3010662"/>
            <a:ext cx="2908230" cy="96510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/>
              <a:t>한국어능력평가시험</a:t>
            </a:r>
            <a:endParaRPr lang="ko-KR" alt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5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0"/>
                            </p:stCondLst>
                            <p:childTnLst>
                              <p:par>
                                <p:cTn id="3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6" grpId="0"/>
      <p:bldP spid="56" grpId="1"/>
      <p:bldP spid="5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grpSp>
        <p:nvGrpSpPr>
          <p:cNvPr id="44" name="그룹 43"/>
          <p:cNvGrpSpPr/>
          <p:nvPr/>
        </p:nvGrpSpPr>
        <p:grpSpPr>
          <a:xfrm>
            <a:off x="128936" y="1306254"/>
            <a:ext cx="8823481" cy="3506733"/>
            <a:chOff x="128936" y="1306254"/>
            <a:chExt cx="8823481" cy="3506733"/>
          </a:xfrm>
        </p:grpSpPr>
        <p:pic>
          <p:nvPicPr>
            <p:cNvPr id="15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8936" y="1703257"/>
              <a:ext cx="8823481" cy="3109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모서리가 둥근 직사각형 44"/>
            <p:cNvSpPr/>
            <p:nvPr/>
          </p:nvSpPr>
          <p:spPr>
            <a:xfrm>
              <a:off x="195618" y="1306254"/>
              <a:ext cx="2519798" cy="636229"/>
            </a:xfrm>
            <a:prstGeom prst="round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01600" prst="riblet"/>
            </a:sp3d>
          </p:spPr>
          <p:txBody>
            <a:bodyPr anchor="ctr"/>
            <a:lstStyle/>
            <a:p>
              <a:pPr algn="ctr" latinLnBrk="0">
                <a:defRPr/>
              </a:pPr>
              <a:r>
                <a:rPr lang="ko-KR" altLang="en-US" sz="32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</a:rPr>
                <a:t>목표 산업</a:t>
              </a:r>
              <a:endParaRPr lang="en-US" altLang="ko-KR" sz="3200" kern="0" dirty="0" smtClean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19" name="모서리가 둥근 직사각형 18"/>
            <p:cNvSpPr/>
            <p:nvPr/>
          </p:nvSpPr>
          <p:spPr>
            <a:xfrm>
              <a:off x="4390505" y="2249311"/>
              <a:ext cx="4069927" cy="2463528"/>
            </a:xfrm>
            <a:prstGeom prst="roundRect">
              <a:avLst>
                <a:gd name="adj" fmla="val 1825"/>
              </a:avLst>
            </a:prstGeom>
            <a:solidFill>
              <a:schemeClr val="bg1"/>
            </a:solidFill>
            <a:ln w="12700">
              <a:solidFill>
                <a:srgbClr val="854D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20" name="그림 64" descr="1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51785" y="2008011"/>
              <a:ext cx="4008647" cy="5455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Box 20"/>
            <p:cNvSpPr txBox="1"/>
            <p:nvPr/>
          </p:nvSpPr>
          <p:spPr>
            <a:xfrm>
              <a:off x="6026328" y="2003127"/>
              <a:ext cx="1050289" cy="461665"/>
            </a:xfrm>
            <a:prstGeom prst="rect">
              <a:avLst/>
            </a:prstGeom>
            <a:noFill/>
          </p:spPr>
          <p:txBody>
            <a:bodyPr wrap="none" anchor="ctr">
              <a:spAutoFit/>
              <a:scene3d>
                <a:camera prst="orthographicFront"/>
                <a:lightRig rig="threePt" dir="t"/>
              </a:scene3d>
              <a:sp3d contourW="12700">
                <a:bevelT w="0"/>
                <a:contourClr>
                  <a:srgbClr val="380073"/>
                </a:contourClr>
              </a:sp3d>
            </a:bodyPr>
            <a:lstStyle/>
            <a:p>
              <a:pPr algn="ctr">
                <a:defRPr/>
              </a:pPr>
              <a:r>
                <a:rPr lang="ko-KR" altLang="en-US" sz="2400" spc="-150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제조업</a:t>
              </a:r>
              <a:endParaRPr lang="en-US" altLang="ko-KR" sz="2400" spc="-15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4" name="모서리가 둥근 직사각형 23"/>
            <p:cNvSpPr/>
            <p:nvPr/>
          </p:nvSpPr>
          <p:spPr>
            <a:xfrm>
              <a:off x="2509453" y="2275436"/>
              <a:ext cx="1687542" cy="2463528"/>
            </a:xfrm>
            <a:prstGeom prst="roundRect">
              <a:avLst>
                <a:gd name="adj" fmla="val 1825"/>
              </a:avLst>
            </a:prstGeom>
            <a:solidFill>
              <a:schemeClr val="bg1"/>
            </a:solidFill>
            <a:ln w="12700">
              <a:solidFill>
                <a:srgbClr val="854D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5" name="모서리가 둥근 직사각형 24"/>
            <p:cNvSpPr/>
            <p:nvPr/>
          </p:nvSpPr>
          <p:spPr>
            <a:xfrm>
              <a:off x="576150" y="2284145"/>
              <a:ext cx="1687542" cy="2463528"/>
            </a:xfrm>
            <a:prstGeom prst="roundRect">
              <a:avLst>
                <a:gd name="adj" fmla="val 1825"/>
              </a:avLst>
            </a:prstGeom>
            <a:solidFill>
              <a:schemeClr val="bg1"/>
            </a:solidFill>
            <a:ln w="12700">
              <a:solidFill>
                <a:srgbClr val="854D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26" name="그림 64" descr="1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87840" y="2042845"/>
              <a:ext cx="1674684" cy="545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TextBox 26"/>
            <p:cNvSpPr txBox="1"/>
            <p:nvPr/>
          </p:nvSpPr>
          <p:spPr>
            <a:xfrm>
              <a:off x="734032" y="2038292"/>
              <a:ext cx="1338829" cy="461665"/>
            </a:xfrm>
            <a:prstGeom prst="rect">
              <a:avLst/>
            </a:prstGeom>
            <a:noFill/>
          </p:spPr>
          <p:txBody>
            <a:bodyPr wrap="none" anchor="ctr">
              <a:spAutoFit/>
              <a:scene3d>
                <a:camera prst="orthographicFront"/>
                <a:lightRig rig="threePt" dir="t"/>
              </a:scene3d>
              <a:sp3d contourW="12700">
                <a:bevelT w="0"/>
                <a:contourClr>
                  <a:srgbClr val="380073"/>
                </a:contourClr>
              </a:sp3d>
            </a:bodyPr>
            <a:lstStyle/>
            <a:p>
              <a:pPr algn="ctr">
                <a:defRPr/>
              </a:pPr>
              <a:r>
                <a:rPr lang="ko-KR" altLang="en-US" sz="2400" spc="-150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농축산업</a:t>
              </a:r>
              <a:endParaRPr lang="ko-KR" altLang="en-US" sz="2400" spc="-15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32" name="그림 59" descr="2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525486" y="2031515"/>
              <a:ext cx="1663337" cy="5568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" name="TextBox 32"/>
            <p:cNvSpPr txBox="1"/>
            <p:nvPr/>
          </p:nvSpPr>
          <p:spPr>
            <a:xfrm>
              <a:off x="2972350" y="2042790"/>
              <a:ext cx="761747" cy="461665"/>
            </a:xfrm>
            <a:prstGeom prst="rect">
              <a:avLst/>
            </a:prstGeom>
            <a:noFill/>
          </p:spPr>
          <p:txBody>
            <a:bodyPr wrap="none" anchor="ctr">
              <a:spAutoFit/>
              <a:scene3d>
                <a:camera prst="orthographicFront"/>
                <a:lightRig rig="threePt" dir="t"/>
              </a:scene3d>
              <a:sp3d contourW="12700">
                <a:bevelT w="0"/>
                <a:contourClr>
                  <a:srgbClr val="380073"/>
                </a:contourClr>
              </a:sp3d>
            </a:bodyPr>
            <a:lstStyle/>
            <a:p>
              <a:pPr algn="ctr">
                <a:defRPr/>
              </a:pPr>
              <a:r>
                <a:rPr lang="ko-KR" altLang="en-US" sz="2400" spc="-150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어업</a:t>
              </a:r>
              <a:endParaRPr lang="en-US" altLang="ko-KR" sz="2400" spc="-15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34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448169" y="2648908"/>
              <a:ext cx="1578159" cy="20029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Picture 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65391" y="2732384"/>
              <a:ext cx="1543050" cy="1937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" name="Picture 5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574487" y="2723674"/>
              <a:ext cx="1604812" cy="1945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6139498" y="2969336"/>
              <a:ext cx="2134937" cy="911272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altLang="ko-KR" sz="2400" kern="10" spc="-80" dirty="0" smtClean="0">
                  <a:latin typeface="HY견고딕"/>
                  <a:ea typeface="HY견고딕"/>
                </a:rPr>
                <a:t>50</a:t>
              </a:r>
              <a:r>
                <a:rPr lang="ko-KR" altLang="en-US" sz="2400" kern="10" spc="-80" dirty="0" smtClean="0">
                  <a:latin typeface="HY견고딕"/>
                  <a:ea typeface="HY견고딕"/>
                </a:rPr>
                <a:t>인 이하 사업장</a:t>
              </a:r>
              <a:endParaRPr lang="en-US" altLang="ko-KR" sz="2400" kern="10" spc="-80" dirty="0" smtClean="0">
                <a:latin typeface="HY견고딕"/>
                <a:ea typeface="HY견고딕"/>
              </a:endParaRPr>
            </a:p>
          </p:txBody>
        </p:sp>
      </p:grpSp>
      <p:grpSp>
        <p:nvGrpSpPr>
          <p:cNvPr id="46" name="그룹 45"/>
          <p:cNvGrpSpPr/>
          <p:nvPr/>
        </p:nvGrpSpPr>
        <p:grpSpPr>
          <a:xfrm>
            <a:off x="209006" y="5059171"/>
            <a:ext cx="8638903" cy="1090701"/>
            <a:chOff x="209006" y="5059179"/>
            <a:chExt cx="8638903" cy="1154204"/>
          </a:xfrm>
        </p:grpSpPr>
        <p:sp>
          <p:nvSpPr>
            <p:cNvPr id="40" name="AutoShape 71"/>
            <p:cNvSpPr>
              <a:spLocks noChangeArrowheads="1"/>
            </p:cNvSpPr>
            <p:nvPr/>
          </p:nvSpPr>
          <p:spPr bwMode="auto">
            <a:xfrm flipH="1">
              <a:off x="339632" y="5059179"/>
              <a:ext cx="8429897" cy="741546"/>
            </a:xfrm>
            <a:prstGeom prst="roundRect">
              <a:avLst>
                <a:gd name="adj" fmla="val 18630"/>
              </a:avLst>
            </a:prstGeom>
            <a:gradFill rotWithShape="1">
              <a:gsLst>
                <a:gs pos="0">
                  <a:srgbClr val="246E55"/>
                </a:gs>
                <a:gs pos="100000">
                  <a:srgbClr val="246E55">
                    <a:gamma/>
                    <a:shade val="38039"/>
                    <a:invGamma/>
                  </a:srgbClr>
                </a:gs>
              </a:gsLst>
              <a:lin ang="2700000" scaled="1"/>
            </a:gradFill>
            <a:ln w="127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ko-KR" sz="16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41" name="Rectangle 73"/>
            <p:cNvSpPr>
              <a:spLocks noChangeArrowheads="1"/>
            </p:cNvSpPr>
            <p:nvPr/>
          </p:nvSpPr>
          <p:spPr bwMode="auto">
            <a:xfrm>
              <a:off x="209006" y="5073447"/>
              <a:ext cx="8638903" cy="1139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000000"/>
              </a:outerShdw>
            </a:effectLst>
          </p:spPr>
          <p:txBody>
            <a:bodyPr wrap="square">
              <a:spAutoFit/>
            </a:bodyPr>
            <a:lstStyle/>
            <a:p>
              <a:pPr lvl="0" algn="ctr" latinLnBrk="0">
                <a:defRPr/>
              </a:pPr>
              <a:r>
                <a:rPr lang="en-US" altLang="ko-KR" sz="3200" b="1" kern="0" dirty="0" smtClean="0">
                  <a:solidFill>
                    <a:srgbClr val="FFFFFF"/>
                  </a:solidFill>
                </a:rPr>
                <a:t>2012. 7. 2 </a:t>
              </a:r>
              <a:r>
                <a:rPr lang="ko-KR" altLang="en-US" sz="3200" b="1" kern="0" dirty="0" smtClean="0">
                  <a:solidFill>
                    <a:srgbClr val="FFFFFF"/>
                  </a:solidFill>
                </a:rPr>
                <a:t>이후 시작</a:t>
              </a:r>
              <a:endParaRPr lang="en-US" altLang="ko-KR" sz="3200" b="1" kern="0" dirty="0" smtClean="0">
                <a:solidFill>
                  <a:srgbClr val="FFFFFF"/>
                </a:solidFill>
              </a:endParaRPr>
            </a:p>
            <a:p>
              <a:pPr lvl="0" algn="ctr" latinLnBrk="0">
                <a:defRPr/>
              </a:pPr>
              <a:r>
                <a:rPr lang="en-US" altLang="ko-KR" sz="3200" b="1" kern="0" dirty="0" smtClean="0">
                  <a:solidFill>
                    <a:srgbClr val="FFFFFF"/>
                  </a:solidFill>
                </a:rPr>
                <a:t> </a:t>
              </a:r>
            </a:p>
          </p:txBody>
        </p:sp>
      </p:grpSp>
      <p:sp>
        <p:nvSpPr>
          <p:cNvPr id="28" name="WordArt 13"/>
          <p:cNvSpPr>
            <a:spLocks noChangeArrowheads="1" noChangeShapeType="1" noTextEdit="1"/>
          </p:cNvSpPr>
          <p:nvPr/>
        </p:nvSpPr>
        <p:spPr bwMode="auto">
          <a:xfrm>
            <a:off x="635725" y="156750"/>
            <a:ext cx="4337719" cy="59956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1.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성실근로자 재 입국 제도</a:t>
            </a:r>
            <a:endParaRPr lang="en-US" altLang="ko-KR" sz="3200" kern="10" spc="-80" dirty="0" smtClean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AutoShape 19"/>
          <p:cNvSpPr>
            <a:spLocks noChangeArrowheads="1"/>
          </p:cNvSpPr>
          <p:nvPr/>
        </p:nvSpPr>
        <p:spPr bwMode="auto">
          <a:xfrm>
            <a:off x="208832" y="1792334"/>
            <a:ext cx="8586826" cy="4399459"/>
          </a:xfrm>
          <a:prstGeom prst="roundRect">
            <a:avLst>
              <a:gd name="adj" fmla="val 9426"/>
            </a:avLst>
          </a:prstGeom>
          <a:solidFill>
            <a:schemeClr val="bg1"/>
          </a:solidFill>
          <a:ln w="9525" cap="rnd">
            <a:solidFill>
              <a:srgbClr val="333333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45" name="모서리가 둥근 직사각형 44"/>
          <p:cNvSpPr/>
          <p:nvPr/>
        </p:nvSpPr>
        <p:spPr>
          <a:xfrm>
            <a:off x="221743" y="1152361"/>
            <a:ext cx="2187639" cy="62315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anchor="ctr"/>
          <a:lstStyle/>
          <a:p>
            <a:pPr algn="ctr" latinLnBrk="0">
              <a:defRPr/>
            </a:pPr>
            <a:r>
              <a:rPr lang="ko-KR" altLang="en-US" sz="3200" kern="0" smtClean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rPr>
              <a:t>절차</a:t>
            </a:r>
            <a:endParaRPr lang="en-US" altLang="ko-KR" sz="3200" kern="0" dirty="0" smtClean="0">
              <a:solidFill>
                <a:sysClr val="window" lastClr="FFFFFF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11560" y="2369761"/>
            <a:ext cx="3906688" cy="3762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4763833" y="2369761"/>
            <a:ext cx="3870176" cy="3762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4932040" y="3021997"/>
            <a:ext cx="3456384" cy="58297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④</a:t>
            </a:r>
            <a:r>
              <a:rPr lang="ko-KR" altLang="en-US" sz="1600" dirty="0" smtClean="0">
                <a:solidFill>
                  <a:schemeClr val="tx1"/>
                </a:solidFill>
              </a:rPr>
              <a:t>도착 보고서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</a:rPr>
              <a:t>송출기관</a:t>
            </a:r>
            <a:r>
              <a:rPr lang="en-US" altLang="ko-KR" sz="1200" dirty="0" smtClean="0">
                <a:solidFill>
                  <a:schemeClr val="tx1"/>
                </a:solidFill>
              </a:rPr>
              <a:t> ↔ </a:t>
            </a:r>
            <a:r>
              <a:rPr lang="ko-KR" altLang="en-US" sz="1200" dirty="0" smtClean="0">
                <a:solidFill>
                  <a:schemeClr val="tx1"/>
                </a:solidFill>
              </a:rPr>
              <a:t>노동자</a:t>
            </a:r>
            <a:r>
              <a:rPr lang="en-US" altLang="ko-KR" sz="1200" dirty="0" smtClean="0">
                <a:solidFill>
                  <a:schemeClr val="tx1"/>
                </a:solidFill>
              </a:rPr>
              <a:t>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755576" y="3755905"/>
            <a:ext cx="3541204" cy="36004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③</a:t>
            </a: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한국에서 출국</a:t>
            </a:r>
            <a:r>
              <a:rPr lang="en-US" altLang="ko-KR" sz="1200" dirty="0" smtClean="0">
                <a:solidFill>
                  <a:schemeClr val="tx1"/>
                </a:solidFill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</a:rPr>
              <a:t>노동자</a:t>
            </a:r>
            <a:r>
              <a:rPr lang="en-US" altLang="ko-KR" sz="1200" dirty="0">
                <a:solidFill>
                  <a:schemeClr val="tx1"/>
                </a:solidFill>
              </a:rPr>
              <a:t>)</a:t>
            </a:r>
            <a:endParaRPr lang="en-US" altLang="ko-KR" sz="1600" dirty="0" smtClean="0">
              <a:solidFill>
                <a:schemeClr val="tx1"/>
              </a:solidFill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755576" y="4224925"/>
            <a:ext cx="3541204" cy="467084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>
                <a:solidFill>
                  <a:schemeClr val="tx1"/>
                </a:solidFill>
              </a:rPr>
              <a:t>⑤CCVI </a:t>
            </a:r>
            <a:r>
              <a:rPr lang="ko-KR" altLang="en-US" sz="1600" dirty="0" smtClean="0">
                <a:solidFill>
                  <a:schemeClr val="tx1"/>
                </a:solidFill>
              </a:rPr>
              <a:t>신청 및 발행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</a:rPr>
              <a:t>사업주</a:t>
            </a:r>
            <a:r>
              <a:rPr lang="en-US" altLang="ko-KR" sz="1200" dirty="0" smtClean="0">
                <a:solidFill>
                  <a:schemeClr val="tx1"/>
                </a:solidFill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</a:rPr>
              <a:t>송출기관</a:t>
            </a:r>
            <a:r>
              <a:rPr lang="en-US" altLang="ko-KR" sz="1200" dirty="0" smtClean="0">
                <a:solidFill>
                  <a:schemeClr val="tx1"/>
                </a:solidFill>
              </a:rPr>
              <a:t> ↔ </a:t>
            </a:r>
            <a:r>
              <a:rPr lang="ko-KR" altLang="en-US" sz="1200" dirty="0" smtClean="0">
                <a:solidFill>
                  <a:schemeClr val="tx1"/>
                </a:solidFill>
              </a:rPr>
              <a:t>법무부</a:t>
            </a:r>
            <a:r>
              <a:rPr lang="en-US" altLang="ko-KR" sz="1200" dirty="0" smtClean="0">
                <a:solidFill>
                  <a:schemeClr val="tx1"/>
                </a:solidFill>
              </a:rPr>
              <a:t>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827584" y="5484097"/>
            <a:ext cx="3492388" cy="45892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>
                <a:solidFill>
                  <a:schemeClr val="tx1"/>
                </a:solidFill>
              </a:rPr>
              <a:t>⑨</a:t>
            </a:r>
            <a:r>
              <a:rPr lang="ko-KR" altLang="en-US" sz="1600" dirty="0" smtClean="0">
                <a:solidFill>
                  <a:schemeClr val="tx1"/>
                </a:solidFill>
              </a:rPr>
              <a:t>근로자 인도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</a:rPr>
              <a:t>공단</a:t>
            </a:r>
            <a:r>
              <a:rPr lang="en-US" altLang="ko-KR" sz="1200" dirty="0" smtClean="0">
                <a:solidFill>
                  <a:schemeClr val="tx1"/>
                </a:solidFill>
              </a:rPr>
              <a:t> ↔ </a:t>
            </a:r>
            <a:r>
              <a:rPr lang="ko-KR" altLang="en-US" sz="1200" dirty="0" smtClean="0">
                <a:solidFill>
                  <a:schemeClr val="tx1"/>
                </a:solidFill>
              </a:rPr>
              <a:t>사업주</a:t>
            </a:r>
            <a:r>
              <a:rPr lang="en-US" altLang="ko-KR" sz="1200" dirty="0" smtClean="0">
                <a:solidFill>
                  <a:schemeClr val="tx1"/>
                </a:solidFill>
              </a:rPr>
              <a:t>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4932040" y="4397062"/>
            <a:ext cx="3456384" cy="48258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>
                <a:solidFill>
                  <a:schemeClr val="tx1"/>
                </a:solidFill>
              </a:rPr>
              <a:t>⑦</a:t>
            </a:r>
            <a:r>
              <a:rPr lang="ko-KR" altLang="en-US" sz="1600" dirty="0" smtClean="0">
                <a:solidFill>
                  <a:schemeClr val="tx1"/>
                </a:solidFill>
              </a:rPr>
              <a:t>본국 귀환 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</a:rPr>
              <a:t>송출기관</a:t>
            </a:r>
            <a:r>
              <a:rPr lang="en-US" altLang="ko-KR" sz="1200" dirty="0" smtClean="0">
                <a:solidFill>
                  <a:schemeClr val="tx1"/>
                </a:solidFill>
              </a:rPr>
              <a:t> </a:t>
            </a:r>
            <a:r>
              <a:rPr lang="en-US" altLang="ko-KR" sz="1200" dirty="0">
                <a:solidFill>
                  <a:schemeClr val="tx1"/>
                </a:solidFill>
              </a:rPr>
              <a:t>↔ </a:t>
            </a:r>
            <a:r>
              <a:rPr lang="ko-KR" altLang="en-US" sz="1200" dirty="0" smtClean="0">
                <a:solidFill>
                  <a:schemeClr val="tx1"/>
                </a:solidFill>
              </a:rPr>
              <a:t>노동자</a:t>
            </a:r>
            <a:r>
              <a:rPr lang="en-US" altLang="ko-KR" sz="1200" dirty="0" smtClean="0">
                <a:solidFill>
                  <a:schemeClr val="tx1"/>
                </a:solidFill>
              </a:rPr>
              <a:t>)</a:t>
            </a:r>
            <a:endParaRPr lang="ko-KR" altLang="en-US" sz="1200" dirty="0"/>
          </a:p>
        </p:txBody>
      </p:sp>
      <p:sp>
        <p:nvSpPr>
          <p:cNvPr id="27" name="Oval 70"/>
          <p:cNvSpPr>
            <a:spLocks noChangeArrowheads="1"/>
          </p:cNvSpPr>
          <p:nvPr/>
        </p:nvSpPr>
        <p:spPr bwMode="auto">
          <a:xfrm>
            <a:off x="1652938" y="1954586"/>
            <a:ext cx="1512887" cy="441325"/>
          </a:xfrm>
          <a:prstGeom prst="ellipse">
            <a:avLst/>
          </a:prstGeom>
          <a:solidFill>
            <a:srgbClr val="333399">
              <a:lumMod val="75000"/>
            </a:srgbClr>
          </a:solidFill>
          <a:ln w="38100" cap="flat" cmpd="sng" algn="ctr">
            <a:solidFill>
              <a:srgbClr val="FFFFFF"/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1" kern="0" dirty="0" smtClean="0">
                <a:solidFill>
                  <a:srgbClr val="FFFFFF"/>
                </a:solidFill>
                <a:latin typeface="Times New Roman" pitchFamily="18" charset="0"/>
                <a:ea typeface="굴림"/>
              </a:rPr>
              <a:t>대한민국</a:t>
            </a:r>
            <a:endParaRPr kumimoji="0" lang="en-US" altLang="ko-KR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굴림"/>
            </a:endParaRPr>
          </a:p>
        </p:txBody>
      </p:sp>
      <p:sp>
        <p:nvSpPr>
          <p:cNvPr id="28" name="Oval 71"/>
          <p:cNvSpPr>
            <a:spLocks noChangeArrowheads="1"/>
          </p:cNvSpPr>
          <p:nvPr/>
        </p:nvSpPr>
        <p:spPr bwMode="auto">
          <a:xfrm>
            <a:off x="5747796" y="1963966"/>
            <a:ext cx="1868487" cy="441325"/>
          </a:xfrm>
          <a:prstGeom prst="ellipse">
            <a:avLst/>
          </a:prstGeom>
          <a:solidFill>
            <a:srgbClr val="333399">
              <a:lumMod val="75000"/>
            </a:srgbClr>
          </a:solidFill>
          <a:ln w="38100" cap="flat" cmpd="sng" algn="ctr">
            <a:solidFill>
              <a:srgbClr val="FFFFFF"/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굴림"/>
                <a:cs typeface="+mn-cs"/>
              </a:rPr>
              <a:t>송출국가</a:t>
            </a:r>
            <a:endParaRPr kumimoji="0" lang="en-US" altLang="ko-KR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굴림"/>
              <a:cs typeface="+mn-cs"/>
            </a:endParaRPr>
          </a:p>
        </p:txBody>
      </p:sp>
      <p:cxnSp>
        <p:nvCxnSpPr>
          <p:cNvPr id="30" name="직선 화살표 연결선 55"/>
          <p:cNvCxnSpPr>
            <a:cxnSpLocks noChangeShapeType="1"/>
            <a:stCxn id="20" idx="3"/>
            <a:endCxn id="18" idx="1"/>
          </p:cNvCxnSpPr>
          <p:nvPr/>
        </p:nvCxnSpPr>
        <p:spPr bwMode="auto">
          <a:xfrm flipV="1">
            <a:off x="4296780" y="3313486"/>
            <a:ext cx="635260" cy="622439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</p:spPr>
      </p:cxnSp>
      <p:grpSp>
        <p:nvGrpSpPr>
          <p:cNvPr id="48" name="그룹 47"/>
          <p:cNvGrpSpPr/>
          <p:nvPr/>
        </p:nvGrpSpPr>
        <p:grpSpPr>
          <a:xfrm>
            <a:off x="755576" y="2585785"/>
            <a:ext cx="3541205" cy="570653"/>
            <a:chOff x="755576" y="2585785"/>
            <a:chExt cx="3541205" cy="570653"/>
          </a:xfrm>
        </p:grpSpPr>
        <p:sp>
          <p:nvSpPr>
            <p:cNvPr id="16" name="모서리가 둥근 직사각형 15"/>
            <p:cNvSpPr/>
            <p:nvPr/>
          </p:nvSpPr>
          <p:spPr>
            <a:xfrm>
              <a:off x="755576" y="2585785"/>
              <a:ext cx="3541205" cy="36004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/>
                  </a:solidFill>
                  <a:latin typeface="+mn-ea"/>
                </a:rPr>
                <a:t>①</a:t>
              </a:r>
              <a:r>
                <a:rPr lang="ko-KR" altLang="en-US" sz="1600" dirty="0" smtClean="0">
                  <a:solidFill>
                    <a:schemeClr val="tx1"/>
                  </a:solidFill>
                </a:rPr>
                <a:t>근로계약서 서명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사업주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 ↔ 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근로자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31" name="직선 화살표 연결선 72"/>
            <p:cNvCxnSpPr>
              <a:cxnSpLocks noChangeShapeType="1"/>
            </p:cNvCxnSpPr>
            <p:nvPr/>
          </p:nvCxnSpPr>
          <p:spPr bwMode="auto">
            <a:xfrm flipH="1">
              <a:off x="2400300" y="2943250"/>
              <a:ext cx="9082" cy="213188"/>
            </a:xfrm>
            <a:prstGeom prst="straightConnector1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dist="35921" dir="2700000" algn="ctr" rotWithShape="0">
                <a:srgbClr val="808080">
                  <a:alpha val="79999"/>
                </a:srgbClr>
              </a:outerShdw>
            </a:effectLst>
          </p:spPr>
        </p:cxnSp>
      </p:grpSp>
      <p:grpSp>
        <p:nvGrpSpPr>
          <p:cNvPr id="49" name="그룹 48"/>
          <p:cNvGrpSpPr/>
          <p:nvPr/>
        </p:nvGrpSpPr>
        <p:grpSpPr>
          <a:xfrm>
            <a:off x="755577" y="3161849"/>
            <a:ext cx="3541204" cy="592466"/>
            <a:chOff x="755577" y="3161849"/>
            <a:chExt cx="3541204" cy="592466"/>
          </a:xfrm>
        </p:grpSpPr>
        <p:sp>
          <p:nvSpPr>
            <p:cNvPr id="17" name="모서리가 둥근 직사각형 16"/>
            <p:cNvSpPr/>
            <p:nvPr/>
          </p:nvSpPr>
          <p:spPr>
            <a:xfrm>
              <a:off x="755577" y="3161849"/>
              <a:ext cx="3541204" cy="414036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/>
                  </a:solidFill>
                  <a:latin typeface="+mn-ea"/>
                </a:rPr>
                <a:t>②</a:t>
              </a:r>
              <a:r>
                <a:rPr lang="ko-KR" altLang="en-US" sz="1600" dirty="0" smtClean="0">
                  <a:solidFill>
                    <a:schemeClr val="tx1"/>
                  </a:solidFill>
                </a:rPr>
                <a:t>고용허가서 발행</a:t>
              </a:r>
              <a:endParaRPr lang="en-US" altLang="ko-KR" sz="16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사업주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 ↔ 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취업알선센터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33" name="직선 화살표 연결선 72"/>
            <p:cNvCxnSpPr>
              <a:cxnSpLocks noChangeShapeType="1"/>
            </p:cNvCxnSpPr>
            <p:nvPr/>
          </p:nvCxnSpPr>
          <p:spPr bwMode="auto">
            <a:xfrm flipH="1">
              <a:off x="2400300" y="3541127"/>
              <a:ext cx="9082" cy="213188"/>
            </a:xfrm>
            <a:prstGeom prst="straightConnector1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dist="35921" dir="2700000" algn="ctr" rotWithShape="0">
                <a:srgbClr val="808080">
                  <a:alpha val="79999"/>
                </a:srgbClr>
              </a:outerShdw>
            </a:effectLst>
          </p:spPr>
        </p:cxnSp>
      </p:grpSp>
      <p:grpSp>
        <p:nvGrpSpPr>
          <p:cNvPr id="50" name="그룹 49"/>
          <p:cNvGrpSpPr/>
          <p:nvPr/>
        </p:nvGrpSpPr>
        <p:grpSpPr>
          <a:xfrm>
            <a:off x="4955624" y="3686050"/>
            <a:ext cx="3432800" cy="710081"/>
            <a:chOff x="4955624" y="3686050"/>
            <a:chExt cx="3432800" cy="710081"/>
          </a:xfrm>
        </p:grpSpPr>
        <p:sp>
          <p:nvSpPr>
            <p:cNvPr id="19" name="모서리가 둥근 직사각형 18"/>
            <p:cNvSpPr/>
            <p:nvPr/>
          </p:nvSpPr>
          <p:spPr>
            <a:xfrm>
              <a:off x="4955624" y="3686050"/>
              <a:ext cx="3432800" cy="538875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/>
                  </a:solidFill>
                </a:rPr>
                <a:t>⑥</a:t>
              </a:r>
              <a:r>
                <a:rPr lang="ko-KR" altLang="en-US" sz="1600" dirty="0" smtClean="0">
                  <a:solidFill>
                    <a:schemeClr val="tx1"/>
                  </a:solidFill>
                </a:rPr>
                <a:t>비자 신청 및 발행</a:t>
              </a:r>
              <a:endParaRPr lang="en-US" altLang="ko-KR" sz="16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송출기관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 ↔ 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한국 대사관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) 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34" name="직선 화살표 연결선 72"/>
            <p:cNvCxnSpPr>
              <a:cxnSpLocks noChangeShapeType="1"/>
            </p:cNvCxnSpPr>
            <p:nvPr/>
          </p:nvCxnSpPr>
          <p:spPr bwMode="auto">
            <a:xfrm flipH="1">
              <a:off x="6664569" y="4182943"/>
              <a:ext cx="9082" cy="213188"/>
            </a:xfrm>
            <a:prstGeom prst="straightConnector1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dist="35921" dir="2700000" algn="ctr" rotWithShape="0">
                <a:srgbClr val="808080">
                  <a:alpha val="79999"/>
                </a:srgbClr>
              </a:outerShdw>
            </a:effectLst>
          </p:spPr>
        </p:cxnSp>
      </p:grpSp>
      <p:cxnSp>
        <p:nvCxnSpPr>
          <p:cNvPr id="36" name="직선 화살표 연결선 55"/>
          <p:cNvCxnSpPr>
            <a:cxnSpLocks noChangeShapeType="1"/>
          </p:cNvCxnSpPr>
          <p:nvPr/>
        </p:nvCxnSpPr>
        <p:spPr bwMode="auto">
          <a:xfrm flipH="1">
            <a:off x="4296780" y="3499339"/>
            <a:ext cx="626912" cy="1025671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</p:spPr>
      </p:cxnSp>
      <p:cxnSp>
        <p:nvCxnSpPr>
          <p:cNvPr id="41" name="직선 화살표 연결선 55"/>
          <p:cNvCxnSpPr>
            <a:cxnSpLocks noChangeShapeType="1"/>
          </p:cNvCxnSpPr>
          <p:nvPr/>
        </p:nvCxnSpPr>
        <p:spPr bwMode="auto">
          <a:xfrm flipV="1">
            <a:off x="4305572" y="4031624"/>
            <a:ext cx="635260" cy="510970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</p:spPr>
      </p:cxnSp>
      <p:cxnSp>
        <p:nvCxnSpPr>
          <p:cNvPr id="44" name="직선 화살표 연결선 55"/>
          <p:cNvCxnSpPr>
            <a:cxnSpLocks noChangeShapeType="1"/>
            <a:endCxn id="22" idx="3"/>
          </p:cNvCxnSpPr>
          <p:nvPr/>
        </p:nvCxnSpPr>
        <p:spPr bwMode="auto">
          <a:xfrm flipH="1">
            <a:off x="4237209" y="4443243"/>
            <a:ext cx="628274" cy="579698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</p:spPr>
      </p:cxnSp>
      <p:grpSp>
        <p:nvGrpSpPr>
          <p:cNvPr id="53" name="그룹 52"/>
          <p:cNvGrpSpPr/>
          <p:nvPr/>
        </p:nvGrpSpPr>
        <p:grpSpPr>
          <a:xfrm>
            <a:off x="780825" y="4764721"/>
            <a:ext cx="3456384" cy="695746"/>
            <a:chOff x="810423" y="4830241"/>
            <a:chExt cx="3456384" cy="695746"/>
          </a:xfrm>
        </p:grpSpPr>
        <p:sp>
          <p:nvSpPr>
            <p:cNvPr id="22" name="모서리가 둥근 직사각형 21"/>
            <p:cNvSpPr/>
            <p:nvPr/>
          </p:nvSpPr>
          <p:spPr>
            <a:xfrm>
              <a:off x="810423" y="4830241"/>
              <a:ext cx="3456384" cy="51644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/>
                  </a:solidFill>
                </a:rPr>
                <a:t>⑧</a:t>
              </a:r>
              <a:r>
                <a:rPr lang="ko-KR" altLang="en-US" sz="1600" dirty="0" smtClean="0">
                  <a:solidFill>
                    <a:schemeClr val="tx1"/>
                  </a:solidFill>
                </a:rPr>
                <a:t>근로자 입국</a:t>
              </a:r>
              <a:endParaRPr lang="en-US" altLang="ko-KR" sz="16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송출기관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 ↔ 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공단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47" name="직선 화살표 연결선 72"/>
            <p:cNvCxnSpPr>
              <a:cxnSpLocks noChangeShapeType="1"/>
            </p:cNvCxnSpPr>
            <p:nvPr/>
          </p:nvCxnSpPr>
          <p:spPr bwMode="auto">
            <a:xfrm flipH="1">
              <a:off x="2420816" y="5312799"/>
              <a:ext cx="9082" cy="213188"/>
            </a:xfrm>
            <a:prstGeom prst="straightConnector1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dist="35921" dir="2700000" algn="ctr" rotWithShape="0">
                <a:srgbClr val="808080">
                  <a:alpha val="79999"/>
                </a:srgbClr>
              </a:outerShdw>
            </a:effectLst>
          </p:spPr>
        </p:cxnSp>
      </p:grpSp>
      <p:sp>
        <p:nvSpPr>
          <p:cNvPr id="35" name="WordArt 13"/>
          <p:cNvSpPr>
            <a:spLocks noChangeArrowheads="1" noChangeShapeType="1" noTextEdit="1"/>
          </p:cNvSpPr>
          <p:nvPr/>
        </p:nvSpPr>
        <p:spPr bwMode="auto">
          <a:xfrm>
            <a:off x="635725" y="156750"/>
            <a:ext cx="4337719" cy="59956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1.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성실근로자 재 입국 제도</a:t>
            </a:r>
            <a:endParaRPr lang="en-US" altLang="ko-KR" sz="3200" kern="10" spc="-80" dirty="0" smtClean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3" grpId="0" animBg="1"/>
      <p:bldP spid="24" grpId="0" animBg="1"/>
      <p:bldP spid="27" grpId="0" animBg="1"/>
      <p:bldP spid="2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graphicFrame>
        <p:nvGraphicFramePr>
          <p:cNvPr id="25" name="표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151164"/>
              </p:ext>
            </p:extLst>
          </p:nvPr>
        </p:nvGraphicFramePr>
        <p:xfrm>
          <a:off x="363569" y="1088507"/>
          <a:ext cx="8423031" cy="5724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1078"/>
                <a:gridCol w="4501953"/>
              </a:tblGrid>
              <a:tr h="26066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 smtClean="0"/>
                        <a:t>단계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 smtClean="0"/>
                        <a:t>장면</a:t>
                      </a:r>
                      <a:endParaRPr lang="ko-KR" altLang="en-US" sz="2000" dirty="0"/>
                    </a:p>
                  </a:txBody>
                  <a:tcPr/>
                </a:tc>
              </a:tr>
              <a:tr h="100811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+mn-ea"/>
                          <a:ea typeface="+mn-ea"/>
                        </a:rPr>
                        <a:t>① </a:t>
                      </a:r>
                      <a:r>
                        <a:rPr lang="ko-KR" altLang="en-US" sz="1800" dirty="0" smtClean="0">
                          <a:latin typeface="+mn-ea"/>
                          <a:ea typeface="+mn-ea"/>
                        </a:rPr>
                        <a:t>인천공항 도착</a:t>
                      </a:r>
                      <a:endParaRPr lang="en-US" altLang="ko-KR" sz="1800" dirty="0" smtClean="0">
                        <a:latin typeface="+mn-ea"/>
                        <a:ea typeface="+mn-ea"/>
                      </a:endParaRPr>
                    </a:p>
                    <a:p>
                      <a:pPr latinLnBrk="1"/>
                      <a:r>
                        <a:rPr lang="en-US" altLang="ko-KR" sz="1800" dirty="0" smtClean="0">
                          <a:latin typeface="+mn-ea"/>
                          <a:ea typeface="+mn-ea"/>
                        </a:rPr>
                        <a:t>   (</a:t>
                      </a:r>
                      <a:r>
                        <a:rPr lang="ko-KR" altLang="en-US" sz="1800" dirty="0" smtClean="0">
                          <a:latin typeface="+mn-ea"/>
                          <a:ea typeface="+mn-ea"/>
                        </a:rPr>
                        <a:t>도착하여 공단 직원에 의해 인계</a:t>
                      </a:r>
                      <a:r>
                        <a:rPr lang="en-US" altLang="ko-KR" sz="180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8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</a:tr>
              <a:tr h="100811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 smtClean="0">
                          <a:latin typeface="+mn-ea"/>
                          <a:ea typeface="+mn-ea"/>
                        </a:rPr>
                        <a:t>②</a:t>
                      </a:r>
                      <a:r>
                        <a:rPr lang="ko-KR" altLang="en-US" sz="1800" baseline="0" dirty="0" smtClean="0">
                          <a:latin typeface="+mn-ea"/>
                          <a:ea typeface="+mn-ea"/>
                        </a:rPr>
                        <a:t> 버스로 이동</a:t>
                      </a:r>
                      <a:endParaRPr lang="en-US" altLang="ko-KR" sz="1800" baseline="0" dirty="0" smtClean="0">
                        <a:latin typeface="+mn-ea"/>
                        <a:ea typeface="+mn-ea"/>
                      </a:endParaRPr>
                    </a:p>
                    <a:p>
                      <a:pPr latinLnBrk="1"/>
                      <a:r>
                        <a:rPr lang="en-US" altLang="ko-KR" sz="1800" baseline="0" dirty="0" smtClean="0">
                          <a:latin typeface="+mn-ea"/>
                          <a:ea typeface="+mn-ea"/>
                        </a:rPr>
                        <a:t>    </a:t>
                      </a:r>
                      <a:endParaRPr lang="ko-KR" altLang="en-US" sz="18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</a:tr>
              <a:tr h="10801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 smtClean="0">
                          <a:latin typeface="+mn-ea"/>
                          <a:ea typeface="+mn-ea"/>
                        </a:rPr>
                        <a:t>③</a:t>
                      </a:r>
                      <a:r>
                        <a:rPr lang="ko-KR" altLang="en-US" sz="1800" baseline="0" dirty="0" smtClean="0">
                          <a:latin typeface="+mn-ea"/>
                          <a:ea typeface="+mn-ea"/>
                        </a:rPr>
                        <a:t> 건강검진</a:t>
                      </a:r>
                      <a:endParaRPr lang="en-US" altLang="ko-KR" sz="1800" baseline="0" dirty="0" smtClean="0">
                        <a:latin typeface="+mn-ea"/>
                        <a:ea typeface="+mn-ea"/>
                      </a:endParaRPr>
                    </a:p>
                    <a:p>
                      <a:pPr latinLnBrk="1"/>
                      <a:r>
                        <a:rPr lang="en-US" altLang="ko-KR" sz="1800" baseline="0" dirty="0" smtClean="0">
                          <a:latin typeface="+mn-ea"/>
                          <a:ea typeface="+mn-ea"/>
                        </a:rPr>
                        <a:t>    </a:t>
                      </a:r>
                      <a:endParaRPr lang="ko-KR" altLang="en-US" sz="18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 smtClean="0">
                          <a:latin typeface="+mn-ea"/>
                          <a:ea typeface="+mn-ea"/>
                        </a:rPr>
                        <a:t>④ 보험 가입</a:t>
                      </a:r>
                      <a:endParaRPr lang="en-US" altLang="ko-KR" sz="1800" dirty="0" smtClean="0">
                        <a:latin typeface="+mn-ea"/>
                        <a:ea typeface="+mn-ea"/>
                      </a:endParaRPr>
                    </a:p>
                    <a:p>
                      <a:pPr latinLnBrk="1"/>
                      <a:r>
                        <a:rPr lang="en-US" altLang="ko-KR" sz="1800" dirty="0" smtClean="0">
                          <a:latin typeface="+mn-ea"/>
                          <a:ea typeface="+mn-ea"/>
                        </a:rPr>
                        <a:t>   </a:t>
                      </a:r>
                      <a:endParaRPr lang="ko-KR" altLang="en-US" sz="18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/>
                </a:tc>
              </a:tr>
              <a:tr h="10801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 smtClean="0">
                          <a:latin typeface="+mn-ea"/>
                          <a:ea typeface="+mn-ea"/>
                        </a:rPr>
                        <a:t>⑤ 고용주 인도</a:t>
                      </a:r>
                      <a:r>
                        <a:rPr lang="en-US" altLang="ko-KR" sz="180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800" dirty="0" smtClean="0">
                          <a:latin typeface="+mn-ea"/>
                          <a:ea typeface="+mn-ea"/>
                        </a:rPr>
                        <a:t>인천</a:t>
                      </a:r>
                      <a:r>
                        <a:rPr lang="en-US" altLang="ko-KR" sz="1800" dirty="0" smtClean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800" dirty="0" smtClean="0">
                          <a:latin typeface="+mn-ea"/>
                          <a:ea typeface="+mn-ea"/>
                        </a:rPr>
                        <a:t>대전</a:t>
                      </a:r>
                      <a:r>
                        <a:rPr lang="en-US" altLang="ko-KR" sz="1800" dirty="0" smtClean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800" dirty="0" smtClean="0">
                          <a:latin typeface="+mn-ea"/>
                          <a:ea typeface="+mn-ea"/>
                        </a:rPr>
                        <a:t>대구</a:t>
                      </a:r>
                      <a:r>
                        <a:rPr lang="en-US" altLang="ko-KR" sz="1800" dirty="0" smtClean="0"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latinLnBrk="1"/>
                      <a:r>
                        <a:rPr lang="en-US" altLang="ko-KR" sz="1800" dirty="0" smtClean="0">
                          <a:latin typeface="+mn-ea"/>
                          <a:ea typeface="+mn-ea"/>
                        </a:rPr>
                        <a:t>    </a:t>
                      </a:r>
                      <a:endParaRPr lang="ko-KR" altLang="en-US" sz="16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6" name="_x81281600" descr="EMB00000360019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819" y="1501197"/>
            <a:ext cx="2172695" cy="960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" name="_x81267432" descr="EMB00000360019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554" y="2479088"/>
            <a:ext cx="2333046" cy="9981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1" name="_x79308456" descr="EMB00000360019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820" y="3527686"/>
            <a:ext cx="2172694" cy="10570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2" name="_x79530488" descr="EMB0000036001b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555" y="4584725"/>
            <a:ext cx="2318570" cy="11592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3" name="_x81270392" descr="EMB0000036001b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171" y="5744012"/>
            <a:ext cx="2230097" cy="10570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2" name="WordArt 13"/>
          <p:cNvSpPr>
            <a:spLocks noChangeArrowheads="1" noChangeShapeType="1" noTextEdit="1"/>
          </p:cNvSpPr>
          <p:nvPr/>
        </p:nvSpPr>
        <p:spPr bwMode="auto">
          <a:xfrm>
            <a:off x="635725" y="156750"/>
            <a:ext cx="4337719" cy="59956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1.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성실근로자 재 입국 제도</a:t>
            </a:r>
            <a:endParaRPr lang="en-US" altLang="ko-KR" sz="3200" kern="10" spc="-80" dirty="0" smtClean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86015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9833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9832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110" name="WordArt 13"/>
          <p:cNvSpPr>
            <a:spLocks noChangeArrowheads="1" noChangeShapeType="1" noTextEdit="1"/>
          </p:cNvSpPr>
          <p:nvPr/>
        </p:nvSpPr>
        <p:spPr bwMode="auto">
          <a:xfrm>
            <a:off x="822960" y="313502"/>
            <a:ext cx="5587365" cy="55167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외국인고용허가제의 요점</a:t>
            </a:r>
            <a:endParaRPr lang="ko-KR" altLang="en-US" sz="3200" kern="10" spc="-80" dirty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sp>
        <p:nvSpPr>
          <p:cNvPr id="109" name="Text Box 22"/>
          <p:cNvSpPr txBox="1">
            <a:spLocks noChangeArrowheads="1"/>
          </p:cNvSpPr>
          <p:nvPr/>
        </p:nvSpPr>
        <p:spPr bwMode="black">
          <a:xfrm>
            <a:off x="17584" y="1636863"/>
            <a:ext cx="9074329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Font typeface="Wingdings" pitchFamily="2" charset="2"/>
              <a:buChar char="§"/>
              <a:defRPr/>
            </a:pPr>
            <a:r>
              <a:rPr lang="en-US" altLang="ko-KR" sz="2200" kern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Arial" charset="0"/>
              </a:rPr>
              <a:t> </a:t>
            </a:r>
            <a:r>
              <a:rPr lang="ko-KR" altLang="en-US" sz="2400" b="1" dirty="0"/>
              <a:t>정부 대 정부</a:t>
            </a:r>
            <a:endParaRPr lang="en-US" altLang="ko-KR" sz="2400" b="1" dirty="0"/>
          </a:p>
          <a:p>
            <a:pPr>
              <a:buFont typeface="Wingdings" pitchFamily="2" charset="2"/>
              <a:buChar char="§"/>
              <a:defRPr/>
            </a:pPr>
            <a:r>
              <a:rPr lang="ko-KR" altLang="en-US" sz="2400" b="1" dirty="0" smtClean="0"/>
              <a:t> 합법적 고용</a:t>
            </a:r>
            <a:endParaRPr lang="en-US" altLang="ko-KR" sz="2400" b="1" dirty="0" smtClean="0"/>
          </a:p>
          <a:p>
            <a:pPr>
              <a:buFont typeface="Wingdings" pitchFamily="2" charset="2"/>
              <a:buChar char="§"/>
              <a:defRPr/>
            </a:pPr>
            <a:r>
              <a:rPr lang="en-US" altLang="ko-KR" sz="2400" b="1" dirty="0" smtClean="0"/>
              <a:t> </a:t>
            </a:r>
            <a:r>
              <a:rPr lang="ko-KR" altLang="en-US" sz="2400" b="1" dirty="0" smtClean="0"/>
              <a:t>국내 근로자와 차별금지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동등한 보호</a:t>
            </a:r>
            <a:r>
              <a:rPr lang="en-US" altLang="ko-KR" sz="2400" b="1" dirty="0" smtClean="0"/>
              <a:t>, 4</a:t>
            </a:r>
            <a:r>
              <a:rPr lang="ko-KR" altLang="en-US" sz="2400" b="1" dirty="0" smtClean="0"/>
              <a:t>대 보험 보장</a:t>
            </a:r>
            <a:endParaRPr lang="en-US" altLang="ko-KR" sz="2000" dirty="0" smtClean="0"/>
          </a:p>
          <a:p>
            <a:pPr>
              <a:buFont typeface="Wingdings" pitchFamily="2" charset="2"/>
              <a:buChar char="§"/>
              <a:defRPr/>
            </a:pPr>
            <a:r>
              <a:rPr lang="en-US" altLang="ko-KR" sz="2400" b="1" dirty="0" smtClean="0"/>
              <a:t> 3</a:t>
            </a:r>
            <a:r>
              <a:rPr lang="ko-KR" altLang="en-US" sz="2400" b="1" dirty="0" smtClean="0"/>
              <a:t>년 고용</a:t>
            </a:r>
            <a:r>
              <a:rPr lang="en-US" altLang="ko-KR" sz="2400" b="1" dirty="0" smtClean="0"/>
              <a:t>, 1</a:t>
            </a:r>
            <a:r>
              <a:rPr lang="ko-KR" altLang="en-US" sz="2400" b="1" dirty="0" smtClean="0"/>
              <a:t>년 </a:t>
            </a:r>
            <a:r>
              <a:rPr lang="en-US" altLang="ko-KR" sz="2400" b="1" dirty="0" smtClean="0"/>
              <a:t>10</a:t>
            </a:r>
            <a:r>
              <a:rPr lang="ko-KR" altLang="en-US" sz="2400" b="1" dirty="0" smtClean="0"/>
              <a:t>개월 연장</a:t>
            </a:r>
            <a:endParaRPr lang="ko-KR" altLang="en-US" sz="2400" dirty="0"/>
          </a:p>
        </p:txBody>
      </p:sp>
      <p:grpSp>
        <p:nvGrpSpPr>
          <p:cNvPr id="21" name="그룹 20"/>
          <p:cNvGrpSpPr/>
          <p:nvPr/>
        </p:nvGrpSpPr>
        <p:grpSpPr>
          <a:xfrm>
            <a:off x="140677" y="4059130"/>
            <a:ext cx="8951236" cy="2095499"/>
            <a:chOff x="2425273" y="2286635"/>
            <a:chExt cx="6172789" cy="2294493"/>
          </a:xfrm>
        </p:grpSpPr>
        <p:sp>
          <p:nvSpPr>
            <p:cNvPr id="22" name="모서리가 둥근 직사각형 21"/>
            <p:cNvSpPr/>
            <p:nvPr/>
          </p:nvSpPr>
          <p:spPr>
            <a:xfrm>
              <a:off x="2425273" y="2286635"/>
              <a:ext cx="962895" cy="2294493"/>
            </a:xfrm>
            <a:prstGeom prst="roundRect">
              <a:avLst>
                <a:gd name="adj" fmla="val 40718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EPS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의</a:t>
              </a:r>
              <a:endParaRPr lang="en-US" altLang="ko-KR" sz="20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목적</a:t>
              </a:r>
              <a:endParaRPr lang="en-US" altLang="ko-KR" sz="20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4" name="AutoShape 8"/>
            <p:cNvSpPr>
              <a:spLocks noChangeArrowheads="1"/>
            </p:cNvSpPr>
            <p:nvPr/>
          </p:nvSpPr>
          <p:spPr bwMode="auto">
            <a:xfrm>
              <a:off x="3401602" y="3828653"/>
              <a:ext cx="5196460" cy="752475"/>
            </a:xfrm>
            <a:prstGeom prst="homePlate">
              <a:avLst>
                <a:gd name="adj" fmla="val 24033"/>
              </a:avLst>
            </a:prstGeom>
            <a:solidFill>
              <a:srgbClr val="FFFF66"/>
            </a:solidFill>
            <a:ln w="12700" algn="ctr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FFFF66"/>
              </a:extrusionClr>
            </a:sp3d>
          </p:spPr>
          <p:txBody>
            <a:bodyPr lIns="18000" rIns="18000" anchor="ctr">
              <a:flatTx/>
            </a:bodyPr>
            <a:lstStyle/>
            <a:p>
              <a:pPr marL="82550" algn="ctr" latinLnBrk="0"/>
              <a:r>
                <a:rPr kumimoji="0" lang="ko-KR" altLang="en-US" sz="1400" dirty="0" smtClean="0"/>
                <a:t> </a:t>
              </a:r>
              <a:r>
                <a:rPr lang="ko-KR" altLang="en-US" sz="2000" dirty="0" smtClean="0">
                  <a:latin typeface="HY헤드라인M" pitchFamily="18" charset="-127"/>
                  <a:ea typeface="HY헤드라인M" pitchFamily="18" charset="-127"/>
                </a:rPr>
                <a:t>투명성 유도</a:t>
              </a:r>
              <a:r>
                <a:rPr lang="en-US" altLang="ko-KR" sz="2000" dirty="0" smtClean="0"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sz="2000" dirty="0" smtClean="0">
                  <a:latin typeface="HY헤드라인M" pitchFamily="18" charset="-127"/>
                  <a:ea typeface="HY헤드라인M" pitchFamily="18" charset="-127"/>
                </a:rPr>
                <a:t>부패 방지</a:t>
              </a:r>
              <a:endParaRPr lang="en-US" altLang="ko-KR" sz="2000" dirty="0" smtClean="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5" name="AutoShape 5"/>
            <p:cNvSpPr>
              <a:spLocks noChangeArrowheads="1"/>
            </p:cNvSpPr>
            <p:nvPr/>
          </p:nvSpPr>
          <p:spPr bwMode="auto">
            <a:xfrm>
              <a:off x="3414073" y="3074911"/>
              <a:ext cx="5151998" cy="752475"/>
            </a:xfrm>
            <a:prstGeom prst="homePlate">
              <a:avLst>
                <a:gd name="adj" fmla="val 23424"/>
              </a:avLst>
            </a:prstGeom>
            <a:solidFill>
              <a:srgbClr val="EAEAEA"/>
            </a:solidFill>
            <a:ln w="12700" algn="ctr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EAEAEA"/>
              </a:extrusionClr>
            </a:sp3d>
          </p:spPr>
          <p:txBody>
            <a:bodyPr lIns="18000" rIns="18000" anchor="ctr">
              <a:flatTx/>
            </a:bodyPr>
            <a:lstStyle/>
            <a:p>
              <a:pPr marL="82550" lvl="0" algn="ctr" latinLnBrk="0"/>
              <a:r>
                <a:rPr lang="ko-KR" altLang="en-US" sz="2000" dirty="0" smtClean="0">
                  <a:solidFill>
                    <a:prstClr val="black"/>
                  </a:solidFill>
                  <a:latin typeface="HY헤드라인M" pitchFamily="18" charset="-127"/>
                  <a:ea typeface="HY헤드라인M" pitchFamily="18" charset="-127"/>
                </a:rPr>
                <a:t>중소기업 인력부족 해결</a:t>
              </a:r>
              <a:endParaRPr lang="en-US" altLang="ko-KR" sz="2000" dirty="0" smtClean="0">
                <a:solidFill>
                  <a:prstClr val="black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6" name="AutoShape 6"/>
            <p:cNvSpPr>
              <a:spLocks noChangeArrowheads="1"/>
            </p:cNvSpPr>
            <p:nvPr/>
          </p:nvSpPr>
          <p:spPr bwMode="auto">
            <a:xfrm>
              <a:off x="3415772" y="2325688"/>
              <a:ext cx="5169493" cy="752475"/>
            </a:xfrm>
            <a:prstGeom prst="homePlate">
              <a:avLst>
                <a:gd name="adj" fmla="val 22398"/>
              </a:avLst>
            </a:prstGeom>
            <a:solidFill>
              <a:srgbClr val="66FFFF"/>
            </a:solidFill>
            <a:ln w="12700" algn="ctr">
              <a:miter lim="800000"/>
              <a:headEnd/>
              <a:tailEnd/>
            </a:ln>
            <a:effectLst/>
            <a:scene3d>
              <a:camera prst="legacyObliqueTopRight"/>
              <a:lightRig rig="legacyFlat3" dir="t"/>
            </a:scene3d>
            <a:sp3d extrusionH="100000" prstMaterial="legacyMatte">
              <a:bevelT w="13500" h="13500" prst="angle"/>
              <a:bevelB w="13500" h="13500" prst="angle"/>
              <a:extrusionClr>
                <a:srgbClr val="66FFFF"/>
              </a:extrusionClr>
            </a:sp3d>
          </p:spPr>
          <p:txBody>
            <a:bodyPr lIns="18000" rIns="18000" anchor="ctr">
              <a:flatTx/>
            </a:bodyPr>
            <a:lstStyle/>
            <a:p>
              <a:pPr marL="82550" lvl="0" algn="ctr" latinLnBrk="0"/>
              <a:r>
                <a:rPr lang="ko-KR" altLang="en-US" sz="2000" dirty="0" smtClean="0">
                  <a:solidFill>
                    <a:prstClr val="black"/>
                  </a:solidFill>
                  <a:latin typeface="HY헤드라인M" pitchFamily="18" charset="-127"/>
                  <a:ea typeface="HY헤드라인M" pitchFamily="18" charset="-127"/>
                </a:rPr>
                <a:t>내국인 근로자 취업기회 보장</a:t>
              </a:r>
              <a:endParaRPr lang="en-US" altLang="ko-KR" sz="2000" dirty="0" smtClean="0">
                <a:solidFill>
                  <a:prstClr val="black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387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97" name="WordArt 13"/>
          <p:cNvSpPr>
            <a:spLocks noChangeArrowheads="1" noChangeShapeType="1" noTextEdit="1"/>
          </p:cNvSpPr>
          <p:nvPr/>
        </p:nvSpPr>
        <p:spPr bwMode="auto">
          <a:xfrm>
            <a:off x="635725" y="156750"/>
            <a:ext cx="5290603" cy="59956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2.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특별한국어시험 재 입국 제도</a:t>
            </a:r>
            <a:endParaRPr lang="en-US" altLang="ko-KR" sz="3200" kern="10" spc="-80" dirty="0" smtClean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grpSp>
        <p:nvGrpSpPr>
          <p:cNvPr id="2" name="그룹 49"/>
          <p:cNvGrpSpPr/>
          <p:nvPr/>
        </p:nvGrpSpPr>
        <p:grpSpPr>
          <a:xfrm>
            <a:off x="217534" y="1284091"/>
            <a:ext cx="8966971" cy="2005901"/>
            <a:chOff x="-209186" y="6484106"/>
            <a:chExt cx="8966971" cy="1989691"/>
          </a:xfrm>
        </p:grpSpPr>
        <p:sp>
          <p:nvSpPr>
            <p:cNvPr id="46" name="AutoShape 19"/>
            <p:cNvSpPr>
              <a:spLocks noChangeArrowheads="1"/>
            </p:cNvSpPr>
            <p:nvPr/>
          </p:nvSpPr>
          <p:spPr bwMode="auto">
            <a:xfrm>
              <a:off x="-209186" y="7019146"/>
              <a:ext cx="8778420" cy="1342548"/>
            </a:xfrm>
            <a:prstGeom prst="roundRect">
              <a:avLst>
                <a:gd name="adj" fmla="val 9426"/>
              </a:avLst>
            </a:prstGeom>
            <a:solidFill>
              <a:schemeClr val="bg1"/>
            </a:solidFill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7" name="Text Box 16"/>
            <p:cNvSpPr txBox="1">
              <a:spLocks noChangeArrowheads="1"/>
            </p:cNvSpPr>
            <p:nvPr/>
          </p:nvSpPr>
          <p:spPr bwMode="auto">
            <a:xfrm>
              <a:off x="-175200" y="7161052"/>
              <a:ext cx="8932985" cy="13127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2011</a:t>
              </a:r>
              <a:r>
                <a:rPr lang="ko-KR" altLang="en-US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년 </a:t>
              </a:r>
              <a:r>
                <a:rPr lang="en-US" altLang="ko-KR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11</a:t>
              </a:r>
              <a:r>
                <a:rPr lang="ko-KR" altLang="en-US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월 </a:t>
              </a:r>
              <a:r>
                <a:rPr lang="en-US" altLang="ko-KR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8</a:t>
              </a:r>
              <a:r>
                <a:rPr lang="ko-KR" altLang="en-US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일 시작 </a:t>
              </a:r>
              <a:endParaRPr lang="en-US" altLang="ko-KR" sz="2400" kern="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endParaRPr lang="en-US" altLang="ko-KR" sz="24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400" kern="0" dirty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자발적 귀환자</a:t>
              </a:r>
              <a:r>
                <a:rPr lang="en-US" altLang="ko-KR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, </a:t>
              </a:r>
              <a:r>
                <a:rPr lang="ko-KR" altLang="en-US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출국 </a:t>
              </a:r>
              <a:r>
                <a:rPr lang="en-US" altLang="ko-KR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6</a:t>
              </a:r>
              <a:r>
                <a:rPr lang="ko-KR" altLang="en-US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개월 후 귀국 </a:t>
              </a:r>
              <a:endParaRPr lang="en-US" altLang="ko-KR" sz="24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defRPr/>
              </a:pPr>
              <a:r>
                <a:rPr lang="en-US" altLang="ko-KR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 </a:t>
              </a:r>
              <a:endParaRPr lang="en-US" altLang="ko-KR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</p:txBody>
        </p:sp>
        <p:sp>
          <p:nvSpPr>
            <p:cNvPr id="48" name="모서리가 둥근 직사각형 47"/>
            <p:cNvSpPr/>
            <p:nvPr/>
          </p:nvSpPr>
          <p:spPr>
            <a:xfrm>
              <a:off x="-196276" y="6484106"/>
              <a:ext cx="1455473" cy="566376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01600" prst="riblet"/>
            </a:sp3d>
          </p:spPr>
          <p:txBody>
            <a:bodyPr anchor="ctr"/>
            <a:lstStyle/>
            <a:p>
              <a:pPr algn="ctr" latinLnBrk="0">
                <a:defRPr/>
              </a:pPr>
              <a:r>
                <a:rPr lang="ko-KR" altLang="en-US" sz="28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</a:rPr>
                <a:t>정의</a:t>
              </a:r>
              <a:endParaRPr lang="en-US" altLang="ko-KR" sz="2800" kern="0" dirty="0" smtClean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grpSp>
        <p:nvGrpSpPr>
          <p:cNvPr id="4" name="그룹 50"/>
          <p:cNvGrpSpPr/>
          <p:nvPr/>
        </p:nvGrpSpPr>
        <p:grpSpPr>
          <a:xfrm>
            <a:off x="0" y="4537167"/>
            <a:ext cx="9144000" cy="2154171"/>
            <a:chOff x="0" y="4489848"/>
            <a:chExt cx="9144000" cy="2200710"/>
          </a:xfrm>
        </p:grpSpPr>
        <p:sp>
          <p:nvSpPr>
            <p:cNvPr id="29" name="Rectangle 3"/>
            <p:cNvSpPr>
              <a:spLocks noChangeArrowheads="1"/>
            </p:cNvSpPr>
            <p:nvPr/>
          </p:nvSpPr>
          <p:spPr bwMode="auto">
            <a:xfrm>
              <a:off x="0" y="5375862"/>
              <a:ext cx="9144000" cy="0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wrap="none" anchor="ctr">
              <a:spAutoFit/>
            </a:bodyPr>
            <a:lstStyle/>
            <a:p>
              <a:pPr fontAlgn="auto" latinLnBrk="0">
                <a:lnSpc>
                  <a:spcPct val="110000"/>
                </a:lnSpc>
                <a:spcAft>
                  <a:spcPts val="0"/>
                </a:spcAft>
                <a:defRPr/>
              </a:pPr>
              <a:endParaRPr kumimoji="0" lang="ko-KR" altLang="en-US" kern="0">
                <a:solidFill>
                  <a:sysClr val="windowText" lastClr="000000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251520" y="4489848"/>
              <a:ext cx="1418983" cy="2200710"/>
            </a:xfrm>
            <a:prstGeom prst="roundRect">
              <a:avLst/>
            </a:prstGeom>
            <a:solidFill>
              <a:srgbClr val="7030A0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01600" prst="riblet"/>
            </a:sp3d>
          </p:spPr>
          <p:txBody>
            <a:bodyPr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28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</a:rPr>
                <a:t>기본</a:t>
              </a:r>
              <a:endParaRPr lang="en-US" altLang="ko-KR" sz="2800" kern="0" dirty="0" smtClean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endParaRPr>
            </a:p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28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</a:rPr>
                <a:t>요건</a:t>
              </a:r>
              <a:endParaRPr lang="en-US" altLang="ko-KR" sz="2800" kern="0" dirty="0" smtClean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grpSp>
          <p:nvGrpSpPr>
            <p:cNvPr id="5" name="그룹 16"/>
            <p:cNvGrpSpPr/>
            <p:nvPr/>
          </p:nvGrpSpPr>
          <p:grpSpPr>
            <a:xfrm>
              <a:off x="1650747" y="4559543"/>
              <a:ext cx="7091119" cy="2112662"/>
              <a:chOff x="3388234" y="2325689"/>
              <a:chExt cx="5209828" cy="2198042"/>
            </a:xfrm>
          </p:grpSpPr>
          <p:sp>
            <p:nvSpPr>
              <p:cNvPr id="19" name="AutoShape 8"/>
              <p:cNvSpPr>
                <a:spLocks noChangeArrowheads="1"/>
              </p:cNvSpPr>
              <p:nvPr/>
            </p:nvSpPr>
            <p:spPr bwMode="auto">
              <a:xfrm>
                <a:off x="3401602" y="3230576"/>
                <a:ext cx="5196460" cy="452091"/>
              </a:xfrm>
              <a:prstGeom prst="homePlate">
                <a:avLst>
                  <a:gd name="adj" fmla="val 24033"/>
                </a:avLst>
              </a:prstGeom>
              <a:solidFill>
                <a:srgbClr val="FFFF66"/>
              </a:solidFill>
              <a:ln w="12700" algn="ctr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FFFF66"/>
                </a:extrusionClr>
              </a:sp3d>
            </p:spPr>
            <p:txBody>
              <a:bodyPr lIns="18000" rIns="18000" anchor="ctr">
                <a:flatTx/>
              </a:bodyPr>
              <a:lstStyle/>
              <a:p>
                <a:pPr marL="82550" lvl="0" algn="ctr" latinLnBrk="0"/>
                <a:r>
                  <a:rPr lang="ko-KR" altLang="en-US" sz="2000" kern="10" spc="-80" dirty="0" smtClean="0">
                    <a:effectLst>
                      <a:outerShdw dist="17961" dir="2700000" algn="ctr" rotWithShape="0">
                        <a:prstClr val="black">
                          <a:alpha val="80000"/>
                        </a:prstClr>
                      </a:outerShdw>
                    </a:effectLst>
                    <a:latin typeface="HY견고딕"/>
                    <a:ea typeface="HY견고딕"/>
                  </a:rPr>
                  <a:t>건강검진 통과자</a:t>
                </a:r>
                <a:endParaRPr lang="en-US" altLang="ko-KR" sz="2000" dirty="0" smtClean="0"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20" name="AutoShape 5"/>
              <p:cNvSpPr>
                <a:spLocks noChangeArrowheads="1"/>
              </p:cNvSpPr>
              <p:nvPr/>
            </p:nvSpPr>
            <p:spPr bwMode="auto">
              <a:xfrm>
                <a:off x="3414073" y="2766528"/>
                <a:ext cx="5151998" cy="411484"/>
              </a:xfrm>
              <a:prstGeom prst="homePlate">
                <a:avLst>
                  <a:gd name="adj" fmla="val 23424"/>
                </a:avLst>
              </a:prstGeom>
              <a:solidFill>
                <a:srgbClr val="EAEAEA"/>
              </a:solidFill>
              <a:ln w="12700" algn="ctr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EAEAEA"/>
                </a:extrusionClr>
              </a:sp3d>
            </p:spPr>
            <p:txBody>
              <a:bodyPr lIns="18000" rIns="18000" anchor="ctr">
                <a:flatTx/>
              </a:bodyPr>
              <a:lstStyle/>
              <a:p>
                <a:pPr marL="82550" lvl="0" algn="ctr" latinLnBrk="0"/>
                <a:r>
                  <a:rPr lang="ko-KR" altLang="en-US" sz="2000" kern="10" spc="-80" dirty="0" smtClean="0">
                    <a:solidFill>
                      <a:srgbClr val="0066CC"/>
                    </a:solidFill>
                    <a:effectLst>
                      <a:outerShdw dist="17961" dir="2700000" algn="ctr" rotWithShape="0">
                        <a:schemeClr val="tx1">
                          <a:alpha val="80000"/>
                        </a:schemeClr>
                      </a:outerShdw>
                    </a:effectLst>
                    <a:latin typeface="HY견고딕"/>
                    <a:ea typeface="HY견고딕"/>
                  </a:rPr>
                  <a:t>특별한국어 능력시험 통과자</a:t>
                </a:r>
                <a:endParaRPr lang="en-US" altLang="ko-KR" dirty="0" smtClean="0">
                  <a:solidFill>
                    <a:prstClr val="black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21" name="AutoShape 6"/>
              <p:cNvSpPr>
                <a:spLocks noChangeArrowheads="1"/>
              </p:cNvSpPr>
              <p:nvPr/>
            </p:nvSpPr>
            <p:spPr bwMode="auto">
              <a:xfrm>
                <a:off x="3415772" y="2325689"/>
                <a:ext cx="5169493" cy="385051"/>
              </a:xfrm>
              <a:prstGeom prst="homePlate">
                <a:avLst>
                  <a:gd name="adj" fmla="val 22398"/>
                </a:avLst>
              </a:prstGeom>
              <a:solidFill>
                <a:srgbClr val="66FFFF"/>
              </a:solidFill>
              <a:ln w="12700" algn="ctr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t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66FFFF"/>
                </a:extrusionClr>
              </a:sp3d>
            </p:spPr>
            <p:txBody>
              <a:bodyPr lIns="18000" rIns="18000" anchor="ctr">
                <a:flatTx/>
              </a:bodyPr>
              <a:lstStyle/>
              <a:p>
                <a:pPr marL="82550" algn="ctr" latinLnBrk="0"/>
                <a:r>
                  <a:rPr lang="ko-KR" altLang="en-US" sz="2000" dirty="0" smtClean="0">
                    <a:solidFill>
                      <a:prstClr val="black"/>
                    </a:solidFill>
                    <a:latin typeface="HY헤드라인M" pitchFamily="18" charset="-127"/>
                    <a:ea typeface="HY헤드라인M" pitchFamily="18" charset="-127"/>
                  </a:rPr>
                  <a:t>나이 </a:t>
                </a:r>
                <a:r>
                  <a:rPr lang="en-US" altLang="ko-KR" sz="2000" dirty="0" smtClean="0">
                    <a:solidFill>
                      <a:prstClr val="black"/>
                    </a:solidFill>
                    <a:latin typeface="HY헤드라인M" pitchFamily="18" charset="-127"/>
                    <a:ea typeface="HY헤드라인M" pitchFamily="18" charset="-127"/>
                  </a:rPr>
                  <a:t>18</a:t>
                </a:r>
                <a:r>
                  <a:rPr lang="ko-KR" altLang="en-US" sz="2000" dirty="0" smtClean="0">
                    <a:solidFill>
                      <a:prstClr val="black"/>
                    </a:solidFill>
                    <a:latin typeface="HY헤드라인M" pitchFamily="18" charset="-127"/>
                    <a:ea typeface="HY헤드라인M" pitchFamily="18" charset="-127"/>
                  </a:rPr>
                  <a:t>세</a:t>
                </a:r>
                <a:r>
                  <a:rPr lang="en-US" altLang="ko-KR" sz="2000" dirty="0" smtClean="0">
                    <a:solidFill>
                      <a:prstClr val="black"/>
                    </a:solidFill>
                    <a:latin typeface="HY헤드라인M" pitchFamily="18" charset="-127"/>
                    <a:ea typeface="HY헤드라인M" pitchFamily="18" charset="-127"/>
                  </a:rPr>
                  <a:t>~38</a:t>
                </a:r>
                <a:r>
                  <a:rPr lang="ko-KR" altLang="en-US" sz="2000" dirty="0" smtClean="0">
                    <a:solidFill>
                      <a:prstClr val="black"/>
                    </a:solidFill>
                    <a:latin typeface="HY헤드라인M" pitchFamily="18" charset="-127"/>
                    <a:ea typeface="HY헤드라인M" pitchFamily="18" charset="-127"/>
                  </a:rPr>
                  <a:t>세</a:t>
                </a:r>
                <a:endParaRPr lang="en-US" altLang="ko-KR" sz="2000" dirty="0" smtClean="0">
                  <a:solidFill>
                    <a:srgbClr val="FF0000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25" name="AutoShape 5"/>
              <p:cNvSpPr>
                <a:spLocks noChangeArrowheads="1"/>
              </p:cNvSpPr>
              <p:nvPr/>
            </p:nvSpPr>
            <p:spPr bwMode="auto">
              <a:xfrm>
                <a:off x="3388234" y="4112247"/>
                <a:ext cx="5151998" cy="411484"/>
              </a:xfrm>
              <a:prstGeom prst="homePlate">
                <a:avLst>
                  <a:gd name="adj" fmla="val 23424"/>
                </a:avLst>
              </a:prstGeom>
              <a:solidFill>
                <a:srgbClr val="EAEAEA"/>
              </a:solidFill>
              <a:ln w="12700" algn="ctr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EAEAEA"/>
                </a:extrusionClr>
              </a:sp3d>
            </p:spPr>
            <p:txBody>
              <a:bodyPr lIns="18000" rIns="18000" anchor="ctr">
                <a:flatTx/>
              </a:bodyPr>
              <a:lstStyle/>
              <a:p>
                <a:pPr marL="82550" lvl="0" algn="ctr" latinLnBrk="0"/>
                <a:r>
                  <a:rPr lang="en-US" altLang="ko-KR" sz="2000" dirty="0" smtClean="0">
                    <a:solidFill>
                      <a:prstClr val="black"/>
                    </a:solidFill>
                    <a:latin typeface="HY헤드라인M" pitchFamily="18" charset="-127"/>
                    <a:ea typeface="HY헤드라인M" pitchFamily="18" charset="-127"/>
                  </a:rPr>
                  <a:t>2010</a:t>
                </a:r>
                <a:r>
                  <a:rPr lang="ko-KR" altLang="en-US" sz="2000" dirty="0" smtClean="0">
                    <a:solidFill>
                      <a:prstClr val="black"/>
                    </a:solidFill>
                    <a:latin typeface="HY헤드라인M" pitchFamily="18" charset="-127"/>
                    <a:ea typeface="HY헤드라인M" pitchFamily="18" charset="-127"/>
                  </a:rPr>
                  <a:t>년 </a:t>
                </a:r>
                <a:r>
                  <a:rPr lang="en-US" altLang="ko-KR" sz="2000" dirty="0" smtClean="0">
                    <a:solidFill>
                      <a:prstClr val="black"/>
                    </a:solidFill>
                    <a:latin typeface="HY헤드라인M" pitchFamily="18" charset="-127"/>
                    <a:ea typeface="HY헤드라인M" pitchFamily="18" charset="-127"/>
                  </a:rPr>
                  <a:t>1</a:t>
                </a:r>
                <a:r>
                  <a:rPr lang="ko-KR" altLang="en-US" sz="2000" dirty="0" smtClean="0">
                    <a:solidFill>
                      <a:prstClr val="black"/>
                    </a:solidFill>
                    <a:latin typeface="HY헤드라인M" pitchFamily="18" charset="-127"/>
                    <a:ea typeface="HY헤드라인M" pitchFamily="18" charset="-127"/>
                  </a:rPr>
                  <a:t>월 </a:t>
                </a:r>
                <a:r>
                  <a:rPr lang="en-US" altLang="ko-KR" sz="2000" dirty="0" smtClean="0">
                    <a:solidFill>
                      <a:prstClr val="black"/>
                    </a:solidFill>
                    <a:latin typeface="HY헤드라인M" pitchFamily="18" charset="-127"/>
                    <a:ea typeface="HY헤드라인M" pitchFamily="18" charset="-127"/>
                  </a:rPr>
                  <a:t>1</a:t>
                </a:r>
                <a:r>
                  <a:rPr lang="ko-KR" altLang="en-US" sz="2000" dirty="0" smtClean="0">
                    <a:solidFill>
                      <a:prstClr val="black"/>
                    </a:solidFill>
                    <a:latin typeface="HY헤드라인M" pitchFamily="18" charset="-127"/>
                    <a:ea typeface="HY헤드라인M" pitchFamily="18" charset="-127"/>
                  </a:rPr>
                  <a:t>일 이후 출국</a:t>
                </a:r>
                <a:endParaRPr lang="en-US" altLang="ko-KR" sz="2000" dirty="0" smtClean="0">
                  <a:solidFill>
                    <a:prstClr val="black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26" name="AutoShape 6"/>
              <p:cNvSpPr>
                <a:spLocks noChangeArrowheads="1"/>
              </p:cNvSpPr>
              <p:nvPr/>
            </p:nvSpPr>
            <p:spPr bwMode="auto">
              <a:xfrm>
                <a:off x="3389933" y="3690098"/>
                <a:ext cx="5169493" cy="385051"/>
              </a:xfrm>
              <a:prstGeom prst="homePlate">
                <a:avLst>
                  <a:gd name="adj" fmla="val 22398"/>
                </a:avLst>
              </a:prstGeom>
              <a:solidFill>
                <a:srgbClr val="66FFFF"/>
              </a:solidFill>
              <a:ln w="12700" algn="ctr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t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66FFFF"/>
                </a:extrusionClr>
              </a:sp3d>
            </p:spPr>
            <p:txBody>
              <a:bodyPr lIns="18000" rIns="18000" anchor="ctr">
                <a:flatTx/>
              </a:bodyPr>
              <a:lstStyle/>
              <a:p>
                <a:pPr marL="82550" lvl="0" algn="ctr" latinLnBrk="0"/>
                <a:r>
                  <a:rPr lang="ko-KR" altLang="en-US" sz="2000" dirty="0" smtClean="0">
                    <a:solidFill>
                      <a:prstClr val="black"/>
                    </a:solidFill>
                    <a:latin typeface="HY헤드라인M" pitchFamily="18" charset="-127"/>
                    <a:ea typeface="HY헤드라인M" pitchFamily="18" charset="-127"/>
                  </a:rPr>
                  <a:t>범죄사실 無 </a:t>
                </a:r>
                <a:endParaRPr lang="en-US" altLang="ko-KR" dirty="0" smtClean="0">
                  <a:solidFill>
                    <a:prstClr val="black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</p:grpSp>
      <p:grpSp>
        <p:nvGrpSpPr>
          <p:cNvPr id="35" name="그룹 34"/>
          <p:cNvGrpSpPr/>
          <p:nvPr/>
        </p:nvGrpSpPr>
        <p:grpSpPr>
          <a:xfrm>
            <a:off x="191411" y="3247525"/>
            <a:ext cx="8778420" cy="1244847"/>
            <a:chOff x="191411" y="3247525"/>
            <a:chExt cx="8778420" cy="1244847"/>
          </a:xfrm>
        </p:grpSpPr>
        <p:sp>
          <p:nvSpPr>
            <p:cNvPr id="34" name="AutoShape 19"/>
            <p:cNvSpPr>
              <a:spLocks noChangeArrowheads="1"/>
            </p:cNvSpPr>
            <p:nvPr/>
          </p:nvSpPr>
          <p:spPr bwMode="auto">
            <a:xfrm>
              <a:off x="191411" y="3247525"/>
              <a:ext cx="8778420" cy="1244847"/>
            </a:xfrm>
            <a:prstGeom prst="roundRect">
              <a:avLst>
                <a:gd name="adj" fmla="val 9426"/>
              </a:avLst>
            </a:prstGeom>
            <a:solidFill>
              <a:schemeClr val="bg1"/>
            </a:solidFill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3" name="그룹 21"/>
            <p:cNvGrpSpPr/>
            <p:nvPr/>
          </p:nvGrpSpPr>
          <p:grpSpPr>
            <a:xfrm>
              <a:off x="251520" y="3344094"/>
              <a:ext cx="8411632" cy="655131"/>
              <a:chOff x="-368400" y="2433193"/>
              <a:chExt cx="6013923" cy="612405"/>
            </a:xfrm>
          </p:grpSpPr>
          <p:sp>
            <p:nvSpPr>
              <p:cNvPr id="27" name="AutoShape 6"/>
              <p:cNvSpPr>
                <a:spLocks noChangeArrowheads="1"/>
              </p:cNvSpPr>
              <p:nvPr/>
            </p:nvSpPr>
            <p:spPr bwMode="auto">
              <a:xfrm>
                <a:off x="3590113" y="2461531"/>
                <a:ext cx="2055410" cy="567785"/>
              </a:xfrm>
              <a:prstGeom prst="homePlate">
                <a:avLst>
                  <a:gd name="adj" fmla="val 22398"/>
                </a:avLst>
              </a:prstGeom>
              <a:solidFill>
                <a:srgbClr val="66FFFF"/>
              </a:solidFill>
              <a:ln w="12700" algn="ctr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t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66FFFF"/>
                </a:extrusionClr>
              </a:sp3d>
            </p:spPr>
            <p:txBody>
              <a:bodyPr lIns="18000" rIns="18000" anchor="ctr">
                <a:flatTx/>
              </a:bodyPr>
              <a:lstStyle/>
              <a:p>
                <a:pPr marL="82550" lvl="0" algn="ctr" latinLnBrk="0"/>
                <a:r>
                  <a:rPr lang="ko-KR" altLang="en-US" sz="2000" dirty="0" smtClean="0">
                    <a:solidFill>
                      <a:prstClr val="black"/>
                    </a:solidFill>
                    <a:latin typeface="HY헤드라인M" pitchFamily="18" charset="-127"/>
                    <a:ea typeface="HY헤드라인M" pitchFamily="18" charset="-127"/>
                  </a:rPr>
                  <a:t> </a:t>
                </a:r>
                <a:r>
                  <a:rPr lang="en-US" altLang="ko-KR" sz="2000" kern="0" dirty="0" smtClean="0">
                    <a:solidFill>
                      <a:srgbClr val="FF0000"/>
                    </a:solidFill>
                    <a:latin typeface="휴먼모음T" pitchFamily="18" charset="-127"/>
                    <a:ea typeface="휴먼모음T" pitchFamily="18" charset="-127"/>
                    <a:sym typeface="Wingdings 2" pitchFamily="18" charset="2"/>
                  </a:rPr>
                  <a:t>4</a:t>
                </a:r>
                <a:r>
                  <a:rPr lang="ko-KR" altLang="en-US" sz="2000" kern="0" dirty="0" smtClean="0">
                    <a:solidFill>
                      <a:srgbClr val="FF0000"/>
                    </a:solidFill>
                    <a:latin typeface="휴먼모음T" pitchFamily="18" charset="-127"/>
                    <a:ea typeface="휴먼모음T" pitchFamily="18" charset="-127"/>
                    <a:sym typeface="Wingdings 2" pitchFamily="18" charset="2"/>
                  </a:rPr>
                  <a:t>년 </a:t>
                </a:r>
                <a:r>
                  <a:rPr lang="en-US" altLang="ko-KR" sz="2000" kern="0" dirty="0" smtClean="0">
                    <a:solidFill>
                      <a:srgbClr val="FF0000"/>
                    </a:solidFill>
                    <a:latin typeface="휴먼모음T" pitchFamily="18" charset="-127"/>
                    <a:ea typeface="휴먼모음T" pitchFamily="18" charset="-127"/>
                    <a:sym typeface="Wingdings 2" pitchFamily="18" charset="2"/>
                  </a:rPr>
                  <a:t>10</a:t>
                </a:r>
                <a:r>
                  <a:rPr lang="ko-KR" altLang="en-US" sz="2000" kern="0" dirty="0" smtClean="0">
                    <a:solidFill>
                      <a:srgbClr val="FF0000"/>
                    </a:solidFill>
                    <a:latin typeface="휴먼모음T" pitchFamily="18" charset="-127"/>
                    <a:ea typeface="휴먼모음T" pitchFamily="18" charset="-127"/>
                    <a:sym typeface="Wingdings 2" pitchFamily="18" charset="2"/>
                  </a:rPr>
                  <a:t>개월 근무</a:t>
                </a:r>
                <a:endParaRPr lang="ko-KR" altLang="en-US" sz="2000" dirty="0">
                  <a:solidFill>
                    <a:prstClr val="black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28" name="AutoShape 7"/>
              <p:cNvSpPr>
                <a:spLocks noChangeArrowheads="1"/>
              </p:cNvSpPr>
              <p:nvPr/>
            </p:nvSpPr>
            <p:spPr bwMode="auto">
              <a:xfrm>
                <a:off x="1655857" y="2441332"/>
                <a:ext cx="2032965" cy="604266"/>
              </a:xfrm>
              <a:prstGeom prst="homePlate">
                <a:avLst>
                  <a:gd name="adj" fmla="val 24048"/>
                </a:avLst>
              </a:prstGeom>
              <a:solidFill>
                <a:srgbClr val="CCCCFF"/>
              </a:solidFill>
              <a:ln w="12700" algn="ctr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t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CCCCFF"/>
                </a:extrusionClr>
              </a:sp3d>
            </p:spPr>
            <p:txBody>
              <a:bodyPr lIns="18000" rIns="18000" anchor="ctr">
                <a:flatTx/>
              </a:bodyPr>
              <a:lstStyle/>
              <a:p>
                <a:pPr marL="82550" lvl="0" algn="ctr" latinLnBrk="0"/>
                <a:r>
                  <a:rPr lang="en-US" altLang="ko-KR" sz="2000" dirty="0" smtClean="0">
                    <a:solidFill>
                      <a:prstClr val="black"/>
                    </a:solidFill>
                    <a:latin typeface="HY헤드라인M" pitchFamily="18" charset="-127"/>
                    <a:ea typeface="HY헤드라인M" pitchFamily="18" charset="-127"/>
                  </a:rPr>
                  <a:t>6</a:t>
                </a:r>
                <a:r>
                  <a:rPr lang="ko-KR" altLang="en-US" sz="2000" dirty="0" smtClean="0">
                    <a:solidFill>
                      <a:prstClr val="black"/>
                    </a:solidFill>
                    <a:latin typeface="HY헤드라인M" pitchFamily="18" charset="-127"/>
                    <a:ea typeface="HY헤드라인M" pitchFamily="18" charset="-127"/>
                  </a:rPr>
                  <a:t>개월 후 재 입국</a:t>
                </a:r>
                <a:endParaRPr lang="ko-KR" altLang="en-US" sz="2400" dirty="0">
                  <a:solidFill>
                    <a:srgbClr val="FF0000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30" name="AutoShape 8"/>
              <p:cNvSpPr>
                <a:spLocks noChangeArrowheads="1"/>
              </p:cNvSpPr>
              <p:nvPr/>
            </p:nvSpPr>
            <p:spPr bwMode="auto">
              <a:xfrm>
                <a:off x="-368400" y="2433193"/>
                <a:ext cx="2142557" cy="590165"/>
              </a:xfrm>
              <a:prstGeom prst="homePlate">
                <a:avLst>
                  <a:gd name="adj" fmla="val 24033"/>
                </a:avLst>
              </a:prstGeom>
              <a:solidFill>
                <a:srgbClr val="FFFF66"/>
              </a:solidFill>
              <a:ln w="12700" algn="ctr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FFFF66"/>
                </a:extrusionClr>
              </a:sp3d>
            </p:spPr>
            <p:txBody>
              <a:bodyPr lIns="18000" rIns="18000" anchor="ctr">
                <a:flatTx/>
              </a:bodyPr>
              <a:lstStyle/>
              <a:p>
                <a:pPr marL="82550" algn="ctr" latinLnBrk="0"/>
                <a:r>
                  <a:rPr lang="en-US" altLang="ko-KR" sz="2000" kern="0" dirty="0" smtClean="0">
                    <a:solidFill>
                      <a:srgbClr val="FF0000"/>
                    </a:solidFill>
                    <a:latin typeface="휴먼모음T" pitchFamily="18" charset="-127"/>
                    <a:ea typeface="휴먼모음T" pitchFamily="18" charset="-127"/>
                    <a:sym typeface="Wingdings 2" pitchFamily="18" charset="2"/>
                  </a:rPr>
                  <a:t>4</a:t>
                </a:r>
                <a:r>
                  <a:rPr lang="ko-KR" altLang="en-US" sz="2000" kern="0" dirty="0" smtClean="0">
                    <a:solidFill>
                      <a:srgbClr val="FF0000"/>
                    </a:solidFill>
                    <a:latin typeface="휴먼모음T" pitchFamily="18" charset="-127"/>
                    <a:ea typeface="휴먼모음T" pitchFamily="18" charset="-127"/>
                    <a:sym typeface="Wingdings 2" pitchFamily="18" charset="2"/>
                  </a:rPr>
                  <a:t>년 </a:t>
                </a:r>
                <a:r>
                  <a:rPr lang="en-US" altLang="ko-KR" sz="2000" kern="0" dirty="0" smtClean="0">
                    <a:solidFill>
                      <a:srgbClr val="FF0000"/>
                    </a:solidFill>
                    <a:latin typeface="휴먼모음T" pitchFamily="18" charset="-127"/>
                    <a:ea typeface="휴먼모음T" pitchFamily="18" charset="-127"/>
                    <a:sym typeface="Wingdings 2" pitchFamily="18" charset="2"/>
                  </a:rPr>
                  <a:t>10</a:t>
                </a:r>
                <a:r>
                  <a:rPr lang="ko-KR" altLang="en-US" sz="2000" kern="0" dirty="0" smtClean="0">
                    <a:solidFill>
                      <a:srgbClr val="FF0000"/>
                    </a:solidFill>
                    <a:latin typeface="휴먼모음T" pitchFamily="18" charset="-127"/>
                    <a:ea typeface="휴먼모음T" pitchFamily="18" charset="-127"/>
                    <a:sym typeface="Wingdings 2" pitchFamily="18" charset="2"/>
                  </a:rPr>
                  <a:t>개월 근무</a:t>
                </a:r>
                <a:endParaRPr kumimoji="0" lang="ko-KR" altLang="en-US" sz="2000" dirty="0"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  <p:sp>
          <p:nvSpPr>
            <p:cNvPr id="49" name="AutoShape 71"/>
            <p:cNvSpPr>
              <a:spLocks noChangeArrowheads="1"/>
            </p:cNvSpPr>
            <p:nvPr/>
          </p:nvSpPr>
          <p:spPr bwMode="auto">
            <a:xfrm flipH="1">
              <a:off x="251519" y="4030023"/>
              <a:ext cx="8411633" cy="437318"/>
            </a:xfrm>
            <a:prstGeom prst="roundRect">
              <a:avLst>
                <a:gd name="adj" fmla="val 18630"/>
              </a:avLst>
            </a:prstGeom>
            <a:gradFill rotWithShape="1">
              <a:gsLst>
                <a:gs pos="0">
                  <a:srgbClr val="246E55"/>
                </a:gs>
                <a:gs pos="100000">
                  <a:srgbClr val="246E55">
                    <a:gamma/>
                    <a:shade val="38039"/>
                    <a:invGamma/>
                  </a:srgbClr>
                </a:gs>
              </a:gsLst>
              <a:lin ang="2700000" scaled="1"/>
            </a:gradFill>
            <a:ln w="127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ko-KR" sz="16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50" name="Rectangle 73"/>
            <p:cNvSpPr>
              <a:spLocks noChangeArrowheads="1"/>
            </p:cNvSpPr>
            <p:nvPr/>
          </p:nvSpPr>
          <p:spPr bwMode="auto">
            <a:xfrm>
              <a:off x="758171" y="4026874"/>
              <a:ext cx="769785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000000"/>
              </a:outerShdw>
            </a:effectLst>
          </p:spPr>
          <p:txBody>
            <a:bodyPr wrap="square">
              <a:spAutoFit/>
            </a:bodyPr>
            <a:lstStyle/>
            <a:p>
              <a:pPr lvl="0" algn="ctr" latinLnBrk="0">
                <a:defRPr/>
              </a:pPr>
              <a:r>
                <a:rPr lang="ko-KR" altLang="en-US" sz="2000" b="1" kern="0" dirty="0" smtClean="0">
                  <a:solidFill>
                    <a:srgbClr val="FFFFFF"/>
                  </a:solidFill>
                </a:rPr>
                <a:t>전체 </a:t>
              </a:r>
              <a:r>
                <a:rPr lang="en-US" altLang="ko-KR" sz="2000" b="1" kern="0" dirty="0" smtClean="0">
                  <a:solidFill>
                    <a:srgbClr val="FFFFFF"/>
                  </a:solidFill>
                </a:rPr>
                <a:t>9</a:t>
              </a:r>
              <a:r>
                <a:rPr lang="ko-KR" altLang="en-US" sz="2000" b="1" kern="0" dirty="0" smtClean="0">
                  <a:solidFill>
                    <a:srgbClr val="FFFFFF"/>
                  </a:solidFill>
                </a:rPr>
                <a:t>년 </a:t>
              </a:r>
              <a:r>
                <a:rPr lang="en-US" altLang="ko-KR" sz="2000" b="1" kern="0" dirty="0" smtClean="0">
                  <a:solidFill>
                    <a:srgbClr val="FFFFFF"/>
                  </a:solidFill>
                </a:rPr>
                <a:t>8</a:t>
              </a:r>
              <a:r>
                <a:rPr lang="ko-KR" altLang="en-US" sz="2000" b="1" kern="0" dirty="0" smtClean="0">
                  <a:solidFill>
                    <a:srgbClr val="FFFFFF"/>
                  </a:solidFill>
                </a:rPr>
                <a:t>개월 근무</a:t>
              </a:r>
              <a:endParaRPr lang="en-US" altLang="ko-KR" sz="2000" b="1" kern="0" dirty="0" smtClean="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221994" y="1221656"/>
            <a:ext cx="9113854" cy="1704507"/>
            <a:chOff x="195617" y="1212864"/>
            <a:chExt cx="9113854" cy="1704507"/>
          </a:xfrm>
        </p:grpSpPr>
        <p:sp>
          <p:nvSpPr>
            <p:cNvPr id="42" name="AutoShape 19"/>
            <p:cNvSpPr>
              <a:spLocks noChangeArrowheads="1"/>
            </p:cNvSpPr>
            <p:nvPr/>
          </p:nvSpPr>
          <p:spPr bwMode="auto">
            <a:xfrm>
              <a:off x="208831" y="1792335"/>
              <a:ext cx="8784129" cy="1125036"/>
            </a:xfrm>
            <a:prstGeom prst="roundRect">
              <a:avLst>
                <a:gd name="adj" fmla="val 9426"/>
              </a:avLst>
            </a:prstGeom>
            <a:solidFill>
              <a:schemeClr val="bg1"/>
            </a:solidFill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3" name="Text Box 16"/>
            <p:cNvSpPr txBox="1">
              <a:spLocks noChangeArrowheads="1"/>
            </p:cNvSpPr>
            <p:nvPr/>
          </p:nvSpPr>
          <p:spPr bwMode="auto">
            <a:xfrm>
              <a:off x="366856" y="1882813"/>
              <a:ext cx="8942615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사전 취업교육 면제 </a:t>
              </a:r>
              <a:endParaRPr lang="en-US" altLang="ko-KR" sz="24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endParaRPr lang="en-US" altLang="ko-KR" sz="2400" kern="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4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입국 전 같은 회사 근로</a:t>
              </a:r>
              <a:endParaRPr lang="en-US" altLang="ko-KR" sz="24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195617" y="1212864"/>
              <a:ext cx="1696015" cy="571363"/>
            </a:xfrm>
            <a:prstGeom prst="roundRect">
              <a:avLst/>
            </a:prstGeom>
            <a:solidFill>
              <a:srgbClr val="002060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01600" prst="riblet"/>
            </a:sp3d>
          </p:spPr>
          <p:txBody>
            <a:bodyPr anchor="ctr"/>
            <a:lstStyle/>
            <a:p>
              <a:pPr algn="ctr" latinLnBrk="0">
                <a:defRPr/>
              </a:pPr>
              <a:r>
                <a:rPr lang="ko-KR" altLang="en-US" sz="28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</a:rPr>
                <a:t>이점</a:t>
              </a:r>
              <a:endParaRPr lang="en-US" altLang="ko-KR" sz="2800" kern="0" dirty="0" smtClean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sp>
        <p:nvSpPr>
          <p:cNvPr id="51" name="타원 50"/>
          <p:cNvSpPr/>
          <p:nvPr/>
        </p:nvSpPr>
        <p:spPr>
          <a:xfrm>
            <a:off x="298938" y="3109310"/>
            <a:ext cx="2503985" cy="81032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사전취업훈련</a:t>
            </a:r>
            <a:endParaRPr lang="en-US" altLang="ko-KR" b="1" dirty="0" smtClean="0"/>
          </a:p>
        </p:txBody>
      </p:sp>
      <p:sp>
        <p:nvSpPr>
          <p:cNvPr id="52" name="타원 51"/>
          <p:cNvSpPr/>
          <p:nvPr/>
        </p:nvSpPr>
        <p:spPr>
          <a:xfrm>
            <a:off x="5040351" y="3074560"/>
            <a:ext cx="3168523" cy="81032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한국어능력평가시험</a:t>
            </a:r>
          </a:p>
        </p:txBody>
      </p:sp>
      <p:grpSp>
        <p:nvGrpSpPr>
          <p:cNvPr id="23" name="그룹 22"/>
          <p:cNvGrpSpPr/>
          <p:nvPr/>
        </p:nvGrpSpPr>
        <p:grpSpPr>
          <a:xfrm>
            <a:off x="436175" y="3101128"/>
            <a:ext cx="3696260" cy="1285391"/>
            <a:chOff x="436175" y="3101128"/>
            <a:chExt cx="3696260" cy="1285391"/>
          </a:xfrm>
        </p:grpSpPr>
        <p:pic>
          <p:nvPicPr>
            <p:cNvPr id="5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94210" y="3101128"/>
              <a:ext cx="1038225" cy="1181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6" name="WordArt 13"/>
            <p:cNvSpPr>
              <a:spLocks noChangeArrowheads="1" noChangeShapeType="1" noTextEdit="1"/>
            </p:cNvSpPr>
            <p:nvPr/>
          </p:nvSpPr>
          <p:spPr bwMode="auto">
            <a:xfrm rot="20492875">
              <a:off x="436175" y="3810256"/>
              <a:ext cx="2874110" cy="57626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ko-KR" altLang="en-US" sz="3200" kern="10" spc="-80" dirty="0" smtClean="0">
                  <a:solidFill>
                    <a:srgbClr val="FF0000"/>
                  </a:solidFill>
                  <a:effectLst>
                    <a:outerShdw dist="17961" dir="2700000" algn="ctr" rotWithShape="0">
                      <a:schemeClr val="tx1">
                        <a:alpha val="80000"/>
                      </a:schemeClr>
                    </a:outerShdw>
                  </a:effectLst>
                  <a:latin typeface="HY견고딕"/>
                  <a:ea typeface="HY견고딕"/>
                </a:rPr>
                <a:t>면제</a:t>
              </a:r>
              <a:endParaRPr lang="en-US" altLang="ko-KR" sz="3200" kern="10" spc="-80" dirty="0" smtClean="0">
                <a:solidFill>
                  <a:srgbClr val="FF0000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endParaRPr>
            </a:p>
          </p:txBody>
        </p:sp>
      </p:grpSp>
      <p:sp>
        <p:nvSpPr>
          <p:cNvPr id="14" name="WordArt 13"/>
          <p:cNvSpPr>
            <a:spLocks noChangeArrowheads="1" noChangeShapeType="1" noTextEdit="1"/>
          </p:cNvSpPr>
          <p:nvPr/>
        </p:nvSpPr>
        <p:spPr bwMode="auto">
          <a:xfrm>
            <a:off x="4940378" y="3982918"/>
            <a:ext cx="3268496" cy="49975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FF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CBT (</a:t>
            </a:r>
            <a:r>
              <a:rPr lang="ko-KR" altLang="en-US" sz="3200" kern="10" spc="-80" dirty="0" smtClean="0">
                <a:solidFill>
                  <a:srgbClr val="0066FF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컴퓨터 기반 평가</a:t>
            </a:r>
            <a:r>
              <a:rPr lang="en-US" altLang="ko-KR" sz="3200" kern="10" spc="-80" dirty="0" smtClean="0">
                <a:solidFill>
                  <a:srgbClr val="0066FF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)</a:t>
            </a:r>
          </a:p>
        </p:txBody>
      </p:sp>
      <p:grpSp>
        <p:nvGrpSpPr>
          <p:cNvPr id="24" name="그룹 23"/>
          <p:cNvGrpSpPr/>
          <p:nvPr/>
        </p:nvGrpSpPr>
        <p:grpSpPr>
          <a:xfrm>
            <a:off x="3774902" y="4512123"/>
            <a:ext cx="2566046" cy="1862724"/>
            <a:chOff x="3824654" y="4494539"/>
            <a:chExt cx="2566046" cy="1862724"/>
          </a:xfrm>
        </p:grpSpPr>
        <p:pic>
          <p:nvPicPr>
            <p:cNvPr id="15" name="그림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4654" y="4641668"/>
              <a:ext cx="2566046" cy="171559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6" name="TextBox 15"/>
            <p:cNvSpPr txBox="1"/>
            <p:nvPr/>
          </p:nvSpPr>
          <p:spPr>
            <a:xfrm>
              <a:off x="4012623" y="4494539"/>
              <a:ext cx="21507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 smtClean="0">
                  <a:latin typeface="Berlin Sans FB Demi" pitchFamily="34" charset="0"/>
                  <a:cs typeface="Aharoni" pitchFamily="2" charset="-79"/>
                </a:rPr>
                <a:t>방글라데시에서 </a:t>
              </a:r>
              <a:r>
                <a:rPr lang="ko-KR" altLang="en-US" sz="1200" dirty="0" err="1" smtClean="0">
                  <a:latin typeface="Berlin Sans FB Demi" pitchFamily="34" charset="0"/>
                  <a:cs typeface="Aharoni" pitchFamily="2" charset="-79"/>
                </a:rPr>
                <a:t>치뤄진</a:t>
              </a:r>
              <a:r>
                <a:rPr lang="ko-KR" altLang="en-US" sz="1200" dirty="0" smtClean="0">
                  <a:latin typeface="Berlin Sans FB Demi" pitchFamily="34" charset="0"/>
                  <a:cs typeface="Aharoni" pitchFamily="2" charset="-79"/>
                </a:rPr>
                <a:t> </a:t>
              </a:r>
              <a:r>
                <a:rPr lang="en-US" altLang="ko-KR" sz="1200" dirty="0" smtClean="0">
                  <a:latin typeface="Berlin Sans FB Demi" pitchFamily="34" charset="0"/>
                  <a:cs typeface="Aharoni" pitchFamily="2" charset="-79"/>
                </a:rPr>
                <a:t>CBT</a:t>
              </a:r>
              <a:endParaRPr lang="ko-KR" altLang="en-US" sz="1200" dirty="0">
                <a:latin typeface="Berlin Sans FB Demi" pitchFamily="34" charset="0"/>
                <a:cs typeface="Aharoni" pitchFamily="2" charset="-79"/>
              </a:endParaRP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6376140" y="4512123"/>
            <a:ext cx="2389792" cy="1800754"/>
            <a:chOff x="6376140" y="4512123"/>
            <a:chExt cx="2389792" cy="1800754"/>
          </a:xfrm>
        </p:grpSpPr>
        <p:sp>
          <p:nvSpPr>
            <p:cNvPr id="17" name="TextBox 16"/>
            <p:cNvSpPr txBox="1"/>
            <p:nvPr/>
          </p:nvSpPr>
          <p:spPr>
            <a:xfrm>
              <a:off x="6376140" y="4512123"/>
              <a:ext cx="2354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 smtClean="0">
                  <a:latin typeface="Berlin Sans FB Demi" pitchFamily="34" charset="0"/>
                  <a:cs typeface="Aharoni" pitchFamily="2" charset="-79"/>
                </a:rPr>
                <a:t>캄보디아에서 </a:t>
              </a:r>
              <a:r>
                <a:rPr lang="ko-KR" altLang="en-US" sz="1200" dirty="0" err="1" smtClean="0">
                  <a:latin typeface="Berlin Sans FB Demi" pitchFamily="34" charset="0"/>
                  <a:cs typeface="Aharoni" pitchFamily="2" charset="-79"/>
                </a:rPr>
                <a:t>치뤄진</a:t>
              </a:r>
              <a:r>
                <a:rPr lang="ko-KR" altLang="en-US" sz="1200" dirty="0" smtClean="0">
                  <a:latin typeface="Berlin Sans FB Demi" pitchFamily="34" charset="0"/>
                  <a:cs typeface="Aharoni" pitchFamily="2" charset="-79"/>
                </a:rPr>
                <a:t> </a:t>
              </a:r>
              <a:r>
                <a:rPr lang="en-US" altLang="ko-KR" sz="1200" dirty="0" smtClean="0">
                  <a:latin typeface="Berlin Sans FB Demi" pitchFamily="34" charset="0"/>
                  <a:cs typeface="Aharoni" pitchFamily="2" charset="-79"/>
                </a:rPr>
                <a:t>CBT</a:t>
              </a:r>
              <a:endParaRPr lang="ko-KR" altLang="en-US" sz="1200" dirty="0">
                <a:latin typeface="Berlin Sans FB Demi" pitchFamily="34" charset="0"/>
                <a:cs typeface="Aharoni" pitchFamily="2" charset="-79"/>
              </a:endParaRPr>
            </a:p>
          </p:txBody>
        </p:sp>
        <p:pic>
          <p:nvPicPr>
            <p:cNvPr id="18" name="_x184075792" descr="EMB000010e0023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3872" y="4632874"/>
              <a:ext cx="2372060" cy="168000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그룹 25"/>
          <p:cNvGrpSpPr/>
          <p:nvPr/>
        </p:nvGrpSpPr>
        <p:grpSpPr>
          <a:xfrm>
            <a:off x="144007" y="4589587"/>
            <a:ext cx="3906688" cy="2224453"/>
            <a:chOff x="144007" y="4589587"/>
            <a:chExt cx="3906688" cy="2224453"/>
          </a:xfrm>
        </p:grpSpPr>
        <p:pic>
          <p:nvPicPr>
            <p:cNvPr id="20" name="그림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031" y="4589587"/>
              <a:ext cx="3238399" cy="181121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1" name="TextBox 20"/>
            <p:cNvSpPr txBox="1"/>
            <p:nvPr/>
          </p:nvSpPr>
          <p:spPr>
            <a:xfrm>
              <a:off x="144007" y="6352375"/>
              <a:ext cx="3906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 smtClean="0">
                  <a:latin typeface="Berlin Sans FB Demi" pitchFamily="34" charset="0"/>
                  <a:cs typeface="Aharoni" pitchFamily="2" charset="-79"/>
                </a:rPr>
                <a:t>특별한국어 시험으로 재 입국한 첫 번째 근로자들을</a:t>
              </a:r>
              <a:endParaRPr lang="en-US" altLang="ko-KR" sz="1200" dirty="0" smtClean="0">
                <a:latin typeface="Berlin Sans FB Demi" pitchFamily="34" charset="0"/>
                <a:cs typeface="Aharoni" pitchFamily="2" charset="-79"/>
              </a:endParaRPr>
            </a:p>
            <a:p>
              <a:pPr algn="ctr"/>
              <a:r>
                <a:rPr lang="ko-KR" altLang="en-US" sz="1200" dirty="0" smtClean="0">
                  <a:latin typeface="Berlin Sans FB Demi" pitchFamily="34" charset="0"/>
                  <a:cs typeface="Aharoni" pitchFamily="2" charset="-79"/>
                </a:rPr>
                <a:t> 위한 환영 행사</a:t>
              </a:r>
              <a:endParaRPr lang="ko-KR" altLang="en-US" sz="1200" dirty="0">
                <a:latin typeface="Berlin Sans FB Demi" pitchFamily="34" charset="0"/>
                <a:cs typeface="Aharoni" pitchFamily="2" charset="-79"/>
              </a:endParaRPr>
            </a:p>
          </p:txBody>
        </p:sp>
      </p:grpSp>
      <p:sp>
        <p:nvSpPr>
          <p:cNvPr id="27" name="WordArt 13"/>
          <p:cNvSpPr>
            <a:spLocks noChangeArrowheads="1" noChangeShapeType="1" noTextEdit="1"/>
          </p:cNvSpPr>
          <p:nvPr/>
        </p:nvSpPr>
        <p:spPr bwMode="auto">
          <a:xfrm>
            <a:off x="635725" y="156750"/>
            <a:ext cx="5290603" cy="59956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2.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특별한국어시험 재 입국 제도</a:t>
            </a:r>
            <a:endParaRPr lang="en-US" altLang="ko-KR" sz="3200" kern="10" spc="-80" dirty="0" smtClean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500"/>
                            </p:stCondLst>
                            <p:childTnLst>
                              <p:par>
                                <p:cTn id="3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500"/>
                            </p:stCondLst>
                            <p:childTnLst>
                              <p:par>
                                <p:cTn id="3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14" grpId="0"/>
      <p:bldP spid="14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AutoShape 19"/>
          <p:cNvSpPr>
            <a:spLocks noChangeArrowheads="1"/>
          </p:cNvSpPr>
          <p:nvPr/>
        </p:nvSpPr>
        <p:spPr bwMode="auto">
          <a:xfrm>
            <a:off x="208832" y="1792334"/>
            <a:ext cx="8697776" cy="5065666"/>
          </a:xfrm>
          <a:prstGeom prst="roundRect">
            <a:avLst>
              <a:gd name="adj" fmla="val 9426"/>
            </a:avLst>
          </a:prstGeom>
          <a:solidFill>
            <a:schemeClr val="bg1"/>
          </a:solidFill>
          <a:ln w="9525" cap="rnd">
            <a:solidFill>
              <a:srgbClr val="333333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45" name="모서리가 둥근 직사각형 44"/>
          <p:cNvSpPr/>
          <p:nvPr/>
        </p:nvSpPr>
        <p:spPr>
          <a:xfrm>
            <a:off x="221743" y="1202635"/>
            <a:ext cx="2443398" cy="57288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anchor="ctr"/>
          <a:lstStyle/>
          <a:p>
            <a:pPr algn="ctr" latinLnBrk="0">
              <a:defRPr/>
            </a:pPr>
            <a:r>
              <a:rPr lang="ko-KR" altLang="en-US" sz="2800" kern="0" dirty="0" smtClean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rPr>
              <a:t>절차</a:t>
            </a:r>
            <a:endParaRPr lang="en-US" altLang="ko-KR" sz="2800" kern="0" dirty="0" smtClean="0">
              <a:solidFill>
                <a:sysClr val="window" lastClr="FFFFFF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7" name="Oval 70"/>
          <p:cNvSpPr>
            <a:spLocks noChangeArrowheads="1"/>
          </p:cNvSpPr>
          <p:nvPr/>
        </p:nvSpPr>
        <p:spPr bwMode="auto">
          <a:xfrm>
            <a:off x="1670852" y="1864823"/>
            <a:ext cx="1512887" cy="441325"/>
          </a:xfrm>
          <a:prstGeom prst="ellipse">
            <a:avLst/>
          </a:prstGeom>
          <a:solidFill>
            <a:srgbClr val="333399">
              <a:lumMod val="75000"/>
            </a:srgbClr>
          </a:solidFill>
          <a:ln w="38100" cap="flat" cmpd="sng" algn="ctr">
            <a:solidFill>
              <a:srgbClr val="FFFFFF"/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kern="0" noProof="0" dirty="0" smtClean="0">
                <a:solidFill>
                  <a:srgbClr val="FFFFFF"/>
                </a:solidFill>
                <a:latin typeface="Times New Roman" pitchFamily="18" charset="0"/>
                <a:ea typeface="굴림"/>
              </a:rPr>
              <a:t>대한민국</a:t>
            </a:r>
            <a:endParaRPr kumimoji="0" lang="en-US" altLang="ko-K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굴림"/>
              <a:cs typeface="+mn-cs"/>
            </a:endParaRPr>
          </a:p>
        </p:txBody>
      </p:sp>
      <p:sp>
        <p:nvSpPr>
          <p:cNvPr id="28" name="Oval 71"/>
          <p:cNvSpPr>
            <a:spLocks noChangeArrowheads="1"/>
          </p:cNvSpPr>
          <p:nvPr/>
        </p:nvSpPr>
        <p:spPr bwMode="auto">
          <a:xfrm>
            <a:off x="5726216" y="1847361"/>
            <a:ext cx="1978025" cy="441325"/>
          </a:xfrm>
          <a:prstGeom prst="ellipse">
            <a:avLst/>
          </a:prstGeom>
          <a:solidFill>
            <a:srgbClr val="333399">
              <a:lumMod val="75000"/>
            </a:srgbClr>
          </a:solidFill>
          <a:ln w="38100" cap="flat" cmpd="sng" algn="ctr">
            <a:solidFill>
              <a:srgbClr val="FFFFFF"/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굴림"/>
                <a:cs typeface="+mn-cs"/>
              </a:rPr>
              <a:t>송출국가</a:t>
            </a:r>
            <a:endParaRPr kumimoji="0" lang="en-US" altLang="ko-K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굴림"/>
              <a:cs typeface="+mn-cs"/>
            </a:endParaRPr>
          </a:p>
        </p:txBody>
      </p:sp>
      <p:cxnSp>
        <p:nvCxnSpPr>
          <p:cNvPr id="35" name="직선 연결선 34"/>
          <p:cNvCxnSpPr/>
          <p:nvPr/>
        </p:nvCxnSpPr>
        <p:spPr>
          <a:xfrm>
            <a:off x="205139" y="6973006"/>
            <a:ext cx="8471317" cy="0"/>
          </a:xfrm>
          <a:prstGeom prst="line">
            <a:avLst/>
          </a:prstGeom>
          <a:ln>
            <a:gradFill flip="none" rotWithShape="1">
              <a:gsLst>
                <a:gs pos="0">
                  <a:schemeClr val="bg1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직사각형 36"/>
          <p:cNvSpPr/>
          <p:nvPr/>
        </p:nvSpPr>
        <p:spPr>
          <a:xfrm>
            <a:off x="611560" y="2338848"/>
            <a:ext cx="3906688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4763833" y="2338848"/>
            <a:ext cx="3870176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모서리가 둥근 직사각형 45"/>
          <p:cNvSpPr/>
          <p:nvPr/>
        </p:nvSpPr>
        <p:spPr>
          <a:xfrm>
            <a:off x="755576" y="5348048"/>
            <a:ext cx="3541204" cy="43150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solidFill>
                  <a:srgbClr val="FF0000"/>
                </a:solidFill>
              </a:rPr>
              <a:t>⑫</a:t>
            </a:r>
            <a:r>
              <a:rPr lang="ko-KR" altLang="en-US" sz="1600" b="1" dirty="0">
                <a:solidFill>
                  <a:srgbClr val="FF0000"/>
                </a:solidFill>
              </a:rPr>
              <a:t>사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후 취업교육</a:t>
            </a:r>
            <a:endParaRPr lang="en-US" altLang="ko-KR" sz="1600" b="1" dirty="0" smtClean="0">
              <a:solidFill>
                <a:srgbClr val="FF0000"/>
              </a:solidFill>
            </a:endParaRPr>
          </a:p>
          <a:p>
            <a:pPr algn="ctr"/>
            <a:r>
              <a:rPr lang="en-US" altLang="ko-KR" sz="12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훈련기관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 </a:t>
            </a:r>
            <a:r>
              <a:rPr lang="en-US" altLang="ko-KR" sz="1200" b="1" dirty="0">
                <a:solidFill>
                  <a:srgbClr val="FF0000"/>
                </a:solidFill>
              </a:rPr>
              <a:t>↔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노동자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)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48" name="모서리가 둥근 직사각형 47"/>
          <p:cNvSpPr/>
          <p:nvPr/>
        </p:nvSpPr>
        <p:spPr>
          <a:xfrm>
            <a:off x="794302" y="4255016"/>
            <a:ext cx="3489666" cy="43444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>
                <a:solidFill>
                  <a:schemeClr val="tx1"/>
                </a:solidFill>
              </a:rPr>
              <a:t>⑧CCVI </a:t>
            </a:r>
            <a:r>
              <a:rPr lang="ko-KR" altLang="en-US" sz="1600" dirty="0" smtClean="0">
                <a:solidFill>
                  <a:schemeClr val="tx1"/>
                </a:solidFill>
              </a:rPr>
              <a:t>신청</a:t>
            </a:r>
            <a:r>
              <a:rPr lang="en-US" altLang="ko-KR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</a:rPr>
              <a:t>및 발행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</a:rPr>
              <a:t>사업주</a:t>
            </a:r>
            <a:r>
              <a:rPr lang="en-US" altLang="ko-KR" sz="1200" dirty="0" smtClean="0">
                <a:solidFill>
                  <a:schemeClr val="tx1"/>
                </a:solidFill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</a:rPr>
              <a:t>기관 </a:t>
            </a:r>
            <a:r>
              <a:rPr lang="en-US" altLang="ko-KR" sz="1200" dirty="0" smtClean="0">
                <a:solidFill>
                  <a:schemeClr val="tx1"/>
                </a:solidFill>
              </a:rPr>
              <a:t>↔ </a:t>
            </a:r>
            <a:r>
              <a:rPr lang="ko-KR" altLang="en-US" sz="1200" dirty="0" smtClean="0">
                <a:solidFill>
                  <a:schemeClr val="tx1"/>
                </a:solidFill>
              </a:rPr>
              <a:t>법무부</a:t>
            </a:r>
            <a:r>
              <a:rPr lang="en-US" altLang="ko-KR" sz="1200" dirty="0" smtClean="0">
                <a:solidFill>
                  <a:schemeClr val="tx1"/>
                </a:solidFill>
              </a:rPr>
              <a:t>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51" name="모서리가 둥근 직사각형 50"/>
          <p:cNvSpPr/>
          <p:nvPr/>
        </p:nvSpPr>
        <p:spPr>
          <a:xfrm>
            <a:off x="4932040" y="3562984"/>
            <a:ext cx="3456384" cy="50610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spc="-100" dirty="0" smtClean="0">
                <a:solidFill>
                  <a:schemeClr val="tx1"/>
                </a:solidFill>
              </a:rPr>
              <a:t>③</a:t>
            </a:r>
            <a:r>
              <a:rPr lang="ko-KR" altLang="en-US" sz="1600" spc="-100" dirty="0" smtClean="0">
                <a:solidFill>
                  <a:schemeClr val="tx1"/>
                </a:solidFill>
              </a:rPr>
              <a:t>구직자 명부 작성 및 송부</a:t>
            </a:r>
            <a:endParaRPr lang="en-US" altLang="ko-KR" sz="1600" spc="-1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</a:rPr>
              <a:t>송출기관</a:t>
            </a:r>
            <a:r>
              <a:rPr lang="en-US" altLang="ko-KR" sz="1200" dirty="0" smtClean="0">
                <a:solidFill>
                  <a:schemeClr val="tx1"/>
                </a:solidFill>
              </a:rPr>
              <a:t> ↔ </a:t>
            </a:r>
            <a:r>
              <a:rPr lang="ko-KR" altLang="en-US" sz="1200" dirty="0" smtClean="0">
                <a:solidFill>
                  <a:schemeClr val="tx1"/>
                </a:solidFill>
              </a:rPr>
              <a:t>공단</a:t>
            </a:r>
            <a:r>
              <a:rPr lang="en-US" altLang="ko-KR" sz="1200" dirty="0" smtClean="0">
                <a:solidFill>
                  <a:schemeClr val="tx1"/>
                </a:solidFill>
              </a:rPr>
              <a:t>)</a:t>
            </a:r>
            <a:endParaRPr lang="ko-KR" altLang="en-US" sz="1200" dirty="0"/>
          </a:p>
        </p:txBody>
      </p:sp>
      <p:sp>
        <p:nvSpPr>
          <p:cNvPr id="52" name="모서리가 둥근 직사각형 51"/>
          <p:cNvSpPr/>
          <p:nvPr/>
        </p:nvSpPr>
        <p:spPr>
          <a:xfrm>
            <a:off x="4932040" y="4139048"/>
            <a:ext cx="3456384" cy="46105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spc="-100" dirty="0" smtClean="0">
                <a:solidFill>
                  <a:schemeClr val="tx1"/>
                </a:solidFill>
              </a:rPr>
              <a:t>⑦</a:t>
            </a:r>
            <a:r>
              <a:rPr lang="ko-KR" altLang="en-US" sz="1600" spc="-100" dirty="0" smtClean="0">
                <a:solidFill>
                  <a:schemeClr val="tx1"/>
                </a:solidFill>
              </a:rPr>
              <a:t>근로계약서 서명</a:t>
            </a:r>
            <a:endParaRPr lang="en-US" altLang="ko-KR" sz="1600" spc="-1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</a:rPr>
              <a:t>송출기관</a:t>
            </a:r>
            <a:r>
              <a:rPr lang="en-US" altLang="ko-KR" sz="1200" dirty="0" smtClean="0">
                <a:solidFill>
                  <a:schemeClr val="tx1"/>
                </a:solidFill>
              </a:rPr>
              <a:t> ↔ </a:t>
            </a:r>
            <a:r>
              <a:rPr lang="ko-KR" altLang="en-US" sz="1200" dirty="0" smtClean="0">
                <a:solidFill>
                  <a:schemeClr val="tx1"/>
                </a:solidFill>
              </a:rPr>
              <a:t>노동자</a:t>
            </a:r>
            <a:r>
              <a:rPr lang="en-US" altLang="ko-KR" sz="1200" dirty="0" smtClean="0">
                <a:solidFill>
                  <a:schemeClr val="tx1"/>
                </a:solidFill>
              </a:rPr>
              <a:t>)</a:t>
            </a:r>
            <a:endParaRPr lang="ko-KR" altLang="en-US" sz="1200" dirty="0"/>
          </a:p>
        </p:txBody>
      </p:sp>
      <p:sp>
        <p:nvSpPr>
          <p:cNvPr id="55" name="모서리가 둥근 직사각형 54"/>
          <p:cNvSpPr/>
          <p:nvPr/>
        </p:nvSpPr>
        <p:spPr>
          <a:xfrm>
            <a:off x="4932040" y="5291176"/>
            <a:ext cx="3456384" cy="54164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spc="-100" dirty="0" smtClean="0">
                <a:solidFill>
                  <a:schemeClr val="tx1"/>
                </a:solidFill>
              </a:rPr>
              <a:t>⑩</a:t>
            </a:r>
            <a:r>
              <a:rPr lang="ko-KR" altLang="en-US" sz="1600" spc="-100" dirty="0" smtClean="0">
                <a:solidFill>
                  <a:schemeClr val="tx1"/>
                </a:solidFill>
              </a:rPr>
              <a:t>본국귀환</a:t>
            </a:r>
            <a:endParaRPr lang="en-US" altLang="ko-KR" sz="1600" spc="-1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</a:rPr>
              <a:t>송출기관</a:t>
            </a:r>
            <a:r>
              <a:rPr lang="en-US" altLang="ko-KR" sz="1200" dirty="0" smtClean="0">
                <a:solidFill>
                  <a:schemeClr val="tx1"/>
                </a:solidFill>
              </a:rPr>
              <a:t> ↔ </a:t>
            </a:r>
            <a:r>
              <a:rPr lang="ko-KR" altLang="en-US" sz="1200" dirty="0" smtClean="0">
                <a:solidFill>
                  <a:schemeClr val="tx1"/>
                </a:solidFill>
              </a:rPr>
              <a:t>노동자</a:t>
            </a:r>
            <a:r>
              <a:rPr lang="en-US" altLang="ko-KR" sz="1200" dirty="0" smtClean="0">
                <a:solidFill>
                  <a:schemeClr val="tx1"/>
                </a:solidFill>
              </a:rPr>
              <a:t>)</a:t>
            </a:r>
            <a:endParaRPr lang="ko-KR" altLang="en-US" sz="1200" dirty="0"/>
          </a:p>
        </p:txBody>
      </p:sp>
      <p:cxnSp>
        <p:nvCxnSpPr>
          <p:cNvPr id="56" name="직선 화살표 연결선 55"/>
          <p:cNvCxnSpPr>
            <a:cxnSpLocks noChangeShapeType="1"/>
          </p:cNvCxnSpPr>
          <p:nvPr/>
        </p:nvCxnSpPr>
        <p:spPr bwMode="auto">
          <a:xfrm flipH="1" flipV="1">
            <a:off x="4296781" y="2724429"/>
            <a:ext cx="589084" cy="1053234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</p:spPr>
      </p:cxnSp>
      <p:grpSp>
        <p:nvGrpSpPr>
          <p:cNvPr id="77" name="그룹 76"/>
          <p:cNvGrpSpPr/>
          <p:nvPr/>
        </p:nvGrpSpPr>
        <p:grpSpPr>
          <a:xfrm>
            <a:off x="755576" y="2463098"/>
            <a:ext cx="3541205" cy="640586"/>
            <a:chOff x="755576" y="2463098"/>
            <a:chExt cx="3541205" cy="640586"/>
          </a:xfrm>
        </p:grpSpPr>
        <p:sp>
          <p:nvSpPr>
            <p:cNvPr id="39" name="모서리가 둥근 직사각형 38"/>
            <p:cNvSpPr/>
            <p:nvPr/>
          </p:nvSpPr>
          <p:spPr>
            <a:xfrm>
              <a:off x="755576" y="2463098"/>
              <a:ext cx="3541205" cy="467727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/>
                  </a:solidFill>
                </a:rPr>
                <a:t>④</a:t>
              </a:r>
              <a:r>
                <a:rPr lang="ko-KR" altLang="en-US" sz="1600" dirty="0" smtClean="0">
                  <a:solidFill>
                    <a:schemeClr val="tx1"/>
                  </a:solidFill>
                </a:rPr>
                <a:t>구직자명부 승인</a:t>
              </a:r>
              <a:endParaRPr lang="en-US" altLang="ko-KR" sz="16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송출기관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 ↔ 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공단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57" name="직선 화살표 연결선 72"/>
            <p:cNvCxnSpPr>
              <a:cxnSpLocks noChangeShapeType="1"/>
            </p:cNvCxnSpPr>
            <p:nvPr/>
          </p:nvCxnSpPr>
          <p:spPr bwMode="auto">
            <a:xfrm flipH="1">
              <a:off x="2382715" y="2890496"/>
              <a:ext cx="9082" cy="213188"/>
            </a:xfrm>
            <a:prstGeom prst="straightConnector1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dist="35921" dir="2700000" algn="ctr" rotWithShape="0">
                <a:srgbClr val="808080">
                  <a:alpha val="79999"/>
                </a:srgbClr>
              </a:outerShdw>
            </a:effectLst>
          </p:spPr>
        </p:cxnSp>
      </p:grpSp>
      <p:grpSp>
        <p:nvGrpSpPr>
          <p:cNvPr id="78" name="그룹 77"/>
          <p:cNvGrpSpPr/>
          <p:nvPr/>
        </p:nvGrpSpPr>
        <p:grpSpPr>
          <a:xfrm>
            <a:off x="755577" y="3102889"/>
            <a:ext cx="3541204" cy="581087"/>
            <a:chOff x="755577" y="3102889"/>
            <a:chExt cx="3541204" cy="581087"/>
          </a:xfrm>
        </p:grpSpPr>
        <p:sp>
          <p:nvSpPr>
            <p:cNvPr id="40" name="모서리가 둥근 직사각형 39"/>
            <p:cNvSpPr/>
            <p:nvPr/>
          </p:nvSpPr>
          <p:spPr>
            <a:xfrm>
              <a:off x="755577" y="3102889"/>
              <a:ext cx="3541204" cy="41099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/>
                  </a:solidFill>
                </a:rPr>
                <a:t>⑤</a:t>
              </a:r>
              <a:r>
                <a:rPr lang="ko-KR" altLang="en-US" sz="1600" dirty="0" smtClean="0">
                  <a:solidFill>
                    <a:schemeClr val="tx1"/>
                  </a:solidFill>
                </a:rPr>
                <a:t>고용허가서 발행</a:t>
              </a:r>
              <a:endParaRPr lang="en-US" altLang="ko-KR" sz="16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사업주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 ↔ 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일자리 알선센터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58" name="직선 화살표 연결선 72"/>
            <p:cNvCxnSpPr>
              <a:cxnSpLocks noChangeShapeType="1"/>
            </p:cNvCxnSpPr>
            <p:nvPr/>
          </p:nvCxnSpPr>
          <p:spPr bwMode="auto">
            <a:xfrm flipH="1">
              <a:off x="2382715" y="3470788"/>
              <a:ext cx="9082" cy="213188"/>
            </a:xfrm>
            <a:prstGeom prst="straightConnector1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dist="35921" dir="2700000" algn="ctr" rotWithShape="0">
                <a:srgbClr val="808080">
                  <a:alpha val="79999"/>
                </a:srgbClr>
              </a:outerShdw>
            </a:effectLst>
          </p:spPr>
        </p:cxnSp>
      </p:grpSp>
      <p:grpSp>
        <p:nvGrpSpPr>
          <p:cNvPr id="79" name="그룹 78"/>
          <p:cNvGrpSpPr/>
          <p:nvPr/>
        </p:nvGrpSpPr>
        <p:grpSpPr>
          <a:xfrm>
            <a:off x="814772" y="3678952"/>
            <a:ext cx="3505200" cy="558940"/>
            <a:chOff x="814772" y="3678952"/>
            <a:chExt cx="3505200" cy="558940"/>
          </a:xfrm>
        </p:grpSpPr>
        <p:sp>
          <p:nvSpPr>
            <p:cNvPr id="53" name="모서리가 둥근 직사각형 52"/>
            <p:cNvSpPr/>
            <p:nvPr/>
          </p:nvSpPr>
          <p:spPr>
            <a:xfrm>
              <a:off x="814772" y="3678952"/>
              <a:ext cx="3505200" cy="448787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/>
                  </a:solidFill>
                </a:rPr>
                <a:t>⑥</a:t>
              </a:r>
              <a:r>
                <a:rPr lang="ko-KR" altLang="en-US" sz="1600" dirty="0" smtClean="0">
                  <a:solidFill>
                    <a:schemeClr val="tx1"/>
                  </a:solidFill>
                </a:rPr>
                <a:t>근로계약서 송부</a:t>
              </a:r>
              <a:endParaRPr lang="en-US" altLang="ko-KR" sz="16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공단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↔ 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송출기관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59" name="직선 화살표 연결선 72"/>
            <p:cNvCxnSpPr>
              <a:cxnSpLocks noChangeShapeType="1"/>
            </p:cNvCxnSpPr>
            <p:nvPr/>
          </p:nvCxnSpPr>
          <p:spPr bwMode="auto">
            <a:xfrm flipH="1">
              <a:off x="2382715" y="4024704"/>
              <a:ext cx="9082" cy="213188"/>
            </a:xfrm>
            <a:prstGeom prst="straightConnector1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dist="35921" dir="2700000" algn="ctr" rotWithShape="0">
                <a:srgbClr val="808080">
                  <a:alpha val="79999"/>
                </a:srgbClr>
              </a:outerShdw>
            </a:effectLst>
          </p:spPr>
        </p:cxnSp>
      </p:grpSp>
      <p:grpSp>
        <p:nvGrpSpPr>
          <p:cNvPr id="80" name="그룹 79"/>
          <p:cNvGrpSpPr/>
          <p:nvPr/>
        </p:nvGrpSpPr>
        <p:grpSpPr>
          <a:xfrm>
            <a:off x="755576" y="4787120"/>
            <a:ext cx="3541204" cy="576188"/>
            <a:chOff x="755576" y="4787120"/>
            <a:chExt cx="3541204" cy="576188"/>
          </a:xfrm>
        </p:grpSpPr>
        <p:sp>
          <p:nvSpPr>
            <p:cNvPr id="49" name="모서리가 둥근 직사각형 48"/>
            <p:cNvSpPr/>
            <p:nvPr/>
          </p:nvSpPr>
          <p:spPr>
            <a:xfrm>
              <a:off x="755576" y="4787120"/>
              <a:ext cx="3541204" cy="445922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/>
                  </a:solidFill>
                </a:rPr>
                <a:t>⑪</a:t>
              </a:r>
              <a:r>
                <a:rPr lang="ko-KR" altLang="en-US" sz="1600" dirty="0" smtClean="0">
                  <a:solidFill>
                    <a:schemeClr val="tx1"/>
                  </a:solidFill>
                </a:rPr>
                <a:t>근로자 입국</a:t>
              </a:r>
              <a:endParaRPr lang="en-US" altLang="ko-KR" sz="16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송출기관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 ↔ 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공단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60" name="직선 화살표 연결선 72"/>
            <p:cNvCxnSpPr>
              <a:cxnSpLocks noChangeShapeType="1"/>
            </p:cNvCxnSpPr>
            <p:nvPr/>
          </p:nvCxnSpPr>
          <p:spPr bwMode="auto">
            <a:xfrm flipH="1">
              <a:off x="2382715" y="5150120"/>
              <a:ext cx="9082" cy="213188"/>
            </a:xfrm>
            <a:prstGeom prst="straightConnector1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dist="35921" dir="2700000" algn="ctr" rotWithShape="0">
                <a:srgbClr val="808080">
                  <a:alpha val="79999"/>
                </a:srgbClr>
              </a:outerShdw>
            </a:effectLst>
          </p:spPr>
        </p:cxnSp>
      </p:grpSp>
      <p:grpSp>
        <p:nvGrpSpPr>
          <p:cNvPr id="81" name="그룹 80"/>
          <p:cNvGrpSpPr/>
          <p:nvPr/>
        </p:nvGrpSpPr>
        <p:grpSpPr>
          <a:xfrm>
            <a:off x="768533" y="5721616"/>
            <a:ext cx="3541204" cy="684799"/>
            <a:chOff x="768533" y="5721620"/>
            <a:chExt cx="3541204" cy="504151"/>
          </a:xfrm>
        </p:grpSpPr>
        <p:sp>
          <p:nvSpPr>
            <p:cNvPr id="50" name="모서리가 둥근 직사각형 49"/>
            <p:cNvSpPr/>
            <p:nvPr/>
          </p:nvSpPr>
          <p:spPr>
            <a:xfrm>
              <a:off x="768533" y="5865731"/>
              <a:ext cx="3541204" cy="36004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/>
                  </a:solidFill>
                </a:rPr>
                <a:t>⑬</a:t>
              </a:r>
              <a:r>
                <a:rPr lang="ko-KR" altLang="en-US" sz="1600" dirty="0" smtClean="0">
                  <a:solidFill>
                    <a:schemeClr val="tx1"/>
                  </a:solidFill>
                </a:rPr>
                <a:t>근로자 인도</a:t>
              </a:r>
              <a:r>
                <a:rPr lang="en-US" altLang="ko-KR" sz="1600" dirty="0" smtClean="0">
                  <a:solidFill>
                    <a:schemeClr val="tx1"/>
                  </a:solidFill>
                </a:rPr>
                <a:t> </a:t>
              </a:r>
            </a:p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공단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 ↔ 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사업주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62" name="직선 화살표 연결선 72"/>
            <p:cNvCxnSpPr>
              <a:cxnSpLocks noChangeShapeType="1"/>
            </p:cNvCxnSpPr>
            <p:nvPr/>
          </p:nvCxnSpPr>
          <p:spPr bwMode="auto">
            <a:xfrm flipH="1">
              <a:off x="2382715" y="5721620"/>
              <a:ext cx="9082" cy="213188"/>
            </a:xfrm>
            <a:prstGeom prst="straightConnector1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dist="35921" dir="2700000" algn="ctr" rotWithShape="0">
                <a:srgbClr val="808080">
                  <a:alpha val="79999"/>
                </a:srgbClr>
              </a:outerShdw>
            </a:effectLst>
          </p:spPr>
        </p:cxnSp>
      </p:grpSp>
      <p:grpSp>
        <p:nvGrpSpPr>
          <p:cNvPr id="82" name="그룹 81"/>
          <p:cNvGrpSpPr/>
          <p:nvPr/>
        </p:nvGrpSpPr>
        <p:grpSpPr>
          <a:xfrm>
            <a:off x="4932040" y="2382280"/>
            <a:ext cx="3456384" cy="651067"/>
            <a:chOff x="4932040" y="2382280"/>
            <a:chExt cx="3456384" cy="651067"/>
          </a:xfrm>
        </p:grpSpPr>
        <p:sp>
          <p:nvSpPr>
            <p:cNvPr id="42" name="모서리가 둥근 직사각형 41"/>
            <p:cNvSpPr/>
            <p:nvPr/>
          </p:nvSpPr>
          <p:spPr>
            <a:xfrm>
              <a:off x="4932040" y="2382280"/>
              <a:ext cx="3456384" cy="460624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 smtClean="0">
                  <a:solidFill>
                    <a:srgbClr val="FF0000"/>
                  </a:solidFill>
                </a:rPr>
                <a:t>①</a:t>
              </a:r>
              <a:r>
                <a:rPr lang="ko-KR" altLang="en-US" sz="1600" b="1" spc="-100" dirty="0" smtClean="0">
                  <a:solidFill>
                    <a:srgbClr val="FF0000"/>
                  </a:solidFill>
                </a:rPr>
                <a:t>특별한국어시험 시행</a:t>
              </a:r>
              <a:endParaRPr lang="en-US" altLang="ko-KR" sz="1600" b="1" spc="-100" dirty="0" smtClean="0">
                <a:solidFill>
                  <a:srgbClr val="FF0000"/>
                </a:solidFill>
              </a:endParaRPr>
            </a:p>
            <a:p>
              <a:pPr algn="ctr"/>
              <a:r>
                <a:rPr lang="en-US" altLang="ko-KR" sz="1200" b="1" dirty="0" smtClean="0">
                  <a:solidFill>
                    <a:srgbClr val="FF0000"/>
                  </a:solidFill>
                </a:rPr>
                <a:t>(</a:t>
              </a:r>
              <a:r>
                <a:rPr lang="ko-KR" altLang="en-US" sz="1200" b="1" dirty="0" smtClean="0">
                  <a:solidFill>
                    <a:srgbClr val="FF0000"/>
                  </a:solidFill>
                </a:rPr>
                <a:t>공단</a:t>
              </a:r>
              <a:r>
                <a:rPr lang="en-US" altLang="ko-KR" sz="1200" b="1" dirty="0" smtClean="0">
                  <a:solidFill>
                    <a:srgbClr val="FF0000"/>
                  </a:solidFill>
                </a:rPr>
                <a:t> </a:t>
              </a:r>
              <a:r>
                <a:rPr lang="en-US" altLang="ko-KR" sz="1200" b="1" dirty="0">
                  <a:solidFill>
                    <a:srgbClr val="FF0000"/>
                  </a:solidFill>
                </a:rPr>
                <a:t>↔ </a:t>
              </a:r>
              <a:r>
                <a:rPr lang="ko-KR" altLang="en-US" sz="1200" b="1" dirty="0" smtClean="0">
                  <a:solidFill>
                    <a:srgbClr val="FF0000"/>
                  </a:solidFill>
                </a:rPr>
                <a:t>송출기관</a:t>
              </a:r>
              <a:r>
                <a:rPr lang="en-US" altLang="ko-KR" sz="1200" b="1" dirty="0" smtClean="0">
                  <a:solidFill>
                    <a:srgbClr val="FF0000"/>
                  </a:solidFill>
                </a:rPr>
                <a:t>, </a:t>
              </a:r>
              <a:r>
                <a:rPr lang="ko-KR" altLang="en-US" sz="1200" b="1" dirty="0" smtClean="0">
                  <a:solidFill>
                    <a:srgbClr val="FF0000"/>
                  </a:solidFill>
                </a:rPr>
                <a:t>노동자</a:t>
              </a:r>
              <a:r>
                <a:rPr lang="en-US" altLang="ko-KR" sz="1200" b="1" dirty="0" smtClean="0">
                  <a:solidFill>
                    <a:srgbClr val="FF0000"/>
                  </a:solidFill>
                </a:rPr>
                <a:t>)</a:t>
              </a:r>
              <a:endParaRPr lang="ko-KR" altLang="en-US" sz="12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66" name="직선 화살표 연결선 72"/>
            <p:cNvCxnSpPr>
              <a:cxnSpLocks noChangeShapeType="1"/>
            </p:cNvCxnSpPr>
            <p:nvPr/>
          </p:nvCxnSpPr>
          <p:spPr bwMode="auto">
            <a:xfrm>
              <a:off x="6541481" y="2812377"/>
              <a:ext cx="0" cy="220970"/>
            </a:xfrm>
            <a:prstGeom prst="straightConnector1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dist="35921" dir="2700000" algn="ctr" rotWithShape="0">
                <a:srgbClr val="808080">
                  <a:alpha val="79999"/>
                </a:srgbClr>
              </a:outerShdw>
            </a:effectLst>
          </p:spPr>
        </p:cxnSp>
      </p:grpSp>
      <p:grpSp>
        <p:nvGrpSpPr>
          <p:cNvPr id="83" name="그룹 82"/>
          <p:cNvGrpSpPr/>
          <p:nvPr/>
        </p:nvGrpSpPr>
        <p:grpSpPr>
          <a:xfrm>
            <a:off x="4949016" y="2997090"/>
            <a:ext cx="3432800" cy="651414"/>
            <a:chOff x="4955624" y="2986920"/>
            <a:chExt cx="3432800" cy="651414"/>
          </a:xfrm>
        </p:grpSpPr>
        <p:sp>
          <p:nvSpPr>
            <p:cNvPr id="43" name="모서리가 둥근 직사각형 42"/>
            <p:cNvSpPr/>
            <p:nvPr/>
          </p:nvSpPr>
          <p:spPr>
            <a:xfrm>
              <a:off x="4955624" y="2986920"/>
              <a:ext cx="3432800" cy="46105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/>
                  </a:solidFill>
                </a:rPr>
                <a:t>②</a:t>
              </a:r>
              <a:r>
                <a:rPr lang="ko-KR" altLang="en-US" sz="1600" spc="-100" dirty="0" smtClean="0">
                  <a:solidFill>
                    <a:schemeClr val="tx1"/>
                  </a:solidFill>
                </a:rPr>
                <a:t>건강검진</a:t>
              </a:r>
              <a:r>
                <a:rPr lang="en-US" altLang="ko-KR" sz="1600" spc="-100" dirty="0" smtClean="0">
                  <a:solidFill>
                    <a:schemeClr val="tx1"/>
                  </a:solidFill>
                </a:rPr>
                <a:t>/</a:t>
              </a:r>
              <a:r>
                <a:rPr lang="ko-KR" altLang="en-US" sz="1600" spc="-100" dirty="0" smtClean="0">
                  <a:solidFill>
                    <a:schemeClr val="tx1"/>
                  </a:solidFill>
                </a:rPr>
                <a:t>구직신청</a:t>
              </a:r>
              <a:endParaRPr lang="en-US" altLang="ko-KR" sz="1600" spc="-1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송출기관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 ↔ 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노동자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) 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67" name="직선 화살표 연결선 72"/>
            <p:cNvCxnSpPr>
              <a:cxnSpLocks noChangeShapeType="1"/>
            </p:cNvCxnSpPr>
            <p:nvPr/>
          </p:nvCxnSpPr>
          <p:spPr bwMode="auto">
            <a:xfrm flipH="1">
              <a:off x="6562355" y="3425146"/>
              <a:ext cx="9082" cy="213188"/>
            </a:xfrm>
            <a:prstGeom prst="straightConnector1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dist="35921" dir="2700000" algn="ctr" rotWithShape="0">
                <a:srgbClr val="808080">
                  <a:alpha val="79999"/>
                </a:srgbClr>
              </a:outerShdw>
            </a:effectLst>
          </p:spPr>
        </p:cxnSp>
      </p:grpSp>
      <p:grpSp>
        <p:nvGrpSpPr>
          <p:cNvPr id="84" name="그룹 83"/>
          <p:cNvGrpSpPr/>
          <p:nvPr/>
        </p:nvGrpSpPr>
        <p:grpSpPr>
          <a:xfrm>
            <a:off x="4932040" y="4715112"/>
            <a:ext cx="3456384" cy="604236"/>
            <a:chOff x="4932040" y="4715112"/>
            <a:chExt cx="3456384" cy="604236"/>
          </a:xfrm>
        </p:grpSpPr>
        <p:sp>
          <p:nvSpPr>
            <p:cNvPr id="54" name="모서리가 둥근 직사각형 53"/>
            <p:cNvSpPr/>
            <p:nvPr/>
          </p:nvSpPr>
          <p:spPr>
            <a:xfrm>
              <a:off x="4932040" y="4715112"/>
              <a:ext cx="3456384" cy="45133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spc="-100" dirty="0" smtClean="0">
                  <a:solidFill>
                    <a:schemeClr val="tx1"/>
                  </a:solidFill>
                </a:rPr>
                <a:t>⑨</a:t>
              </a:r>
              <a:r>
                <a:rPr lang="ko-KR" altLang="en-US" sz="1600" spc="-100" dirty="0" smtClean="0">
                  <a:solidFill>
                    <a:schemeClr val="tx1"/>
                  </a:solidFill>
                </a:rPr>
                <a:t>비자신청 및 발행</a:t>
              </a:r>
              <a:endParaRPr lang="en-US" altLang="ko-KR" sz="1600" spc="-1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송출기관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 ↔ 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노동자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)</a:t>
              </a:r>
              <a:endParaRPr lang="ko-KR" altLang="en-US" sz="1200" dirty="0"/>
            </a:p>
          </p:txBody>
        </p:sp>
        <p:cxnSp>
          <p:nvCxnSpPr>
            <p:cNvPr id="68" name="직선 화살표 연결선 72"/>
            <p:cNvCxnSpPr>
              <a:cxnSpLocks noChangeShapeType="1"/>
            </p:cNvCxnSpPr>
            <p:nvPr/>
          </p:nvCxnSpPr>
          <p:spPr bwMode="auto">
            <a:xfrm flipH="1">
              <a:off x="6541481" y="5106160"/>
              <a:ext cx="9082" cy="213188"/>
            </a:xfrm>
            <a:prstGeom prst="straightConnector1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dist="35921" dir="2700000" algn="ctr" rotWithShape="0">
                <a:srgbClr val="808080">
                  <a:alpha val="79999"/>
                </a:srgbClr>
              </a:outerShdw>
            </a:effectLst>
          </p:spPr>
        </p:cxnSp>
      </p:grpSp>
      <p:cxnSp>
        <p:nvCxnSpPr>
          <p:cNvPr id="70" name="직선 화살표 연결선 69"/>
          <p:cNvCxnSpPr>
            <a:cxnSpLocks noChangeShapeType="1"/>
            <a:endCxn id="52" idx="1"/>
          </p:cNvCxnSpPr>
          <p:nvPr/>
        </p:nvCxnSpPr>
        <p:spPr bwMode="auto">
          <a:xfrm>
            <a:off x="4305572" y="3856794"/>
            <a:ext cx="626468" cy="512783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</p:spPr>
      </p:cxnSp>
      <p:cxnSp>
        <p:nvCxnSpPr>
          <p:cNvPr id="72" name="직선 화살표 연결선 71"/>
          <p:cNvCxnSpPr>
            <a:cxnSpLocks noChangeShapeType="1"/>
            <a:endCxn id="48" idx="3"/>
          </p:cNvCxnSpPr>
          <p:nvPr/>
        </p:nvCxnSpPr>
        <p:spPr bwMode="auto">
          <a:xfrm flipH="1">
            <a:off x="4283968" y="4349163"/>
            <a:ext cx="663444" cy="123078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</p:spPr>
      </p:cxnSp>
      <p:cxnSp>
        <p:nvCxnSpPr>
          <p:cNvPr id="74" name="직선 화살표 연결선 73"/>
          <p:cNvCxnSpPr>
            <a:cxnSpLocks noChangeShapeType="1"/>
          </p:cNvCxnSpPr>
          <p:nvPr/>
        </p:nvCxnSpPr>
        <p:spPr bwMode="auto">
          <a:xfrm>
            <a:off x="4279195" y="4463463"/>
            <a:ext cx="626468" cy="462274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</p:spPr>
      </p:cxnSp>
      <p:cxnSp>
        <p:nvCxnSpPr>
          <p:cNvPr id="75" name="직선 화살표 연결선 74"/>
          <p:cNvCxnSpPr>
            <a:cxnSpLocks noChangeShapeType="1"/>
            <a:endCxn id="49" idx="3"/>
          </p:cNvCxnSpPr>
          <p:nvPr/>
        </p:nvCxnSpPr>
        <p:spPr bwMode="auto">
          <a:xfrm flipH="1" flipV="1">
            <a:off x="4296780" y="5010081"/>
            <a:ext cx="633048" cy="455706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</p:spPr>
      </p:cxnSp>
      <p:sp>
        <p:nvSpPr>
          <p:cNvPr id="47" name="WordArt 13"/>
          <p:cNvSpPr>
            <a:spLocks noChangeArrowheads="1" noChangeShapeType="1" noTextEdit="1"/>
          </p:cNvSpPr>
          <p:nvPr/>
        </p:nvSpPr>
        <p:spPr bwMode="auto">
          <a:xfrm>
            <a:off x="635725" y="156750"/>
            <a:ext cx="5290603" cy="59956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2.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특별한국어시험 재 입국 제도</a:t>
            </a:r>
            <a:endParaRPr lang="en-US" altLang="ko-KR" sz="3200" kern="10" spc="-80" dirty="0" smtClean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46" grpId="0" animBg="1"/>
      <p:bldP spid="48" grpId="0" animBg="1"/>
      <p:bldP spid="51" grpId="0" animBg="1"/>
      <p:bldP spid="52" grpId="0" animBg="1"/>
      <p:bldP spid="5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32" name="WordArt 13"/>
          <p:cNvSpPr>
            <a:spLocks noChangeArrowheads="1" noChangeShapeType="1" noTextEdit="1"/>
          </p:cNvSpPr>
          <p:nvPr/>
        </p:nvSpPr>
        <p:spPr bwMode="auto">
          <a:xfrm>
            <a:off x="626202" y="100360"/>
            <a:ext cx="2908736" cy="64677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3. </a:t>
            </a:r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제도 비교</a:t>
            </a:r>
            <a:endParaRPr lang="en-US" altLang="ko-KR" sz="3200" kern="10" spc="-80" dirty="0" smtClean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graphicFrame>
        <p:nvGraphicFramePr>
          <p:cNvPr id="41" name="표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385664"/>
              </p:ext>
            </p:extLst>
          </p:nvPr>
        </p:nvGraphicFramePr>
        <p:xfrm>
          <a:off x="314313" y="1008512"/>
          <a:ext cx="8323093" cy="519665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96624"/>
                <a:gridCol w="2059816"/>
                <a:gridCol w="2062359"/>
                <a:gridCol w="2504294"/>
              </a:tblGrid>
              <a:tr h="52761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+mj-ea"/>
                          <a:ea typeface="+mj-ea"/>
                        </a:rPr>
                        <a:t>항목</a:t>
                      </a:r>
                      <a:endParaRPr lang="ko-KR" altLang="en-US" sz="2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+mj-ea"/>
                          <a:ea typeface="+mj-ea"/>
                        </a:rPr>
                        <a:t>신규</a:t>
                      </a:r>
                      <a:endParaRPr lang="ko-KR" altLang="en-US" sz="2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+mj-ea"/>
                          <a:ea typeface="+mj-ea"/>
                        </a:rPr>
                        <a:t>성실 재 입국</a:t>
                      </a:r>
                      <a:endParaRPr lang="ko-KR" altLang="en-US" sz="20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+mj-ea"/>
                          <a:ea typeface="+mj-ea"/>
                        </a:rPr>
                        <a:t>특별한국어 재 입국</a:t>
                      </a:r>
                      <a:endParaRPr lang="ko-KR" altLang="en-US" sz="18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4264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한국어능력시험</a:t>
                      </a:r>
                      <a:endParaRPr lang="ko-KR" altLang="en-US" sz="16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요구됨</a:t>
                      </a:r>
                      <a:endParaRPr lang="en-US" altLang="ko-KR" sz="1600" dirty="0" smtClean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solidFill>
                            <a:srgbClr val="FF0000"/>
                          </a:solidFill>
                          <a:latin typeface="+mj-ea"/>
                          <a:ea typeface="+mj-ea"/>
                        </a:rPr>
                        <a:t>면제</a:t>
                      </a:r>
                      <a:endParaRPr lang="en-US" altLang="ko-KR" sz="1600" dirty="0" smtClean="0">
                        <a:solidFill>
                          <a:srgbClr val="FF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요구됨</a:t>
                      </a:r>
                      <a:endParaRPr lang="ko-KR" altLang="en-US" sz="16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4473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구직자명부</a:t>
                      </a:r>
                      <a:endParaRPr lang="ko-KR" altLang="en-US" sz="16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작성</a:t>
                      </a:r>
                      <a:r>
                        <a:rPr lang="en-US" altLang="ko-KR" sz="160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승인</a:t>
                      </a:r>
                      <a:endParaRPr lang="ko-KR" altLang="en-US" sz="16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+mj-ea"/>
                          <a:ea typeface="+mj-ea"/>
                        </a:rPr>
                        <a:t>-</a:t>
                      </a:r>
                      <a:endParaRPr lang="ko-KR" altLang="en-US" sz="16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작성</a:t>
                      </a:r>
                      <a:r>
                        <a:rPr lang="en-US" altLang="ko-KR" sz="160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승인</a:t>
                      </a:r>
                      <a:endParaRPr lang="ko-KR" altLang="en-US" sz="16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54373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고용계약</a:t>
                      </a:r>
                      <a:endParaRPr lang="ko-KR" altLang="en-US" sz="16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spc="-100" dirty="0" smtClean="0">
                          <a:latin typeface="+mj-ea"/>
                          <a:ea typeface="+mj-ea"/>
                        </a:rPr>
                        <a:t>지정 계약 금지</a:t>
                      </a:r>
                      <a:endParaRPr lang="en-US" altLang="ko-KR" sz="1600" spc="-100" dirty="0" smtClean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spc="-100" dirty="0" smtClean="0">
                          <a:latin typeface="+mj-ea"/>
                          <a:ea typeface="+mj-ea"/>
                        </a:rPr>
                        <a:t>출국 전 지정된 업체</a:t>
                      </a:r>
                      <a:endParaRPr lang="ko-KR" altLang="en-US" sz="1600" spc="-1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spc="-100" dirty="0" smtClean="0">
                          <a:latin typeface="+mj-ea"/>
                          <a:ea typeface="+mj-ea"/>
                        </a:rPr>
                        <a:t>지정된 업체</a:t>
                      </a:r>
                      <a:endParaRPr lang="ko-KR" altLang="en-US" sz="1600" spc="-1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6000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근로계약</a:t>
                      </a:r>
                      <a:endParaRPr lang="ko-KR" altLang="en-US" sz="16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+mj-ea"/>
                          <a:ea typeface="+mj-ea"/>
                        </a:rPr>
                        <a:t>14</a:t>
                      </a:r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일 내에</a:t>
                      </a:r>
                      <a:endParaRPr lang="ko-KR" altLang="en-US" sz="16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spc="-100" dirty="0" smtClean="0">
                          <a:latin typeface="+mj-ea"/>
                          <a:ea typeface="+mj-ea"/>
                        </a:rPr>
                        <a:t>발급 고용허가서 전에</a:t>
                      </a:r>
                      <a:endParaRPr lang="ko-KR" altLang="en-US" sz="1600" spc="-1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 smtClean="0">
                          <a:latin typeface="+mj-ea"/>
                          <a:ea typeface="+mj-ea"/>
                        </a:rPr>
                        <a:t>14</a:t>
                      </a:r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일 내에</a:t>
                      </a:r>
                    </a:p>
                  </a:txBody>
                  <a:tcPr anchor="ctr"/>
                </a:tc>
              </a:tr>
              <a:tr h="54373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사전취업교육</a:t>
                      </a:r>
                      <a:endParaRPr lang="ko-KR" altLang="en-US" sz="16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근로계약 체결 후에</a:t>
                      </a:r>
                      <a:endParaRPr lang="ko-KR" altLang="en-US" sz="16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 smtClean="0">
                          <a:solidFill>
                            <a:srgbClr val="FF0000"/>
                          </a:solidFill>
                          <a:latin typeface="+mj-ea"/>
                          <a:ea typeface="+mj-ea"/>
                        </a:rPr>
                        <a:t>면제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 smtClean="0">
                          <a:solidFill>
                            <a:srgbClr val="FF0000"/>
                          </a:solidFill>
                          <a:latin typeface="+mj-ea"/>
                          <a:ea typeface="+mj-ea"/>
                        </a:rPr>
                        <a:t>면제</a:t>
                      </a:r>
                    </a:p>
                  </a:txBody>
                  <a:tcPr anchor="ctr"/>
                </a:tc>
              </a:tr>
              <a:tr h="54373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+mj-ea"/>
                          <a:ea typeface="+mj-ea"/>
                        </a:rPr>
                        <a:t>CCVI (</a:t>
                      </a:r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사증인증서</a:t>
                      </a:r>
                      <a:r>
                        <a:rPr lang="en-US" altLang="ko-KR" sz="160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6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근로계약 후</a:t>
                      </a:r>
                      <a:endParaRPr lang="ko-KR" altLang="en-US" sz="16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도착 등록 전에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근로계약 후 </a:t>
                      </a:r>
                      <a:endParaRPr lang="en-US" altLang="ko-KR" sz="1600" dirty="0" smtClean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54373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입국 </a:t>
                      </a:r>
                      <a:endParaRPr lang="ko-KR" altLang="en-US" sz="16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사증 후 </a:t>
                      </a:r>
                      <a:r>
                        <a:rPr lang="en-US" altLang="ko-KR" sz="1600" dirty="0" smtClean="0">
                          <a:latin typeface="+mj-ea"/>
                          <a:ea typeface="+mj-ea"/>
                        </a:rPr>
                        <a:t>3~4</a:t>
                      </a:r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주 후</a:t>
                      </a:r>
                      <a:endParaRPr lang="ko-KR" altLang="en-US" sz="16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+mj-ea"/>
                          <a:ea typeface="+mj-ea"/>
                        </a:rPr>
                        <a:t>3</a:t>
                      </a:r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개월 후</a:t>
                      </a:r>
                      <a:endParaRPr lang="en-US" altLang="ko-KR" sz="1600" dirty="0" smtClean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+mj-ea"/>
                          <a:ea typeface="+mj-ea"/>
                        </a:rPr>
                        <a:t>6</a:t>
                      </a:r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개월 후</a:t>
                      </a:r>
                      <a:endParaRPr lang="en-US" altLang="ko-KR" sz="1600" dirty="0" smtClean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54373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사후 취업교육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입국 후 </a:t>
                      </a:r>
                      <a:endParaRPr lang="ko-KR" altLang="en-US" sz="16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solidFill>
                            <a:srgbClr val="FF0000"/>
                          </a:solidFill>
                          <a:latin typeface="+mj-ea"/>
                          <a:ea typeface="+mj-ea"/>
                        </a:rPr>
                        <a:t>면제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입국 후</a:t>
                      </a:r>
                      <a:endParaRPr lang="ko-KR" altLang="en-US" sz="16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54373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인도</a:t>
                      </a:r>
                      <a:endParaRPr lang="ko-KR" altLang="en-US" sz="16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사후 취업교육 후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solidFill>
                            <a:srgbClr val="FF0000"/>
                          </a:solidFill>
                          <a:latin typeface="+mj-ea"/>
                          <a:ea typeface="+mj-ea"/>
                        </a:rPr>
                        <a:t>입국 후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 smtClean="0">
                          <a:latin typeface="+mj-ea"/>
                          <a:ea typeface="+mj-ea"/>
                        </a:rPr>
                        <a:t>사후 취업교육 후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76183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1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prstClr val="white"/>
                </a:solidFill>
              </a:rPr>
              <a:t> </a:t>
            </a: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97" name="WordArt 13"/>
          <p:cNvSpPr>
            <a:spLocks noChangeArrowheads="1" noChangeShapeType="1" noTextEdit="1"/>
          </p:cNvSpPr>
          <p:nvPr/>
        </p:nvSpPr>
        <p:spPr bwMode="auto">
          <a:xfrm>
            <a:off x="835742" y="110045"/>
            <a:ext cx="1606375" cy="74207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prstClr val="black">
                      <a:alpha val="80000"/>
                    </a:prstClr>
                  </a:outerShdw>
                </a:effectLst>
                <a:latin typeface="HY견고딕"/>
                <a:ea typeface="HY견고딕"/>
              </a:rPr>
              <a:t>비전</a:t>
            </a:r>
            <a:endParaRPr lang="en-US" altLang="ko-KR" sz="3200" kern="10" spc="-80" dirty="0" smtClean="0">
              <a:solidFill>
                <a:srgbClr val="0066CC"/>
              </a:solidFill>
              <a:effectLst>
                <a:outerShdw dist="17961" dir="2700000" algn="ctr" rotWithShape="0">
                  <a:prstClr val="black">
                    <a:alpha val="80000"/>
                  </a:prstClr>
                </a:outerShdw>
              </a:effectLst>
              <a:latin typeface="HY견고딕"/>
              <a:ea typeface="HY견고딕"/>
            </a:endParaRPr>
          </a:p>
        </p:txBody>
      </p:sp>
      <p:sp>
        <p:nvSpPr>
          <p:cNvPr id="26" name="AutoShape 377"/>
          <p:cNvSpPr>
            <a:spLocks noChangeArrowheads="1"/>
          </p:cNvSpPr>
          <p:nvPr/>
        </p:nvSpPr>
        <p:spPr bwMode="auto">
          <a:xfrm rot="16200000">
            <a:off x="2248803" y="-37197"/>
            <a:ext cx="5019138" cy="8771255"/>
          </a:xfrm>
          <a:prstGeom prst="homePlate">
            <a:avLst>
              <a:gd name="adj" fmla="val 12608"/>
            </a:avLst>
          </a:prstGeom>
          <a:solidFill>
            <a:srgbClr val="FFFFFF"/>
          </a:solidFill>
          <a:ln w="19050" cap="rnd">
            <a:solidFill>
              <a:srgbClr val="808080"/>
            </a:solidFill>
            <a:prstDash val="sysDot"/>
            <a:miter lim="800000"/>
            <a:headEnd type="none" w="sm" len="sm"/>
            <a:tailEnd type="none" w="sm" len="sm"/>
          </a:ln>
          <a:effectLst/>
        </p:spPr>
        <p:txBody>
          <a:bodyPr rot="10800000" vert="eaVert" wrap="none" lIns="85341" tIns="42670" rIns="85341" bIns="42670" anchor="ctr"/>
          <a:lstStyle/>
          <a:p>
            <a:pPr algn="ctr" defTabSz="854075" eaLnBrk="0" latinLnBrk="0" hangingPunct="0">
              <a:defRPr/>
            </a:pPr>
            <a:endParaRPr lang="ko-KR" altLang="ko-KR" kern="0">
              <a:solidFill>
                <a:sysClr val="windowText" lastClr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2" name="그룹 39"/>
          <p:cNvGrpSpPr/>
          <p:nvPr/>
        </p:nvGrpSpPr>
        <p:grpSpPr>
          <a:xfrm>
            <a:off x="1306286" y="1317354"/>
            <a:ext cx="6185081" cy="1129756"/>
            <a:chOff x="1306286" y="1317354"/>
            <a:chExt cx="6185081" cy="1129756"/>
          </a:xfrm>
        </p:grpSpPr>
        <p:pic>
          <p:nvPicPr>
            <p:cNvPr id="27" name="Picture 29" descr="그린바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06286" y="1317354"/>
              <a:ext cx="6185081" cy="1129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" name="Rectangle 18"/>
            <p:cNvSpPr>
              <a:spLocks noChangeArrowheads="1"/>
            </p:cNvSpPr>
            <p:nvPr/>
          </p:nvSpPr>
          <p:spPr bwMode="auto">
            <a:xfrm>
              <a:off x="1904468" y="1425386"/>
              <a:ext cx="5344024" cy="6463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ysClr val="windowText" lastClr="000000"/>
              </a:outerShdw>
            </a:effectLst>
          </p:spPr>
          <p:txBody>
            <a:bodyPr wrap="square">
              <a:spAutoFit/>
            </a:bodyPr>
            <a:lstStyle/>
            <a:p>
              <a:pPr algn="ctr" latinLnBrk="0">
                <a:defRPr/>
              </a:pPr>
              <a:r>
                <a:rPr lang="ko-KR" altLang="en-US" sz="3600" kern="0" dirty="0" smtClean="0">
                  <a:solidFill>
                    <a:sysClr val="window" lastClr="FFFFFF"/>
                  </a:solidFill>
                  <a:latin typeface="HY헤드라인M" pitchFamily="18" charset="-127"/>
                  <a:ea typeface="HY헤드라인M" pitchFamily="18" charset="-127"/>
                  <a:cs typeface="Times New Roman" pitchFamily="18" charset="0"/>
                </a:rPr>
                <a:t>국가간의 관계 증진</a:t>
              </a:r>
              <a:endParaRPr lang="en-US" altLang="ko-KR" sz="3600" kern="0" dirty="0" smtClean="0">
                <a:solidFill>
                  <a:sysClr val="window" lastClr="FFFFFF"/>
                </a:solidFill>
                <a:latin typeface="HY헤드라인M" pitchFamily="18" charset="-127"/>
                <a:ea typeface="HY헤드라인M" pitchFamily="18" charset="-127"/>
                <a:cs typeface="Times New Roman" pitchFamily="18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3475083" y="3112524"/>
            <a:ext cx="2212975" cy="2933700"/>
            <a:chOff x="1371" y="1525"/>
            <a:chExt cx="2872" cy="3430"/>
          </a:xfrm>
        </p:grpSpPr>
        <p:pic>
          <p:nvPicPr>
            <p:cNvPr id="67" name="Picture 11" descr="56"/>
            <p:cNvPicPr>
              <a:picLocks noChangeAspect="1" noChangeArrowheads="1"/>
            </p:cNvPicPr>
            <p:nvPr/>
          </p:nvPicPr>
          <p:blipFill>
            <a:blip r:embed="rId4" cstate="print">
              <a:lum bright="24000" contrast="-48000"/>
              <a:grayscl/>
            </a:blip>
            <a:srcRect/>
            <a:stretch>
              <a:fillRect/>
            </a:stretch>
          </p:blipFill>
          <p:spPr bwMode="auto">
            <a:xfrm>
              <a:off x="1371" y="1525"/>
              <a:ext cx="2872" cy="1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" name="Picture 13" descr="Three Balls copy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32" y="3377"/>
              <a:ext cx="1776" cy="15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그룹 38"/>
          <p:cNvGrpSpPr/>
          <p:nvPr/>
        </p:nvGrpSpPr>
        <p:grpSpPr>
          <a:xfrm>
            <a:off x="-15875" y="2132347"/>
            <a:ext cx="8850312" cy="1281650"/>
            <a:chOff x="-15875" y="2132347"/>
            <a:chExt cx="8850312" cy="1281650"/>
          </a:xfrm>
        </p:grpSpPr>
        <p:sp>
          <p:nvSpPr>
            <p:cNvPr id="29" name="Rectangle 3"/>
            <p:cNvSpPr>
              <a:spLocks noChangeArrowheads="1"/>
            </p:cNvSpPr>
            <p:nvPr/>
          </p:nvSpPr>
          <p:spPr bwMode="auto">
            <a:xfrm>
              <a:off x="-15875" y="2554496"/>
              <a:ext cx="184731" cy="397032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wrap="none" anchor="ctr">
              <a:spAutoFit/>
            </a:bodyPr>
            <a:lstStyle/>
            <a:p>
              <a:pPr latinLnBrk="0">
                <a:lnSpc>
                  <a:spcPct val="110000"/>
                </a:lnSpc>
                <a:defRPr/>
              </a:pPr>
              <a:endParaRPr lang="ko-KR" altLang="en-US" kern="0">
                <a:solidFill>
                  <a:prstClr val="black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62" name="WordArt 6"/>
            <p:cNvSpPr>
              <a:spLocks noChangeArrowheads="1" noChangeShapeType="1" noTextEdit="1"/>
            </p:cNvSpPr>
            <p:nvPr/>
          </p:nvSpPr>
          <p:spPr bwMode="auto">
            <a:xfrm>
              <a:off x="2043928" y="2560328"/>
              <a:ext cx="5732825" cy="49320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ko-KR" altLang="en-US" sz="3600" dirty="0" smtClean="0">
                  <a:solidFill>
                    <a:prstClr val="black"/>
                  </a:solidFill>
                  <a:latin typeface="HY견고딕" pitchFamily="18" charset="-127"/>
                  <a:ea typeface="HY견고딕" pitchFamily="18" charset="-127"/>
                </a:rPr>
                <a:t>대한민국과 송출국가의 상호발전을 위한 세계최고의 고용허가제</a:t>
              </a:r>
              <a:endParaRPr lang="en-US" altLang="ko-KR" sz="3600" dirty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grpSp>
          <p:nvGrpSpPr>
            <p:cNvPr id="5" name="Group 7"/>
            <p:cNvGrpSpPr>
              <a:grpSpLocks/>
            </p:cNvGrpSpPr>
            <p:nvPr/>
          </p:nvGrpSpPr>
          <p:grpSpPr bwMode="auto">
            <a:xfrm>
              <a:off x="466726" y="2132347"/>
              <a:ext cx="8367711" cy="1281650"/>
              <a:chOff x="417" y="368"/>
              <a:chExt cx="5271" cy="2006"/>
            </a:xfrm>
          </p:grpSpPr>
          <p:pic>
            <p:nvPicPr>
              <p:cNvPr id="71" name="Picture 8" descr="110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288" y="1136"/>
                <a:ext cx="2400" cy="1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2" name="Picture 9" descr="111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417" y="368"/>
                <a:ext cx="2744" cy="1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6" name="그룹 40"/>
          <p:cNvGrpSpPr/>
          <p:nvPr/>
        </p:nvGrpSpPr>
        <p:grpSpPr>
          <a:xfrm>
            <a:off x="292100" y="3248233"/>
            <a:ext cx="3780528" cy="3509406"/>
            <a:chOff x="292100" y="3248233"/>
            <a:chExt cx="3780528" cy="3816350"/>
          </a:xfrm>
        </p:grpSpPr>
        <p:sp>
          <p:nvSpPr>
            <p:cNvPr id="36" name="AutoShape 19"/>
            <p:cNvSpPr>
              <a:spLocks noChangeArrowheads="1"/>
            </p:cNvSpPr>
            <p:nvPr/>
          </p:nvSpPr>
          <p:spPr bwMode="auto">
            <a:xfrm>
              <a:off x="292100" y="3248233"/>
              <a:ext cx="3775075" cy="3816350"/>
            </a:xfrm>
            <a:prstGeom prst="roundRect">
              <a:avLst>
                <a:gd name="adj" fmla="val 9426"/>
              </a:avLst>
            </a:prstGeom>
            <a:noFill/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lang="ko-KR" alt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7" name="그룹 36"/>
            <p:cNvGrpSpPr/>
            <p:nvPr/>
          </p:nvGrpSpPr>
          <p:grpSpPr>
            <a:xfrm>
              <a:off x="329303" y="3763190"/>
              <a:ext cx="3743325" cy="2527754"/>
              <a:chOff x="329303" y="3763190"/>
              <a:chExt cx="3743325" cy="2527754"/>
            </a:xfrm>
          </p:grpSpPr>
          <p:sp>
            <p:nvSpPr>
              <p:cNvPr id="69" name="AutoShape 20"/>
              <p:cNvSpPr>
                <a:spLocks noChangeArrowheads="1"/>
              </p:cNvSpPr>
              <p:nvPr/>
            </p:nvSpPr>
            <p:spPr bwMode="auto">
              <a:xfrm>
                <a:off x="329303" y="3763190"/>
                <a:ext cx="3743325" cy="792162"/>
              </a:xfrm>
              <a:prstGeom prst="roundRect">
                <a:avLst>
                  <a:gd name="adj" fmla="val 50000"/>
                </a:avLst>
              </a:prstGeom>
              <a:solidFill>
                <a:srgbClr val="696395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latinLnBrk="0">
                  <a:defRPr/>
                </a:pPr>
                <a:r>
                  <a:rPr lang="ko-KR" altLang="en-US" sz="3000" kern="0" dirty="0" smtClean="0">
                    <a:solidFill>
                      <a:sysClr val="window" lastClr="FFFFFF"/>
                    </a:solidFill>
                    <a:latin typeface="휴먼모음T" pitchFamily="18" charset="-127"/>
                    <a:ea typeface="휴먼모음T" pitchFamily="18" charset="-127"/>
                    <a:sym typeface="Wingdings 2" pitchFamily="18" charset="2"/>
                  </a:rPr>
                  <a:t>한국의 경제발전</a:t>
                </a:r>
                <a:endParaRPr lang="en-US" altLang="ko-KR" sz="30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endParaRPr>
              </a:p>
            </p:txBody>
          </p:sp>
          <p:pic>
            <p:nvPicPr>
              <p:cNvPr id="75" name="Picture 11" descr="EMB00000ea4000b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7698" y="4852559"/>
                <a:ext cx="2605310" cy="1438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8" name="그룹 41"/>
          <p:cNvGrpSpPr/>
          <p:nvPr/>
        </p:nvGrpSpPr>
        <p:grpSpPr>
          <a:xfrm>
            <a:off x="5079807" y="3248234"/>
            <a:ext cx="3839622" cy="3509406"/>
            <a:chOff x="5142810" y="3248233"/>
            <a:chExt cx="3839622" cy="3889375"/>
          </a:xfrm>
        </p:grpSpPr>
        <p:sp>
          <p:nvSpPr>
            <p:cNvPr id="31" name="AutoShape 19"/>
            <p:cNvSpPr>
              <a:spLocks noChangeArrowheads="1"/>
            </p:cNvSpPr>
            <p:nvPr/>
          </p:nvSpPr>
          <p:spPr bwMode="auto">
            <a:xfrm>
              <a:off x="5148263" y="3248233"/>
              <a:ext cx="3769314" cy="3889375"/>
            </a:xfrm>
            <a:prstGeom prst="roundRect">
              <a:avLst>
                <a:gd name="adj" fmla="val 9426"/>
              </a:avLst>
            </a:prstGeom>
            <a:noFill/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lang="ko-KR" alt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9" name="그룹 37"/>
            <p:cNvGrpSpPr/>
            <p:nvPr/>
          </p:nvGrpSpPr>
          <p:grpSpPr>
            <a:xfrm>
              <a:off x="5142810" y="3764064"/>
              <a:ext cx="3839622" cy="2896401"/>
              <a:chOff x="5142810" y="3764064"/>
              <a:chExt cx="3839622" cy="2896401"/>
            </a:xfrm>
          </p:grpSpPr>
          <p:sp>
            <p:nvSpPr>
              <p:cNvPr id="74" name="AutoShape 20"/>
              <p:cNvSpPr>
                <a:spLocks noChangeArrowheads="1"/>
              </p:cNvSpPr>
              <p:nvPr/>
            </p:nvSpPr>
            <p:spPr bwMode="auto">
              <a:xfrm>
                <a:off x="5142810" y="3764064"/>
                <a:ext cx="3743325" cy="792161"/>
              </a:xfrm>
              <a:prstGeom prst="roundRect">
                <a:avLst>
                  <a:gd name="adj" fmla="val 50000"/>
                </a:avLst>
              </a:prstGeom>
              <a:solidFill>
                <a:srgbClr val="696395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latinLnBrk="0">
                  <a:defRPr/>
                </a:pPr>
                <a:r>
                  <a:rPr lang="ko-KR" altLang="en-US" sz="3000" kern="0" dirty="0" smtClean="0">
                    <a:solidFill>
                      <a:sysClr val="window" lastClr="FFFFFF"/>
                    </a:solidFill>
                    <a:latin typeface="휴먼모음T" pitchFamily="18" charset="-127"/>
                    <a:ea typeface="휴먼모음T" pitchFamily="18" charset="-127"/>
                    <a:sym typeface="Wingdings 2" pitchFamily="18" charset="2"/>
                  </a:rPr>
                  <a:t>송출국가의 경제발전</a:t>
                </a:r>
                <a:endParaRPr lang="en-US" altLang="ko-KR" sz="30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endParaRPr>
              </a:p>
            </p:txBody>
          </p:sp>
          <p:pic>
            <p:nvPicPr>
              <p:cNvPr id="76" name="Picture 2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8173060" y="5174971"/>
                <a:ext cx="756592" cy="4445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7" name="Picture 3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6391957" y="4643752"/>
                <a:ext cx="864096" cy="4556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8" name="Picture 4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5383843" y="5204734"/>
                <a:ext cx="936104" cy="4143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9" name="Picture 5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6377440" y="5161192"/>
                <a:ext cx="853955" cy="458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0" name="Picture 6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5383844" y="5684999"/>
                <a:ext cx="935675" cy="4143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1" name="Picture 7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6391957" y="5684999"/>
                <a:ext cx="824926" cy="406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2" name="Picture 8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5740913" y="6147846"/>
                <a:ext cx="935675" cy="5126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3" name="Picture 9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7328061" y="4671136"/>
                <a:ext cx="834774" cy="4290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4" name="Picture 10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7293225" y="5232119"/>
                <a:ext cx="834774" cy="3993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5" name="Picture 11"/>
              <p:cNvPicPr>
                <a:picLocks noChangeAspect="1" noChangeArrowheads="1"/>
              </p:cNvPicPr>
              <p:nvPr/>
            </p:nvPicPr>
            <p:blipFill>
              <a:blip r:embed="rId18" cstate="print"/>
              <a:srcRect/>
              <a:stretch>
                <a:fillRect/>
              </a:stretch>
            </p:blipFill>
            <p:spPr bwMode="auto">
              <a:xfrm>
                <a:off x="7328061" y="5712383"/>
                <a:ext cx="808335" cy="4143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6" name="Picture 12"/>
              <p:cNvPicPr>
                <a:picLocks noChangeAspect="1" noChangeArrowheads="1"/>
              </p:cNvPicPr>
              <p:nvPr/>
            </p:nvPicPr>
            <p:blipFill>
              <a:blip r:embed="rId19" cstate="print"/>
              <a:srcRect/>
              <a:stretch>
                <a:fillRect/>
              </a:stretch>
            </p:blipFill>
            <p:spPr bwMode="auto">
              <a:xfrm>
                <a:off x="6749026" y="6176875"/>
                <a:ext cx="812935" cy="4764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7" name="Picture 13"/>
              <p:cNvPicPr>
                <a:picLocks noChangeAspect="1" noChangeArrowheads="1"/>
              </p:cNvPicPr>
              <p:nvPr/>
            </p:nvPicPr>
            <p:blipFill>
              <a:blip r:embed="rId20" cstate="print"/>
              <a:srcRect/>
              <a:stretch>
                <a:fillRect/>
              </a:stretch>
            </p:blipFill>
            <p:spPr bwMode="auto">
              <a:xfrm>
                <a:off x="7698361" y="6194655"/>
                <a:ext cx="833239" cy="465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8" name="Picture 14"/>
              <p:cNvPicPr>
                <a:picLocks noChangeAspect="1" noChangeArrowheads="1"/>
              </p:cNvPicPr>
              <p:nvPr/>
            </p:nvPicPr>
            <p:blipFill>
              <a:blip r:embed="rId21" cstate="print"/>
              <a:srcRect/>
              <a:stretch>
                <a:fillRect/>
              </a:stretch>
            </p:blipFill>
            <p:spPr bwMode="auto">
              <a:xfrm>
                <a:off x="8190344" y="4654705"/>
                <a:ext cx="792088" cy="5047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9" name="Picture 15"/>
              <p:cNvPicPr>
                <a:picLocks noChangeAspect="1" noChangeArrowheads="1"/>
              </p:cNvPicPr>
              <p:nvPr/>
            </p:nvPicPr>
            <p:blipFill>
              <a:blip r:embed="rId22" cstate="print"/>
              <a:srcRect/>
              <a:stretch>
                <a:fillRect/>
              </a:stretch>
            </p:blipFill>
            <p:spPr bwMode="auto">
              <a:xfrm>
                <a:off x="5393508" y="4637288"/>
                <a:ext cx="906684" cy="5223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0" name="Picture 16"/>
              <p:cNvPicPr>
                <a:picLocks noChangeAspect="1" noChangeArrowheads="1"/>
              </p:cNvPicPr>
              <p:nvPr/>
            </p:nvPicPr>
            <p:blipFill>
              <a:blip r:embed="rId23" cstate="print"/>
              <a:srcRect/>
              <a:stretch>
                <a:fillRect/>
              </a:stretch>
            </p:blipFill>
            <p:spPr bwMode="auto">
              <a:xfrm>
                <a:off x="8172400" y="5669527"/>
                <a:ext cx="756084" cy="4547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86015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9833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9832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38" name="WordArt 13"/>
          <p:cNvSpPr>
            <a:spLocks noChangeArrowheads="1" noChangeShapeType="1" noTextEdit="1"/>
          </p:cNvSpPr>
          <p:nvPr/>
        </p:nvSpPr>
        <p:spPr bwMode="auto">
          <a:xfrm>
            <a:off x="835743" y="275853"/>
            <a:ext cx="4896920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고용허가제의 현황</a:t>
            </a:r>
            <a:endParaRPr lang="ko-KR" altLang="en-US" sz="3200" kern="10" spc="-80" dirty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grpSp>
        <p:nvGrpSpPr>
          <p:cNvPr id="33" name="그룹 32"/>
          <p:cNvGrpSpPr/>
          <p:nvPr/>
        </p:nvGrpSpPr>
        <p:grpSpPr>
          <a:xfrm>
            <a:off x="426982" y="1410791"/>
            <a:ext cx="8345543" cy="1994261"/>
            <a:chOff x="426982" y="1410791"/>
            <a:chExt cx="8345543" cy="1994261"/>
          </a:xfrm>
        </p:grpSpPr>
        <p:sp>
          <p:nvSpPr>
            <p:cNvPr id="70" name="모서리가 둥근 직사각형 69"/>
            <p:cNvSpPr/>
            <p:nvPr/>
          </p:nvSpPr>
          <p:spPr>
            <a:xfrm>
              <a:off x="426982" y="1685730"/>
              <a:ext cx="8333833" cy="1719322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71" name="직사각형 70"/>
            <p:cNvSpPr/>
            <p:nvPr/>
          </p:nvSpPr>
          <p:spPr>
            <a:xfrm>
              <a:off x="469591" y="1410791"/>
              <a:ext cx="1481808" cy="461665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ko-KR" altLang="en-US" sz="2400" b="1" dirty="0" smtClean="0">
                  <a:latin typeface="+mn-ea"/>
                </a:rPr>
                <a:t>도입국가</a:t>
              </a:r>
              <a:endParaRPr lang="ko-KR" altLang="en-US" sz="2400" b="1" dirty="0">
                <a:latin typeface="+mn-ea"/>
              </a:endParaRPr>
            </a:p>
          </p:txBody>
        </p:sp>
        <p:sp>
          <p:nvSpPr>
            <p:cNvPr id="54" name="Text Box 24"/>
            <p:cNvSpPr txBox="1">
              <a:spLocks noChangeArrowheads="1"/>
            </p:cNvSpPr>
            <p:nvPr/>
          </p:nvSpPr>
          <p:spPr bwMode="gray">
            <a:xfrm>
              <a:off x="447254" y="1816104"/>
              <a:ext cx="8325271" cy="147732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Clr>
                  <a:schemeClr val="hlink"/>
                </a:buClr>
                <a:buFont typeface="Wingdings" pitchFamily="2" charset="2"/>
                <a:buChar char="q"/>
              </a:pPr>
              <a:r>
                <a:rPr kumimoji="0" lang="en-US" altLang="ko-KR" sz="1600" dirty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  <a:cs typeface="Arial" pitchFamily="34" charset="0"/>
                </a:rPr>
                <a:t> </a:t>
              </a:r>
              <a:r>
                <a:rPr kumimoji="0" lang="en-US" altLang="ko-KR" sz="1600" dirty="0" smtClean="0">
                  <a:solidFill>
                    <a:srgbClr val="000000"/>
                  </a:solidFill>
                  <a:latin typeface="나눔고딕" pitchFamily="50" charset="-127"/>
                  <a:ea typeface="나눔고딕" pitchFamily="50" charset="-127"/>
                  <a:cs typeface="Arial" pitchFamily="34" charset="0"/>
                </a:rPr>
                <a:t> </a:t>
              </a:r>
              <a:r>
                <a:rPr kumimoji="0" lang="en-US" altLang="ko-KR" sz="20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" pitchFamily="50" charset="-127"/>
                  <a:ea typeface="나눔고딕" pitchFamily="50" charset="-127"/>
                  <a:cs typeface="Arial" pitchFamily="34" charset="0"/>
                </a:rPr>
                <a:t>15</a:t>
              </a:r>
              <a:r>
                <a:rPr kumimoji="0" lang="ko-KR" altLang="en-US" sz="20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" pitchFamily="50" charset="-127"/>
                  <a:ea typeface="나눔고딕" pitchFamily="50" charset="-127"/>
                  <a:cs typeface="Arial" pitchFamily="34" charset="0"/>
                </a:rPr>
                <a:t>개국</a:t>
              </a:r>
              <a:r>
                <a:rPr kumimoji="0" lang="en-US" altLang="ko-KR" sz="20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" pitchFamily="50" charset="-127"/>
                  <a:ea typeface="나눔고딕" pitchFamily="50" charset="-127"/>
                  <a:cs typeface="Arial" pitchFamily="34" charset="0"/>
                </a:rPr>
                <a:t>(</a:t>
              </a:r>
              <a:r>
                <a:rPr lang="en-US" altLang="ko-KR" sz="2000" kern="0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16 </a:t>
              </a:r>
              <a:r>
                <a:rPr lang="ko-KR" altLang="en-US" sz="2000" kern="0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개국</a:t>
              </a:r>
              <a:r>
                <a:rPr lang="en-US" altLang="ko-KR" sz="2000" kern="0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휴먼엑스포" pitchFamily="18" charset="-127"/>
                  <a:ea typeface="휴먼엑스포" pitchFamily="18" charset="-127"/>
                  <a:cs typeface="Arial" charset="0"/>
                </a:rPr>
                <a:t>)</a:t>
              </a:r>
            </a:p>
            <a:p>
              <a:pPr>
                <a:lnSpc>
                  <a:spcPts val="2400"/>
                </a:lnSpc>
                <a:buClr>
                  <a:schemeClr val="hlink"/>
                </a:buClr>
              </a:pPr>
              <a:r>
                <a:rPr lang="en-US" altLang="ko-KR" sz="2000" dirty="0" smtClean="0">
                  <a:latin typeface="HY견고딕" pitchFamily="18" charset="-127"/>
                  <a:ea typeface="HY견고딕" pitchFamily="18" charset="-127"/>
                </a:rPr>
                <a:t>  [</a:t>
              </a:r>
              <a:r>
                <a:rPr lang="ko-KR" altLang="en-US" sz="2000" dirty="0" smtClean="0">
                  <a:latin typeface="HY견고딕" pitchFamily="18" charset="-127"/>
                  <a:ea typeface="HY견고딕" pitchFamily="18" charset="-127"/>
                </a:rPr>
                <a:t>인도네시아</a:t>
              </a:r>
              <a:r>
                <a:rPr lang="en-US" altLang="ko-KR" sz="2000" dirty="0" smtClean="0"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000" dirty="0" smtClean="0">
                  <a:latin typeface="HY견고딕" pitchFamily="18" charset="-127"/>
                  <a:ea typeface="HY견고딕" pitchFamily="18" charset="-127"/>
                </a:rPr>
                <a:t>베트남</a:t>
              </a:r>
              <a:r>
                <a:rPr lang="en-US" altLang="ko-KR" sz="2000" dirty="0" smtClean="0"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000" dirty="0" smtClean="0">
                  <a:latin typeface="HY견고딕" pitchFamily="18" charset="-127"/>
                  <a:ea typeface="HY견고딕" pitchFamily="18" charset="-127"/>
                </a:rPr>
                <a:t>태국</a:t>
              </a:r>
              <a:r>
                <a:rPr lang="en-US" altLang="ko-KR" sz="2000" dirty="0" smtClean="0"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000" dirty="0" smtClean="0">
                  <a:latin typeface="HY견고딕" pitchFamily="18" charset="-127"/>
                  <a:ea typeface="HY견고딕" pitchFamily="18" charset="-127"/>
                </a:rPr>
                <a:t>필리핀</a:t>
              </a:r>
              <a:r>
                <a:rPr lang="en-US" altLang="ko-KR" sz="2000" dirty="0" smtClean="0"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000" dirty="0" smtClean="0">
                  <a:latin typeface="HY견고딕" pitchFamily="18" charset="-127"/>
                  <a:ea typeface="HY견고딕" pitchFamily="18" charset="-127"/>
                </a:rPr>
                <a:t>스리랑카</a:t>
              </a:r>
              <a:r>
                <a:rPr lang="en-US" altLang="ko-KR" sz="2000" dirty="0" smtClean="0"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000" dirty="0" smtClean="0">
                  <a:latin typeface="HY견고딕" pitchFamily="18" charset="-127"/>
                  <a:ea typeface="HY견고딕" pitchFamily="18" charset="-127"/>
                </a:rPr>
                <a:t>몽골</a:t>
              </a:r>
              <a:r>
                <a:rPr lang="en-US" altLang="ko-KR" sz="2000" dirty="0" smtClean="0"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000" dirty="0" smtClean="0">
                  <a:latin typeface="HY견고딕" pitchFamily="18" charset="-127"/>
                  <a:ea typeface="HY견고딕" pitchFamily="18" charset="-127"/>
                </a:rPr>
                <a:t>우즈베키스탄</a:t>
              </a:r>
              <a:r>
                <a:rPr lang="en-US" altLang="ko-KR" sz="2000" dirty="0">
                  <a:latin typeface="HY견고딕" pitchFamily="18" charset="-127"/>
                  <a:ea typeface="HY견고딕" pitchFamily="18" charset="-127"/>
                </a:rPr>
                <a:t>,</a:t>
              </a:r>
              <a:r>
                <a:rPr lang="en-US" altLang="ko-KR" sz="2000" dirty="0" smtClean="0">
                  <a:latin typeface="HY견고딕" pitchFamily="18" charset="-127"/>
                  <a:ea typeface="HY견고딕" pitchFamily="18" charset="-127"/>
                </a:rPr>
                <a:t>   </a:t>
              </a:r>
            </a:p>
            <a:p>
              <a:pPr>
                <a:lnSpc>
                  <a:spcPts val="2400"/>
                </a:lnSpc>
                <a:buClr>
                  <a:schemeClr val="hlink"/>
                </a:buClr>
              </a:pPr>
              <a:r>
                <a:rPr lang="ko-KR" altLang="en-US" sz="2000" dirty="0" smtClean="0">
                  <a:latin typeface="HY견고딕" pitchFamily="18" charset="-127"/>
                  <a:ea typeface="HY견고딕" pitchFamily="18" charset="-127"/>
                </a:rPr>
                <a:t>   파키스탄</a:t>
              </a:r>
              <a:r>
                <a:rPr lang="en-US" altLang="ko-KR" sz="2000" dirty="0" smtClean="0"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000" dirty="0" smtClean="0">
                  <a:latin typeface="HY견고딕" pitchFamily="18" charset="-127"/>
                  <a:ea typeface="HY견고딕" pitchFamily="18" charset="-127"/>
                </a:rPr>
                <a:t>중국</a:t>
              </a:r>
              <a:r>
                <a:rPr lang="en-US" altLang="ko-KR" sz="2000" dirty="0" smtClean="0"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000" dirty="0" smtClean="0">
                  <a:latin typeface="HY견고딕" pitchFamily="18" charset="-127"/>
                  <a:ea typeface="HY견고딕" pitchFamily="18" charset="-127"/>
                </a:rPr>
                <a:t>캄보디아</a:t>
              </a:r>
              <a:r>
                <a:rPr lang="en-US" altLang="ko-KR" sz="2000" dirty="0" smtClean="0"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000" dirty="0" smtClean="0">
                  <a:latin typeface="HY견고딕" pitchFamily="18" charset="-127"/>
                  <a:ea typeface="HY견고딕" pitchFamily="18" charset="-127"/>
                </a:rPr>
                <a:t>방글라데시</a:t>
              </a:r>
              <a:r>
                <a:rPr lang="en-US" altLang="ko-KR" sz="2000" dirty="0" smtClean="0"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000" dirty="0" smtClean="0">
                  <a:latin typeface="HY견고딕" pitchFamily="18" charset="-127"/>
                  <a:ea typeface="HY견고딕" pitchFamily="18" charset="-127"/>
                </a:rPr>
                <a:t>네팔</a:t>
              </a:r>
              <a:r>
                <a:rPr lang="en-US" altLang="ko-KR" sz="2000" dirty="0" smtClean="0"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000" dirty="0" smtClean="0">
                  <a:latin typeface="HY견고딕" pitchFamily="18" charset="-127"/>
                  <a:ea typeface="HY견고딕" pitchFamily="18" charset="-127"/>
                </a:rPr>
                <a:t>미얀마</a:t>
              </a:r>
              <a:r>
                <a:rPr lang="en-US" altLang="ko-KR" sz="2000" dirty="0" smtClean="0"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000" dirty="0" err="1" smtClean="0">
                  <a:latin typeface="HY견고딕" pitchFamily="18" charset="-127"/>
                  <a:ea typeface="HY견고딕" pitchFamily="18" charset="-127"/>
                </a:rPr>
                <a:t>키르키즈스탄</a:t>
              </a:r>
              <a:r>
                <a:rPr lang="en-US" altLang="ko-KR" sz="2000" dirty="0" smtClean="0">
                  <a:latin typeface="HY견고딕" pitchFamily="18" charset="-127"/>
                  <a:ea typeface="HY견고딕" pitchFamily="18" charset="-127"/>
                </a:rPr>
                <a:t>, </a:t>
              </a:r>
            </a:p>
            <a:p>
              <a:pPr>
                <a:lnSpc>
                  <a:spcPts val="2400"/>
                </a:lnSpc>
                <a:buClr>
                  <a:schemeClr val="hlink"/>
                </a:buClr>
              </a:pPr>
              <a:r>
                <a:rPr lang="ko-KR" altLang="en-US" sz="2000" dirty="0" smtClean="0">
                  <a:latin typeface="HY견고딕" pitchFamily="18" charset="-127"/>
                  <a:ea typeface="HY견고딕" pitchFamily="18" charset="-127"/>
                </a:rPr>
                <a:t>   동티모르</a:t>
              </a:r>
              <a:r>
                <a:rPr lang="en-US" altLang="ko-KR" sz="2000" dirty="0" smtClean="0"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000" dirty="0" smtClean="0">
                  <a:solidFill>
                    <a:srgbClr val="0000FF"/>
                  </a:solidFill>
                  <a:latin typeface="HY견고딕" pitchFamily="18" charset="-127"/>
                  <a:ea typeface="HY견고딕" pitchFamily="18" charset="-127"/>
                </a:rPr>
                <a:t>라오스</a:t>
              </a:r>
              <a:r>
                <a:rPr lang="en-US" altLang="ko-KR" sz="2000" dirty="0" smtClean="0">
                  <a:latin typeface="HY견고딕" pitchFamily="18" charset="-127"/>
                  <a:ea typeface="HY견고딕" pitchFamily="18" charset="-127"/>
                </a:rPr>
                <a:t>]</a:t>
              </a:r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8961" y="3486967"/>
            <a:ext cx="9136990" cy="3371033"/>
            <a:chOff x="43522" y="3486967"/>
            <a:chExt cx="9136990" cy="3371033"/>
          </a:xfrm>
        </p:grpSpPr>
        <p:pic>
          <p:nvPicPr>
            <p:cNvPr id="52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522" y="3748270"/>
              <a:ext cx="9136990" cy="3109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9" name="그룹 18"/>
            <p:cNvGrpSpPr/>
            <p:nvPr/>
          </p:nvGrpSpPr>
          <p:grpSpPr>
            <a:xfrm>
              <a:off x="445392" y="3486967"/>
              <a:ext cx="1513225" cy="492852"/>
              <a:chOff x="1244644" y="2205401"/>
              <a:chExt cx="3019344" cy="694556"/>
            </a:xfrm>
          </p:grpSpPr>
          <p:sp>
            <p:nvSpPr>
              <p:cNvPr id="20" name="AutoShape 20"/>
              <p:cNvSpPr>
                <a:spLocks noChangeArrowheads="1"/>
              </p:cNvSpPr>
              <p:nvPr/>
            </p:nvSpPr>
            <p:spPr bwMode="auto">
              <a:xfrm>
                <a:off x="1244644" y="2205741"/>
                <a:ext cx="3019344" cy="694216"/>
              </a:xfrm>
              <a:prstGeom prst="roundRect">
                <a:avLst>
                  <a:gd name="adj" fmla="val 21051"/>
                </a:avLst>
              </a:prstGeom>
              <a:solidFill>
                <a:srgbClr val="003399"/>
              </a:solidFill>
              <a:ln>
                <a:headEnd/>
                <a:tailEnd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240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1276870" y="2205401"/>
                <a:ext cx="2975226" cy="6506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2400" b="1" dirty="0" smtClean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도입 업종</a:t>
                </a:r>
                <a:endParaRPr lang="ko-KR" altLang="en-US" sz="2400" b="1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  <p:grpSp>
        <p:nvGrpSpPr>
          <p:cNvPr id="35" name="그룹 34"/>
          <p:cNvGrpSpPr/>
          <p:nvPr/>
        </p:nvGrpSpPr>
        <p:grpSpPr>
          <a:xfrm>
            <a:off x="236515" y="4035606"/>
            <a:ext cx="1714884" cy="2704828"/>
            <a:chOff x="236515" y="4035606"/>
            <a:chExt cx="1714884" cy="2704828"/>
          </a:xfrm>
        </p:grpSpPr>
        <p:sp>
          <p:nvSpPr>
            <p:cNvPr id="40" name="모서리가 둥근 직사각형 39"/>
            <p:cNvSpPr/>
            <p:nvPr/>
          </p:nvSpPr>
          <p:spPr>
            <a:xfrm>
              <a:off x="236515" y="4276906"/>
              <a:ext cx="1687542" cy="2463528"/>
            </a:xfrm>
            <a:prstGeom prst="roundRect">
              <a:avLst>
                <a:gd name="adj" fmla="val 1825"/>
              </a:avLst>
            </a:prstGeom>
            <a:solidFill>
              <a:schemeClr val="bg1"/>
            </a:solidFill>
            <a:ln w="12700">
              <a:solidFill>
                <a:srgbClr val="854D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49" name="그림 64" descr="1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8204" y="4035606"/>
              <a:ext cx="1703195" cy="5455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0" name="TextBox 49"/>
            <p:cNvSpPr txBox="1"/>
            <p:nvPr/>
          </p:nvSpPr>
          <p:spPr>
            <a:xfrm>
              <a:off x="667397" y="4087517"/>
              <a:ext cx="819455" cy="369332"/>
            </a:xfrm>
            <a:prstGeom prst="rect">
              <a:avLst/>
            </a:prstGeom>
            <a:noFill/>
          </p:spPr>
          <p:txBody>
            <a:bodyPr wrap="none" anchor="ctr">
              <a:spAutoFit/>
              <a:scene3d>
                <a:camera prst="orthographicFront"/>
                <a:lightRig rig="threePt" dir="t"/>
              </a:scene3d>
              <a:sp3d contourW="12700">
                <a:bevelT w="0"/>
                <a:contourClr>
                  <a:srgbClr val="380073"/>
                </a:contourClr>
              </a:sp3d>
            </a:bodyPr>
            <a:lstStyle/>
            <a:p>
              <a:pPr algn="ctr">
                <a:defRPr/>
              </a:pPr>
              <a:r>
                <a:rPr lang="ko-KR" altLang="en-US" spc="-150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제조업</a:t>
              </a:r>
              <a:endParaRPr lang="en-US" altLang="ko-KR" spc="-15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4179" y="4676503"/>
              <a:ext cx="1578159" cy="20029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" name="그룹 35"/>
          <p:cNvGrpSpPr/>
          <p:nvPr/>
        </p:nvGrpSpPr>
        <p:grpSpPr>
          <a:xfrm>
            <a:off x="1978230" y="4026897"/>
            <a:ext cx="1714372" cy="2713537"/>
            <a:chOff x="1978230" y="4026897"/>
            <a:chExt cx="1714372" cy="2713537"/>
          </a:xfrm>
        </p:grpSpPr>
        <p:sp>
          <p:nvSpPr>
            <p:cNvPr id="116" name="모서리가 둥근 직사각형 115"/>
            <p:cNvSpPr/>
            <p:nvPr/>
          </p:nvSpPr>
          <p:spPr>
            <a:xfrm>
              <a:off x="1978230" y="4276906"/>
              <a:ext cx="1687542" cy="2463528"/>
            </a:xfrm>
            <a:prstGeom prst="roundRect">
              <a:avLst>
                <a:gd name="adj" fmla="val 1825"/>
              </a:avLst>
            </a:prstGeom>
            <a:solidFill>
              <a:schemeClr val="bg1"/>
            </a:solidFill>
            <a:ln w="12700">
              <a:solidFill>
                <a:srgbClr val="854D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134" name="그림 62" descr="2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980612" y="4026897"/>
              <a:ext cx="1711990" cy="554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8" name="TextBox 117"/>
            <p:cNvSpPr txBox="1"/>
            <p:nvPr/>
          </p:nvSpPr>
          <p:spPr>
            <a:xfrm>
              <a:off x="2427782" y="4097245"/>
              <a:ext cx="819455" cy="369332"/>
            </a:xfrm>
            <a:prstGeom prst="rect">
              <a:avLst/>
            </a:prstGeom>
            <a:noFill/>
          </p:spPr>
          <p:txBody>
            <a:bodyPr wrap="none" anchor="ctr">
              <a:spAutoFit/>
              <a:scene3d>
                <a:camera prst="orthographicFront"/>
                <a:lightRig rig="threePt" dir="t"/>
              </a:scene3d>
              <a:sp3d contourW="12700">
                <a:bevelT w="0"/>
                <a:contourClr>
                  <a:srgbClr val="380073"/>
                </a:contourClr>
              </a:sp3d>
            </a:bodyPr>
            <a:lstStyle/>
            <a:p>
              <a:pPr algn="ctr">
                <a:defRPr/>
              </a:pPr>
              <a:r>
                <a:rPr lang="ko-KR" altLang="en-US" spc="-150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건설업</a:t>
              </a:r>
              <a:endParaRPr lang="en-US" altLang="ko-KR" spc="-15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015762" y="4693920"/>
              <a:ext cx="1598295" cy="1985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1" name="그룹 40"/>
          <p:cNvGrpSpPr/>
          <p:nvPr/>
        </p:nvGrpSpPr>
        <p:grpSpPr>
          <a:xfrm>
            <a:off x="7220789" y="4035606"/>
            <a:ext cx="1687542" cy="2704828"/>
            <a:chOff x="7220789" y="4035606"/>
            <a:chExt cx="1687542" cy="2704828"/>
          </a:xfrm>
        </p:grpSpPr>
        <p:sp>
          <p:nvSpPr>
            <p:cNvPr id="128" name="모서리가 둥근 직사각형 127"/>
            <p:cNvSpPr/>
            <p:nvPr/>
          </p:nvSpPr>
          <p:spPr>
            <a:xfrm>
              <a:off x="7220789" y="4276906"/>
              <a:ext cx="1687542" cy="2463528"/>
            </a:xfrm>
            <a:prstGeom prst="roundRect">
              <a:avLst>
                <a:gd name="adj" fmla="val 1825"/>
              </a:avLst>
            </a:prstGeom>
            <a:solidFill>
              <a:schemeClr val="bg1"/>
            </a:solidFill>
            <a:ln w="12700">
              <a:solidFill>
                <a:srgbClr val="854D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129" name="그림 64" descr="1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232479" y="4035606"/>
              <a:ext cx="1674684" cy="545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0" name="TextBox 129"/>
            <p:cNvSpPr txBox="1"/>
            <p:nvPr/>
          </p:nvSpPr>
          <p:spPr>
            <a:xfrm>
              <a:off x="7539730" y="4088503"/>
              <a:ext cx="1031051" cy="369332"/>
            </a:xfrm>
            <a:prstGeom prst="rect">
              <a:avLst/>
            </a:prstGeom>
            <a:noFill/>
          </p:spPr>
          <p:txBody>
            <a:bodyPr wrap="none" anchor="ctr">
              <a:spAutoFit/>
              <a:scene3d>
                <a:camera prst="orthographicFront"/>
                <a:lightRig rig="threePt" dir="t"/>
              </a:scene3d>
              <a:sp3d contourW="12700">
                <a:bevelT w="0"/>
                <a:contourClr>
                  <a:srgbClr val="380073"/>
                </a:contourClr>
              </a:sp3d>
            </a:bodyPr>
            <a:lstStyle/>
            <a:p>
              <a:pPr algn="ctr">
                <a:defRPr/>
              </a:pPr>
              <a:r>
                <a:rPr lang="ko-KR" altLang="en-US" spc="-150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농축산업</a:t>
              </a:r>
              <a:endParaRPr lang="en-US" altLang="ko-KR" spc="-15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310030" y="4725145"/>
              <a:ext cx="1543050" cy="1937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9" name="그룹 38"/>
          <p:cNvGrpSpPr/>
          <p:nvPr/>
        </p:nvGrpSpPr>
        <p:grpSpPr>
          <a:xfrm>
            <a:off x="5479075" y="4024276"/>
            <a:ext cx="1687542" cy="2716158"/>
            <a:chOff x="5479075" y="4024276"/>
            <a:chExt cx="1687542" cy="2716158"/>
          </a:xfrm>
        </p:grpSpPr>
        <p:sp>
          <p:nvSpPr>
            <p:cNvPr id="124" name="모서리가 둥근 직사각형 123"/>
            <p:cNvSpPr/>
            <p:nvPr/>
          </p:nvSpPr>
          <p:spPr>
            <a:xfrm>
              <a:off x="5479075" y="4276906"/>
              <a:ext cx="1687542" cy="2463528"/>
            </a:xfrm>
            <a:prstGeom prst="roundRect">
              <a:avLst>
                <a:gd name="adj" fmla="val 1825"/>
              </a:avLst>
            </a:prstGeom>
            <a:solidFill>
              <a:schemeClr val="bg1"/>
            </a:solidFill>
            <a:ln w="12700">
              <a:solidFill>
                <a:srgbClr val="854D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138" name="그림 59" descr="2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495108" y="4024276"/>
              <a:ext cx="1663337" cy="5568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6" name="TextBox 125"/>
            <p:cNvSpPr txBox="1"/>
            <p:nvPr/>
          </p:nvSpPr>
          <p:spPr>
            <a:xfrm>
              <a:off x="6006776" y="4087517"/>
              <a:ext cx="607859" cy="369332"/>
            </a:xfrm>
            <a:prstGeom prst="rect">
              <a:avLst/>
            </a:prstGeom>
            <a:noFill/>
          </p:spPr>
          <p:txBody>
            <a:bodyPr wrap="none" anchor="ctr">
              <a:spAutoFit/>
              <a:scene3d>
                <a:camera prst="orthographicFront"/>
                <a:lightRig rig="threePt" dir="t"/>
              </a:scene3d>
              <a:sp3d contourW="12700">
                <a:bevelT w="0"/>
                <a:contourClr>
                  <a:srgbClr val="380073"/>
                </a:contourClr>
              </a:sp3d>
            </a:bodyPr>
            <a:lstStyle/>
            <a:p>
              <a:pPr algn="ctr">
                <a:defRPr/>
              </a:pPr>
              <a:r>
                <a:rPr lang="ko-KR" altLang="en-US" spc="-150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어업</a:t>
              </a:r>
              <a:endParaRPr lang="en-US" altLang="ko-KR" spc="-15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544109" y="4725144"/>
              <a:ext cx="1604812" cy="1945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" name="그룹 36"/>
          <p:cNvGrpSpPr/>
          <p:nvPr/>
        </p:nvGrpSpPr>
        <p:grpSpPr>
          <a:xfrm>
            <a:off x="3739807" y="4024267"/>
            <a:ext cx="1720636" cy="2716167"/>
            <a:chOff x="3722222" y="4024267"/>
            <a:chExt cx="1720636" cy="2716167"/>
          </a:xfrm>
        </p:grpSpPr>
        <p:sp>
          <p:nvSpPr>
            <p:cNvPr id="120" name="모서리가 둥근 직사각형 119"/>
            <p:cNvSpPr/>
            <p:nvPr/>
          </p:nvSpPr>
          <p:spPr>
            <a:xfrm>
              <a:off x="3737361" y="4276906"/>
              <a:ext cx="1687542" cy="2463528"/>
            </a:xfrm>
            <a:prstGeom prst="roundRect">
              <a:avLst>
                <a:gd name="adj" fmla="val 1825"/>
              </a:avLst>
            </a:prstGeom>
            <a:solidFill>
              <a:schemeClr val="bg1"/>
            </a:solidFill>
            <a:ln w="12700">
              <a:solidFill>
                <a:srgbClr val="854D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137" name="그림 58" descr="1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722222" y="4024267"/>
              <a:ext cx="1720636" cy="556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" name="TextBox 121"/>
            <p:cNvSpPr txBox="1"/>
            <p:nvPr/>
          </p:nvSpPr>
          <p:spPr>
            <a:xfrm>
              <a:off x="4062496" y="4096220"/>
              <a:ext cx="1031051" cy="369332"/>
            </a:xfrm>
            <a:prstGeom prst="rect">
              <a:avLst/>
            </a:prstGeom>
            <a:noFill/>
          </p:spPr>
          <p:txBody>
            <a:bodyPr wrap="none" anchor="ctr">
              <a:spAutoFit/>
              <a:scene3d>
                <a:camera prst="orthographicFront"/>
                <a:lightRig rig="threePt" dir="t"/>
              </a:scene3d>
              <a:sp3d contourW="12700">
                <a:bevelT w="0"/>
                <a:contourClr>
                  <a:srgbClr val="380073"/>
                </a:contourClr>
              </a:sp3d>
            </a:bodyPr>
            <a:lstStyle/>
            <a:p>
              <a:pPr algn="ctr">
                <a:defRPr/>
              </a:pPr>
              <a:r>
                <a:rPr lang="ko-KR" altLang="en-US" spc="-150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서비스업</a:t>
              </a:r>
              <a:endParaRPr lang="en-US" altLang="ko-KR" spc="-15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779913" y="4702630"/>
              <a:ext cx="1593276" cy="1950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84387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86015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9833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0" y="0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33" name="AutoShape 5"/>
          <p:cNvSpPr>
            <a:spLocks noChangeArrowheads="1"/>
          </p:cNvSpPr>
          <p:nvPr/>
        </p:nvSpPr>
        <p:spPr bwMode="gray">
          <a:xfrm>
            <a:off x="266330" y="962277"/>
            <a:ext cx="8642539" cy="5815095"/>
          </a:xfrm>
          <a:prstGeom prst="roundRect">
            <a:avLst>
              <a:gd name="adj" fmla="val 6472"/>
            </a:avLst>
          </a:prstGeom>
          <a:solidFill>
            <a:schemeClr val="bg1"/>
          </a:solidFill>
          <a:ln w="28575">
            <a:solidFill>
              <a:srgbClr val="7587AB"/>
            </a:solidFill>
            <a:round/>
            <a:headEnd/>
            <a:tailEnd/>
          </a:ln>
          <a:effectLst>
            <a:outerShdw dist="38100" dir="54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lnSpc>
                <a:spcPct val="130000"/>
              </a:lnSpc>
            </a:pPr>
            <a:endParaRPr lang="ko-KR" altLang="en-US"/>
          </a:p>
        </p:txBody>
      </p:sp>
      <p:grpSp>
        <p:nvGrpSpPr>
          <p:cNvPr id="2" name="그룹 20"/>
          <p:cNvGrpSpPr/>
          <p:nvPr/>
        </p:nvGrpSpPr>
        <p:grpSpPr>
          <a:xfrm>
            <a:off x="537803" y="1047066"/>
            <a:ext cx="7880719" cy="545522"/>
            <a:chOff x="640088" y="1423035"/>
            <a:chExt cx="7748132" cy="545522"/>
          </a:xfrm>
        </p:grpSpPr>
        <p:pic>
          <p:nvPicPr>
            <p:cNvPr id="45" name="그림 64" descr="1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40088" y="1423035"/>
              <a:ext cx="7748132" cy="5455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" name="TextBox 45"/>
            <p:cNvSpPr txBox="1"/>
            <p:nvPr/>
          </p:nvSpPr>
          <p:spPr>
            <a:xfrm>
              <a:off x="640088" y="1454005"/>
              <a:ext cx="7699796" cy="430887"/>
            </a:xfrm>
            <a:prstGeom prst="rect">
              <a:avLst/>
            </a:prstGeom>
            <a:noFill/>
          </p:spPr>
          <p:txBody>
            <a:bodyPr wrap="square" anchor="ctr">
              <a:spAutoFit/>
              <a:scene3d>
                <a:camera prst="orthographicFront"/>
                <a:lightRig rig="threePt" dir="t"/>
              </a:scene3d>
              <a:sp3d contourW="12700">
                <a:bevelT w="0"/>
                <a:contourClr>
                  <a:srgbClr val="380073"/>
                </a:contourClr>
              </a:sp3d>
            </a:bodyPr>
            <a:lstStyle/>
            <a:p>
              <a:pPr algn="ctr">
                <a:defRPr/>
              </a:pPr>
              <a:r>
                <a:rPr lang="ko-KR" altLang="en-US" sz="2200" spc="-150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송 출 국 가 별   입 국 인 원</a:t>
              </a:r>
              <a:endParaRPr lang="en-US" altLang="ko-KR" sz="2200" spc="-15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3" name="그룹 3"/>
          <p:cNvGrpSpPr/>
          <p:nvPr/>
        </p:nvGrpSpPr>
        <p:grpSpPr>
          <a:xfrm>
            <a:off x="267105" y="4483988"/>
            <a:ext cx="6271894" cy="468501"/>
            <a:chOff x="341753" y="4483988"/>
            <a:chExt cx="6271894" cy="468501"/>
          </a:xfrm>
        </p:grpSpPr>
        <p:grpSp>
          <p:nvGrpSpPr>
            <p:cNvPr id="4" name="그룹 21"/>
            <p:cNvGrpSpPr/>
            <p:nvPr/>
          </p:nvGrpSpPr>
          <p:grpSpPr>
            <a:xfrm>
              <a:off x="341753" y="4483988"/>
              <a:ext cx="6271894" cy="468501"/>
              <a:chOff x="546681" y="4381403"/>
              <a:chExt cx="4835216" cy="468501"/>
            </a:xfrm>
          </p:grpSpPr>
          <p:pic>
            <p:nvPicPr>
              <p:cNvPr id="47" name="그림 59" descr="2.png"/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79268" y="4381831"/>
                <a:ext cx="4432663" cy="4680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8" name="TextBox 47"/>
              <p:cNvSpPr txBox="1"/>
              <p:nvPr/>
            </p:nvSpPr>
            <p:spPr>
              <a:xfrm>
                <a:off x="546681" y="4381403"/>
                <a:ext cx="4835216" cy="430887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  <a:scene3d>
                  <a:camera prst="orthographicFront"/>
                  <a:lightRig rig="threePt" dir="t"/>
                </a:scene3d>
                <a:sp3d contourW="12700">
                  <a:bevelT w="0"/>
                  <a:contourClr>
                    <a:srgbClr val="380073"/>
                  </a:contourClr>
                </a:sp3d>
              </a:bodyPr>
              <a:lstStyle/>
              <a:p>
                <a:pPr algn="ctr">
                  <a:defRPr/>
                </a:pPr>
                <a:r>
                  <a:rPr lang="en-US" altLang="ko-KR" sz="2200" spc="-150" dirty="0" smtClean="0">
                    <a:solidFill>
                      <a:schemeClr val="bg1"/>
                    </a:solidFill>
                    <a:latin typeface="나눔고딕 ExtraBold" pitchFamily="50" charset="-127"/>
                    <a:ea typeface="나눔고딕 ExtraBold" pitchFamily="50" charset="-127"/>
                  </a:rPr>
                  <a:t> </a:t>
                </a:r>
                <a:endParaRPr lang="en-US" altLang="ko-KR" sz="2200" spc="-150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22" name="직사각형 21"/>
            <p:cNvSpPr/>
            <p:nvPr/>
          </p:nvSpPr>
          <p:spPr>
            <a:xfrm>
              <a:off x="580062" y="4506673"/>
              <a:ext cx="5795276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2200" dirty="0" smtClean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    산 업 별  입 국 인 원</a:t>
              </a:r>
              <a:endParaRPr lang="ko-KR" altLang="en-US" sz="22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graphicFrame>
        <p:nvGraphicFramePr>
          <p:cNvPr id="21" name="차트 20"/>
          <p:cNvGraphicFramePr/>
          <p:nvPr>
            <p:extLst>
              <p:ext uri="{D42A27DB-BD31-4B8C-83A1-F6EECF244321}">
                <p14:modId xmlns:p14="http://schemas.microsoft.com/office/powerpoint/2010/main" val="2193195900"/>
              </p:ext>
            </p:extLst>
          </p:nvPr>
        </p:nvGraphicFramePr>
        <p:xfrm>
          <a:off x="179649" y="1428379"/>
          <a:ext cx="8662510" cy="3200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3" name="차트 42"/>
          <p:cNvGraphicFramePr/>
          <p:nvPr>
            <p:extLst/>
          </p:nvPr>
        </p:nvGraphicFramePr>
        <p:xfrm>
          <a:off x="537803" y="4996704"/>
          <a:ext cx="8020271" cy="1652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9" name="TextBox 1"/>
          <p:cNvSpPr txBox="1"/>
          <p:nvPr/>
        </p:nvSpPr>
        <p:spPr>
          <a:xfrm>
            <a:off x="6439382" y="4914875"/>
            <a:ext cx="2029086" cy="621447"/>
          </a:xfrm>
          <a:prstGeom prst="rect">
            <a:avLst/>
          </a:prstGeom>
          <a:solidFill>
            <a:srgbClr val="FFFFCC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200" b="1" dirty="0" smtClean="0">
                <a:latin typeface="+mn-ea"/>
                <a:ea typeface="+mn-ea"/>
              </a:rPr>
              <a:t>(2016.12)</a:t>
            </a:r>
          </a:p>
          <a:p>
            <a:pPr algn="r"/>
            <a:r>
              <a:rPr lang="en-US" altLang="ko-KR" sz="1200" b="1" dirty="0" smtClean="0">
                <a:latin typeface="+mn-ea"/>
                <a:ea typeface="+mn-ea"/>
              </a:rPr>
              <a:t>534,137</a:t>
            </a:r>
            <a:r>
              <a:rPr lang="ko-KR" altLang="en-US" sz="1200" b="1" dirty="0" smtClean="0">
                <a:latin typeface="+mn-ea"/>
                <a:ea typeface="+mn-ea"/>
              </a:rPr>
              <a:t>명</a:t>
            </a:r>
            <a:endParaRPr lang="en-US" altLang="ko-KR" sz="1200" b="1" dirty="0" smtClean="0">
              <a:latin typeface="+mn-ea"/>
              <a:ea typeface="+mn-ea"/>
            </a:endParaRPr>
          </a:p>
          <a:p>
            <a:pPr algn="r"/>
            <a:r>
              <a:rPr lang="en-US" altLang="ko-KR" b="1" dirty="0" smtClean="0">
                <a:latin typeface="+mn-ea"/>
              </a:rPr>
              <a:t>(Full-introduced personnel)</a:t>
            </a:r>
          </a:p>
        </p:txBody>
      </p:sp>
      <p:grpSp>
        <p:nvGrpSpPr>
          <p:cNvPr id="18" name="그룹 17"/>
          <p:cNvGrpSpPr/>
          <p:nvPr/>
        </p:nvGrpSpPr>
        <p:grpSpPr>
          <a:xfrm>
            <a:off x="844793" y="363938"/>
            <a:ext cx="1706383" cy="446962"/>
            <a:chOff x="835739" y="1228298"/>
            <a:chExt cx="4154130" cy="446962"/>
          </a:xfrm>
        </p:grpSpPr>
        <p:sp>
          <p:nvSpPr>
            <p:cNvPr id="19" name="직사각형 18"/>
            <p:cNvSpPr/>
            <p:nvPr/>
          </p:nvSpPr>
          <p:spPr>
            <a:xfrm>
              <a:off x="835739" y="1228298"/>
              <a:ext cx="4079159" cy="4469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10710" y="1244373"/>
              <a:ext cx="4079159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2200" b="1" dirty="0" smtClean="0">
                  <a:solidFill>
                    <a:schemeClr val="bg1"/>
                  </a:solidFill>
                </a:rPr>
                <a:t>입 국 인 원</a:t>
              </a:r>
              <a:endParaRPr lang="ko-KR" altLang="en-US" sz="2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090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86015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9833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9832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38" name="WordArt 13"/>
          <p:cNvSpPr>
            <a:spLocks noChangeArrowheads="1" noChangeShapeType="1" noTextEdit="1"/>
          </p:cNvSpPr>
          <p:nvPr/>
        </p:nvSpPr>
        <p:spPr bwMode="auto">
          <a:xfrm>
            <a:off x="835741" y="275853"/>
            <a:ext cx="3692297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고용허가제 성과</a:t>
            </a:r>
            <a:endParaRPr lang="ko-KR" altLang="en-US" sz="3200" kern="10" spc="-80" dirty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217533" y="1324856"/>
            <a:ext cx="8630375" cy="1418335"/>
            <a:chOff x="217533" y="1568056"/>
            <a:chExt cx="8630375" cy="1418335"/>
          </a:xfrm>
        </p:grpSpPr>
        <p:sp>
          <p:nvSpPr>
            <p:cNvPr id="33" name="AutoShape 19"/>
            <p:cNvSpPr>
              <a:spLocks noChangeArrowheads="1"/>
            </p:cNvSpPr>
            <p:nvPr/>
          </p:nvSpPr>
          <p:spPr bwMode="auto">
            <a:xfrm>
              <a:off x="217533" y="1868170"/>
              <a:ext cx="8630375" cy="1118221"/>
            </a:xfrm>
            <a:prstGeom prst="roundRect">
              <a:avLst>
                <a:gd name="adj" fmla="val 9426"/>
              </a:avLst>
            </a:prstGeom>
            <a:solidFill>
              <a:schemeClr val="bg1"/>
            </a:solidFill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4" name="Text Box 16"/>
            <p:cNvSpPr txBox="1">
              <a:spLocks noChangeArrowheads="1"/>
            </p:cNvSpPr>
            <p:nvPr/>
          </p:nvSpPr>
          <p:spPr bwMode="auto">
            <a:xfrm>
              <a:off x="340719" y="2156777"/>
              <a:ext cx="8472355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534,137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명에게</a:t>
              </a: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근로 제공 </a:t>
              </a:r>
              <a:endParaRPr lang="en-US" altLang="ko-KR" sz="2000" kern="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44,000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개 중소기업 노동력 부족 해결</a:t>
              </a:r>
              <a:endParaRPr lang="en-US" altLang="ko-KR" sz="20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</p:txBody>
        </p:sp>
        <p:sp>
          <p:nvSpPr>
            <p:cNvPr id="39" name="모서리가 둥근 직사각형 38"/>
            <p:cNvSpPr/>
            <p:nvPr/>
          </p:nvSpPr>
          <p:spPr>
            <a:xfrm>
              <a:off x="230444" y="1568056"/>
              <a:ext cx="8456356" cy="443661"/>
            </a:xfrm>
            <a:prstGeom prst="roundRect">
              <a:avLst/>
            </a:prstGeom>
            <a:solidFill>
              <a:srgbClr val="7030A0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01600" prst="riblet"/>
            </a:sp3d>
          </p:spPr>
          <p:txBody>
            <a:bodyPr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0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</a:rPr>
                <a:t>1. </a:t>
              </a:r>
              <a:r>
                <a:rPr lang="ko-KR" altLang="en-US" sz="20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</a:rPr>
                <a:t>근로제공</a:t>
              </a:r>
              <a:r>
                <a:rPr lang="en-US" altLang="ko-KR" sz="20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</a:rPr>
                <a:t>, </a:t>
              </a:r>
              <a:r>
                <a:rPr lang="ko-KR" altLang="en-US" sz="20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</a:rPr>
                <a:t>중소기업 노동력 해결</a:t>
              </a:r>
              <a:endParaRPr lang="en-US" altLang="ko-KR" sz="1600" kern="0" dirty="0" smtClean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240171" y="2845561"/>
            <a:ext cx="8617465" cy="1458261"/>
            <a:chOff x="230444" y="2942847"/>
            <a:chExt cx="8617465" cy="1458261"/>
          </a:xfrm>
        </p:grpSpPr>
        <p:sp>
          <p:nvSpPr>
            <p:cNvPr id="36" name="AutoShape 19"/>
            <p:cNvSpPr>
              <a:spLocks noChangeArrowheads="1"/>
            </p:cNvSpPr>
            <p:nvPr/>
          </p:nvSpPr>
          <p:spPr bwMode="auto">
            <a:xfrm>
              <a:off x="252367" y="3359782"/>
              <a:ext cx="8595542" cy="1041326"/>
            </a:xfrm>
            <a:prstGeom prst="roundRect">
              <a:avLst>
                <a:gd name="adj" fmla="val 9426"/>
              </a:avLst>
            </a:prstGeom>
            <a:solidFill>
              <a:schemeClr val="bg1"/>
            </a:solidFill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7" name="Text Box 16"/>
            <p:cNvSpPr txBox="1">
              <a:spLocks noChangeArrowheads="1"/>
            </p:cNvSpPr>
            <p:nvPr/>
          </p:nvSpPr>
          <p:spPr bwMode="auto">
            <a:xfrm>
              <a:off x="301558" y="3509784"/>
              <a:ext cx="8375515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투명성 제고로 도입 비용 감소 </a:t>
              </a:r>
              <a:endParaRPr lang="en-US" altLang="ko-KR" sz="2000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평균도입비용</a:t>
              </a: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: $3,509(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산업연수생제도</a:t>
              </a: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, 2002)→$941(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고용허가제</a:t>
              </a: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, 2015.7) </a:t>
              </a:r>
            </a:p>
          </p:txBody>
        </p:sp>
        <p:sp>
          <p:nvSpPr>
            <p:cNvPr id="35" name="모서리가 둥근 직사각형 34"/>
            <p:cNvSpPr/>
            <p:nvPr/>
          </p:nvSpPr>
          <p:spPr>
            <a:xfrm>
              <a:off x="230444" y="2942847"/>
              <a:ext cx="8349352" cy="443661"/>
            </a:xfrm>
            <a:prstGeom prst="roundRect">
              <a:avLst/>
            </a:prstGeom>
            <a:solidFill>
              <a:srgbClr val="002060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01600" prst="riblet"/>
            </a:sp3d>
          </p:spPr>
          <p:txBody>
            <a:bodyPr anchor="ctr"/>
            <a:lstStyle/>
            <a:p>
              <a:pPr latinLnBrk="0">
                <a:defRPr/>
              </a:pPr>
              <a:r>
                <a:rPr lang="en-US" altLang="ko-KR" sz="20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</a:rPr>
                <a:t>2. </a:t>
              </a:r>
              <a:r>
                <a:rPr lang="ko-KR" altLang="en-US" sz="20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</a:rPr>
                <a:t>도입의 투명성 제고</a:t>
              </a:r>
              <a:endParaRPr lang="en-US" altLang="ko-KR" kern="0" dirty="0" smtClean="0">
                <a:solidFill>
                  <a:sysClr val="window" lastClr="FFFFFF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217534" y="4375898"/>
            <a:ext cx="8926466" cy="2384817"/>
            <a:chOff x="217533" y="4455765"/>
            <a:chExt cx="8926466" cy="2384817"/>
          </a:xfrm>
        </p:grpSpPr>
        <p:grpSp>
          <p:nvGrpSpPr>
            <p:cNvPr id="18" name="그룹 17"/>
            <p:cNvGrpSpPr/>
            <p:nvPr/>
          </p:nvGrpSpPr>
          <p:grpSpPr>
            <a:xfrm>
              <a:off x="217533" y="4455765"/>
              <a:ext cx="8751368" cy="2384817"/>
              <a:chOff x="217533" y="4455765"/>
              <a:chExt cx="8751368" cy="2384817"/>
            </a:xfrm>
          </p:grpSpPr>
          <p:sp>
            <p:nvSpPr>
              <p:cNvPr id="41" name="AutoShape 19"/>
              <p:cNvSpPr>
                <a:spLocks noChangeArrowheads="1"/>
              </p:cNvSpPr>
              <p:nvPr/>
            </p:nvSpPr>
            <p:spPr bwMode="auto">
              <a:xfrm>
                <a:off x="217533" y="4859382"/>
                <a:ext cx="8700044" cy="1981200"/>
              </a:xfrm>
              <a:prstGeom prst="roundRect">
                <a:avLst>
                  <a:gd name="adj" fmla="val 9426"/>
                </a:avLst>
              </a:prstGeom>
              <a:solidFill>
                <a:schemeClr val="bg1"/>
              </a:solidFill>
              <a:ln w="9525" cap="rnd">
                <a:solidFill>
                  <a:srgbClr val="333333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43" name="모서리가 둥근 직사각형 42"/>
              <p:cNvSpPr/>
              <p:nvPr/>
            </p:nvSpPr>
            <p:spPr>
              <a:xfrm>
                <a:off x="230443" y="4455765"/>
                <a:ext cx="8738458" cy="443661"/>
              </a:xfrm>
              <a:prstGeom prst="roundRect">
                <a:avLst/>
              </a:prstGeom>
              <a:solidFill>
                <a:schemeClr val="accent6">
                  <a:lumMod val="75000"/>
                </a:schemeClr>
              </a:solidFill>
              <a:ln w="25400" cap="flat" cmpd="sng" algn="ctr">
                <a:noFill/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01600" prst="riblet"/>
              </a:sp3d>
            </p:spPr>
            <p:txBody>
              <a:bodyPr anchor="ctr"/>
              <a:lstStyle/>
              <a:p>
                <a:pPr latinLnBrk="0">
                  <a:defRPr/>
                </a:pPr>
                <a:r>
                  <a:rPr lang="en-US" altLang="ko-KR" sz="2000" kern="0" dirty="0" smtClean="0">
                    <a:solidFill>
                      <a:sysClr val="window" lastClr="FFFFFF"/>
                    </a:solidFill>
                    <a:latin typeface="휴먼모음T" pitchFamily="18" charset="-127"/>
                    <a:ea typeface="휴먼모음T" pitchFamily="18" charset="-127"/>
                  </a:rPr>
                  <a:t>3. </a:t>
                </a:r>
                <a:r>
                  <a:rPr lang="ko-KR" altLang="en-US" sz="2000" kern="0" dirty="0" smtClean="0">
                    <a:solidFill>
                      <a:sysClr val="window" lastClr="FFFFFF"/>
                    </a:solidFill>
                    <a:latin typeface="휴먼모음T" pitchFamily="18" charset="-127"/>
                    <a:ea typeface="휴먼모음T" pitchFamily="18" charset="-127"/>
                  </a:rPr>
                  <a:t>노동자 권리 보호</a:t>
                </a:r>
                <a:endParaRPr lang="en-US" altLang="ko-KR" sz="1900" kern="0" dirty="0" smtClean="0">
                  <a:solidFill>
                    <a:sysClr val="window" lastClr="FFFFFF"/>
                  </a:solidFill>
                  <a:latin typeface="휴먼모음T" pitchFamily="18" charset="-127"/>
                  <a:ea typeface="휴먼모음T" pitchFamily="18" charset="-127"/>
                </a:endParaRPr>
              </a:p>
            </p:txBody>
          </p:sp>
        </p:grpSp>
        <p:sp>
          <p:nvSpPr>
            <p:cNvPr id="42" name="Text Box 16"/>
            <p:cNvSpPr txBox="1">
              <a:spLocks noChangeArrowheads="1"/>
            </p:cNvSpPr>
            <p:nvPr/>
          </p:nvSpPr>
          <p:spPr bwMode="auto">
            <a:xfrm>
              <a:off x="401682" y="5056311"/>
              <a:ext cx="874231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ts val="2400"/>
                </a:lnSpc>
                <a:buFont typeface="Wingdings" pitchFamily="2" charset="2"/>
                <a:buChar char="§"/>
                <a:defRPr/>
              </a:pPr>
              <a:r>
                <a:rPr lang="en-US" altLang="ko-KR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 </a:t>
              </a:r>
              <a:r>
                <a:rPr lang="ko-KR" altLang="en-US" sz="2000" kern="0" dirty="0" smtClean="0">
                  <a:solidFill>
                    <a:srgbClr val="000000"/>
                  </a:solidFill>
                  <a:latin typeface="휴먼모음T" pitchFamily="18" charset="-127"/>
                  <a:ea typeface="휴먼모음T" pitchFamily="18" charset="-127"/>
                  <a:sym typeface="Wingdings 2" pitchFamily="18" charset="2"/>
                </a:rPr>
                <a:t>근로표준법과 최저임금제도를 외국인 근로자에게 동등하게 적용</a:t>
              </a:r>
              <a:endParaRPr lang="en-US" altLang="ko-KR" kern="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  <a:sym typeface="Wingdings 2" pitchFamily="18" charset="2"/>
              </a:endParaRPr>
            </a:p>
          </p:txBody>
        </p:sp>
      </p:grpSp>
      <p:graphicFrame>
        <p:nvGraphicFramePr>
          <p:cNvPr id="45" name="표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85983"/>
              </p:ext>
            </p:extLst>
          </p:nvPr>
        </p:nvGraphicFramePr>
        <p:xfrm>
          <a:off x="408561" y="5439751"/>
          <a:ext cx="8492248" cy="107674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50157"/>
                <a:gridCol w="1550157"/>
                <a:gridCol w="1550157"/>
                <a:gridCol w="1713520"/>
                <a:gridCol w="2128257"/>
              </a:tblGrid>
              <a:tr h="4671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종류</a:t>
                      </a:r>
                      <a:endParaRPr lang="ko-KR" altLang="en-US" sz="14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임금체불</a:t>
                      </a:r>
                      <a:endParaRPr lang="ko-KR" altLang="en-US" sz="14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산업재해</a:t>
                      </a:r>
                      <a:endParaRPr lang="ko-KR" altLang="en-US" sz="14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근로 만족도</a:t>
                      </a:r>
                      <a:endParaRPr lang="ko-KR" altLang="en-US" sz="14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근로환경 만족도</a:t>
                      </a:r>
                      <a:endParaRPr lang="ko-KR" altLang="en-US" sz="1400" dirty="0"/>
                    </a:p>
                  </a:txBody>
                  <a:tcPr anchor="ctr" anchorCtr="1"/>
                </a:tc>
              </a:tr>
              <a:tr h="27479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산업연수생 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36.8%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0.90%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2.38/5 </a:t>
                      </a:r>
                      <a:r>
                        <a:rPr lang="ko-KR" altLang="en-US" sz="1400" dirty="0" smtClean="0"/>
                        <a:t>점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2.5/5 </a:t>
                      </a:r>
                      <a:r>
                        <a:rPr lang="ko-KR" altLang="en-US" sz="1400" dirty="0" smtClean="0"/>
                        <a:t>점</a:t>
                      </a:r>
                      <a:endParaRPr lang="ko-KR" altLang="en-US" sz="1400" dirty="0"/>
                    </a:p>
                  </a:txBody>
                  <a:tcPr/>
                </a:tc>
              </a:tr>
              <a:tr h="27479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고용허가제 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1.1%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0.58%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3.48/5 </a:t>
                      </a:r>
                      <a:r>
                        <a:rPr lang="ko-KR" altLang="en-US" sz="1400" dirty="0" smtClean="0"/>
                        <a:t>점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3.6/5 </a:t>
                      </a:r>
                      <a:r>
                        <a:rPr lang="ko-KR" altLang="en-US" sz="1400" dirty="0" smtClean="0"/>
                        <a:t>점</a:t>
                      </a:r>
                      <a:endParaRPr lang="ko-KR" alt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387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AutoShape 5"/>
          <p:cNvSpPr>
            <a:spLocks noChangeArrowheads="1"/>
          </p:cNvSpPr>
          <p:nvPr/>
        </p:nvSpPr>
        <p:spPr bwMode="gray">
          <a:xfrm>
            <a:off x="33121" y="1438180"/>
            <a:ext cx="9001000" cy="4589584"/>
          </a:xfrm>
          <a:prstGeom prst="roundRect">
            <a:avLst>
              <a:gd name="adj" fmla="val 6472"/>
            </a:avLst>
          </a:prstGeom>
          <a:solidFill>
            <a:schemeClr val="bg1"/>
          </a:solidFill>
          <a:ln w="28575">
            <a:solidFill>
              <a:srgbClr val="7587AB"/>
            </a:solidFill>
            <a:round/>
            <a:headEnd/>
            <a:tailEnd/>
          </a:ln>
          <a:effectLst>
            <a:outerShdw dist="38100" dir="54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lnSpc>
                <a:spcPct val="130000"/>
              </a:lnSpc>
            </a:pPr>
            <a:endParaRPr lang="ko-KR" altLang="en-US" dirty="0"/>
          </a:p>
        </p:txBody>
      </p:sp>
      <p:sp>
        <p:nvSpPr>
          <p:cNvPr id="63" name="자유형 62"/>
          <p:cNvSpPr/>
          <p:nvPr/>
        </p:nvSpPr>
        <p:spPr>
          <a:xfrm rot="10800000" flipH="1" flipV="1">
            <a:off x="15766" y="386015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9833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9832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prstClr val="white"/>
                </a:solidFill>
              </a:rPr>
              <a:t> </a:t>
            </a: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38" name="WordArt 13"/>
          <p:cNvSpPr>
            <a:spLocks noChangeArrowheads="1" noChangeShapeType="1" noTextEdit="1"/>
          </p:cNvSpPr>
          <p:nvPr/>
        </p:nvSpPr>
        <p:spPr bwMode="auto">
          <a:xfrm>
            <a:off x="383177" y="226423"/>
            <a:ext cx="5904411" cy="62569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prstClr val="black">
                      <a:alpha val="80000"/>
                    </a:prstClr>
                  </a:outerShdw>
                </a:effectLst>
                <a:latin typeface="HY견고딕"/>
                <a:ea typeface="HY견고딕"/>
              </a:rPr>
              <a:t> </a:t>
            </a:r>
            <a:endParaRPr lang="ko-KR" altLang="en-US" sz="3200" kern="10" spc="-80" dirty="0">
              <a:solidFill>
                <a:srgbClr val="00B0F0"/>
              </a:solidFill>
              <a:effectLst>
                <a:outerShdw dist="17961" dir="2700000" algn="ctr" rotWithShape="0">
                  <a:prstClr val="black">
                    <a:alpha val="80000"/>
                  </a:prstClr>
                </a:outerShdw>
              </a:effectLst>
              <a:latin typeface="HY견고딕"/>
              <a:ea typeface="HY견고딕"/>
            </a:endParaRPr>
          </a:p>
        </p:txBody>
      </p:sp>
      <p:sp>
        <p:nvSpPr>
          <p:cNvPr id="70" name="Line 88"/>
          <p:cNvSpPr>
            <a:spLocks noChangeShapeType="1"/>
          </p:cNvSpPr>
          <p:nvPr/>
        </p:nvSpPr>
        <p:spPr bwMode="auto">
          <a:xfrm>
            <a:off x="472176" y="3020512"/>
            <a:ext cx="0" cy="273050"/>
          </a:xfrm>
          <a:prstGeom prst="line">
            <a:avLst/>
          </a:prstGeom>
          <a:noFill/>
          <a:ln w="9525" cap="rnd">
            <a:noFill/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5" name="Line 110"/>
          <p:cNvSpPr>
            <a:spLocks noChangeShapeType="1"/>
          </p:cNvSpPr>
          <p:nvPr/>
        </p:nvSpPr>
        <p:spPr bwMode="auto">
          <a:xfrm>
            <a:off x="585393" y="3579030"/>
            <a:ext cx="0" cy="273050"/>
          </a:xfrm>
          <a:prstGeom prst="line">
            <a:avLst/>
          </a:prstGeom>
          <a:noFill/>
          <a:ln w="9525" cap="rnd">
            <a:noFill/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5" name="Rectangle 48"/>
          <p:cNvSpPr>
            <a:spLocks noChangeArrowheads="1"/>
          </p:cNvSpPr>
          <p:nvPr/>
        </p:nvSpPr>
        <p:spPr bwMode="auto">
          <a:xfrm>
            <a:off x="38100" y="1828938"/>
            <a:ext cx="1711694" cy="1465332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FFFFCC"/>
              </a:gs>
            </a:gsLst>
            <a:path path="shape">
              <a:fillToRect l="50000" t="50000" r="50000" b="50000"/>
            </a:path>
          </a:gra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/>
            <a:endParaRPr lang="en-US" altLang="ko-KR" sz="1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cs typeface="Arial" pitchFamily="34" charset="0"/>
              </a:rPr>
              <a:t>1.</a:t>
            </a:r>
            <a:r>
              <a:rPr lang="ko-KR" altLang="en-US" sz="1400" b="1" dirty="0" smtClean="0">
                <a:solidFill>
                  <a:srgbClr val="000000"/>
                </a:solidFill>
                <a:cs typeface="Arial" pitchFamily="34" charset="0"/>
              </a:rPr>
              <a:t>한국어능력시험</a:t>
            </a:r>
            <a:endParaRPr lang="en-US" altLang="ko-K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cs typeface="Arial" pitchFamily="34" charset="0"/>
              </a:rPr>
              <a:t>  </a:t>
            </a:r>
            <a:endParaRPr lang="en-US" altLang="ko-KR" sz="14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dirty="0" smtClean="0">
                <a:solidFill>
                  <a:srgbClr val="000000"/>
                </a:solidFill>
                <a:cs typeface="Arial" pitchFamily="34" charset="0"/>
              </a:rPr>
              <a:t>(</a:t>
            </a:r>
            <a:r>
              <a:rPr lang="ko-KR" altLang="en-US" sz="1400" dirty="0" smtClean="0">
                <a:solidFill>
                  <a:srgbClr val="000000"/>
                </a:solidFill>
                <a:cs typeface="Arial" pitchFamily="34" charset="0"/>
              </a:rPr>
              <a:t>한국산업인력공단</a:t>
            </a:r>
            <a:endParaRPr lang="en-US" altLang="ko-KR" sz="14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ko-KR" altLang="en-US" sz="1400" dirty="0" smtClean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⇔ 구직자</a:t>
            </a:r>
            <a:r>
              <a:rPr lang="en-US" altLang="ko-KR" sz="1400" dirty="0" smtClean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) </a:t>
            </a:r>
            <a:r>
              <a:rPr lang="ko-KR" altLang="en-US" sz="1400" dirty="0" err="1" smtClean="0">
                <a:solidFill>
                  <a:srgbClr val="0000FF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인력풀</a:t>
            </a:r>
            <a:endParaRPr lang="en-US" altLang="ko-KR" sz="1400" dirty="0" smtClean="0">
              <a:solidFill>
                <a:srgbClr val="0000FF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600" b="1" dirty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/>
            <a:endParaRPr lang="ko-KR" altLang="en-US" sz="1600" dirty="0">
              <a:solidFill>
                <a:prstClr val="black"/>
              </a:solidFill>
            </a:endParaRPr>
          </a:p>
        </p:txBody>
      </p:sp>
      <p:sp>
        <p:nvSpPr>
          <p:cNvPr id="86" name="AutoShape 144"/>
          <p:cNvSpPr>
            <a:spLocks noChangeArrowheads="1"/>
          </p:cNvSpPr>
          <p:nvPr/>
        </p:nvSpPr>
        <p:spPr bwMode="auto">
          <a:xfrm>
            <a:off x="1616156" y="2430347"/>
            <a:ext cx="184069" cy="376243"/>
          </a:xfrm>
          <a:prstGeom prst="right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612700"/>
              </a:gs>
              <a:gs pos="50000">
                <a:srgbClr val="FF6600"/>
              </a:gs>
              <a:gs pos="100000">
                <a:srgbClr val="612700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30000"/>
              </a:lnSpc>
            </a:pPr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1" name="AutoShape 155"/>
          <p:cNvSpPr>
            <a:spLocks noChangeArrowheads="1"/>
          </p:cNvSpPr>
          <p:nvPr/>
        </p:nvSpPr>
        <p:spPr bwMode="auto">
          <a:xfrm rot="5400000">
            <a:off x="7965210" y="3278914"/>
            <a:ext cx="1553918" cy="48713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59 w 21600"/>
              <a:gd name="T19" fmla="*/ 3150 h 21600"/>
              <a:gd name="T20" fmla="*/ 18441 w 21600"/>
              <a:gd name="T21" fmla="*/ 1845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gradFill rotWithShape="0">
            <a:gsLst>
              <a:gs pos="0">
                <a:srgbClr val="612700"/>
              </a:gs>
              <a:gs pos="50000">
                <a:srgbClr val="FF6600"/>
              </a:gs>
              <a:gs pos="100000">
                <a:srgbClr val="612700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22" name="Line 88"/>
          <p:cNvSpPr>
            <a:spLocks noChangeShapeType="1"/>
          </p:cNvSpPr>
          <p:nvPr/>
        </p:nvSpPr>
        <p:spPr bwMode="auto">
          <a:xfrm>
            <a:off x="2240016" y="3046637"/>
            <a:ext cx="0" cy="273050"/>
          </a:xfrm>
          <a:prstGeom prst="line">
            <a:avLst/>
          </a:prstGeom>
          <a:noFill/>
          <a:ln w="9525" cap="rnd">
            <a:noFill/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26" name="Line 110"/>
          <p:cNvSpPr>
            <a:spLocks noChangeShapeType="1"/>
          </p:cNvSpPr>
          <p:nvPr/>
        </p:nvSpPr>
        <p:spPr bwMode="auto">
          <a:xfrm>
            <a:off x="2353233" y="3605155"/>
            <a:ext cx="0" cy="273050"/>
          </a:xfrm>
          <a:prstGeom prst="line">
            <a:avLst/>
          </a:prstGeom>
          <a:noFill/>
          <a:ln w="9525" cap="rnd">
            <a:noFill/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27" name="Rectangle 48"/>
          <p:cNvSpPr>
            <a:spLocks noChangeArrowheads="1"/>
          </p:cNvSpPr>
          <p:nvPr/>
        </p:nvSpPr>
        <p:spPr bwMode="auto">
          <a:xfrm>
            <a:off x="1800225" y="1855063"/>
            <a:ext cx="1733550" cy="1465332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FFFFCC"/>
              </a:gs>
            </a:gsLst>
            <a:path path="shape">
              <a:fillToRect l="50000" t="50000" r="50000" b="50000"/>
            </a:path>
          </a:gra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/>
            <a:endParaRPr lang="en-US" altLang="ko-KR" sz="1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cs typeface="Arial" pitchFamily="34" charset="0"/>
              </a:rPr>
              <a:t>2.</a:t>
            </a:r>
            <a:r>
              <a:rPr lang="ko-KR" altLang="en-US" sz="1400" b="1" dirty="0" smtClean="0">
                <a:solidFill>
                  <a:srgbClr val="000000"/>
                </a:solidFill>
                <a:cs typeface="Arial" pitchFamily="34" charset="0"/>
              </a:rPr>
              <a:t>건강검진</a:t>
            </a:r>
            <a:endParaRPr lang="en-US" altLang="ko-K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dirty="0" smtClean="0">
                <a:solidFill>
                  <a:srgbClr val="000000"/>
                </a:solidFill>
                <a:cs typeface="Arial" pitchFamily="34" charset="0"/>
              </a:rPr>
              <a:t>(</a:t>
            </a:r>
            <a:r>
              <a:rPr lang="ko-KR" altLang="en-US" sz="1400" dirty="0" smtClean="0">
                <a:solidFill>
                  <a:srgbClr val="000000"/>
                </a:solidFill>
                <a:cs typeface="Arial" pitchFamily="34" charset="0"/>
              </a:rPr>
              <a:t>의료기관</a:t>
            </a:r>
            <a:endParaRPr lang="en-US" altLang="ko-KR" sz="14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ko-KR" altLang="en-US" sz="1400" dirty="0" smtClean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⇔ </a:t>
            </a:r>
            <a:r>
              <a:rPr lang="ko-KR" altLang="en-US" sz="1400" dirty="0" smtClean="0">
                <a:solidFill>
                  <a:srgbClr val="FF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한국어능력시험 합격자</a:t>
            </a:r>
            <a:r>
              <a:rPr lang="en-US" altLang="ko-KR" sz="1400" dirty="0" smtClean="0">
                <a:solidFill>
                  <a:srgbClr val="FF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)</a:t>
            </a:r>
            <a:endParaRPr lang="en-US" altLang="ko-KR" sz="1400" dirty="0" smtClean="0">
              <a:solidFill>
                <a:srgbClr val="FF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600" b="1" dirty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/>
            <a:endParaRPr lang="ko-KR" altLang="en-US" sz="1600" dirty="0">
              <a:solidFill>
                <a:prstClr val="black"/>
              </a:solidFill>
            </a:endParaRPr>
          </a:p>
        </p:txBody>
      </p:sp>
      <p:sp>
        <p:nvSpPr>
          <p:cNvPr id="129" name="Line 88"/>
          <p:cNvSpPr>
            <a:spLocks noChangeShapeType="1"/>
          </p:cNvSpPr>
          <p:nvPr/>
        </p:nvSpPr>
        <p:spPr bwMode="auto">
          <a:xfrm>
            <a:off x="3964313" y="3037929"/>
            <a:ext cx="0" cy="273050"/>
          </a:xfrm>
          <a:prstGeom prst="line">
            <a:avLst/>
          </a:prstGeom>
          <a:noFill/>
          <a:ln w="9525" cap="rnd">
            <a:noFill/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32" name="Line 110"/>
          <p:cNvSpPr>
            <a:spLocks noChangeShapeType="1"/>
          </p:cNvSpPr>
          <p:nvPr/>
        </p:nvSpPr>
        <p:spPr bwMode="auto">
          <a:xfrm>
            <a:off x="4077530" y="3596447"/>
            <a:ext cx="0" cy="273050"/>
          </a:xfrm>
          <a:prstGeom prst="line">
            <a:avLst/>
          </a:prstGeom>
          <a:noFill/>
          <a:ln w="9525" cap="rnd">
            <a:noFill/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33" name="Rectangle 48"/>
          <p:cNvSpPr>
            <a:spLocks noChangeArrowheads="1"/>
          </p:cNvSpPr>
          <p:nvPr/>
        </p:nvSpPr>
        <p:spPr bwMode="auto">
          <a:xfrm>
            <a:off x="3634840" y="1846355"/>
            <a:ext cx="1527710" cy="1465332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FFFFCC"/>
              </a:gs>
            </a:gsLst>
            <a:path path="shape">
              <a:fillToRect l="50000" t="50000" r="50000" b="50000"/>
            </a:path>
          </a:gra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>
              <a:lnSpc>
                <a:spcPct val="110000"/>
              </a:lnSpc>
            </a:pPr>
            <a:endParaRPr lang="en-US" altLang="ko-K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400" b="1" dirty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cs typeface="Arial" pitchFamily="34" charset="0"/>
              </a:rPr>
              <a:t>3.</a:t>
            </a:r>
            <a:r>
              <a:rPr lang="ko-KR" altLang="en-US" sz="1400" b="1" dirty="0" smtClean="0">
                <a:solidFill>
                  <a:srgbClr val="000000"/>
                </a:solidFill>
                <a:cs typeface="Arial" pitchFamily="34" charset="0"/>
              </a:rPr>
              <a:t>구직신청</a:t>
            </a:r>
            <a:endParaRPr lang="en-US" altLang="ko-K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dirty="0" smtClean="0">
                <a:solidFill>
                  <a:srgbClr val="000000"/>
                </a:solidFill>
                <a:cs typeface="Arial" pitchFamily="34" charset="0"/>
              </a:rPr>
              <a:t>(</a:t>
            </a:r>
            <a:r>
              <a:rPr lang="ko-KR" altLang="en-US" sz="1400" dirty="0" smtClean="0">
                <a:solidFill>
                  <a:srgbClr val="000000"/>
                </a:solidFill>
                <a:cs typeface="Arial" pitchFamily="34" charset="0"/>
              </a:rPr>
              <a:t>구직자</a:t>
            </a:r>
            <a:endParaRPr lang="en-US" altLang="ko-KR" sz="14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ko-KR" altLang="en-US" sz="1400" dirty="0" smtClean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400" dirty="0">
                <a:solidFill>
                  <a:srgbClr val="000000"/>
                </a:solidFill>
                <a:cs typeface="Arial" pitchFamily="34" charset="0"/>
              </a:rPr>
              <a:t>⇔ 송출기관</a:t>
            </a:r>
            <a:r>
              <a:rPr lang="en-US" altLang="ko-KR" sz="1100" dirty="0" smtClean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)</a:t>
            </a:r>
          </a:p>
          <a:p>
            <a:pPr marL="342900" indent="-342900">
              <a:lnSpc>
                <a:spcPct val="110000"/>
              </a:lnSpc>
            </a:pPr>
            <a:endParaRPr lang="en-US" altLang="ko-KR" sz="1100" b="1" dirty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/>
            <a:endParaRPr lang="ko-KR" altLang="en-US" sz="1600" dirty="0">
              <a:solidFill>
                <a:prstClr val="black"/>
              </a:solidFill>
            </a:endParaRPr>
          </a:p>
        </p:txBody>
      </p:sp>
      <p:sp>
        <p:nvSpPr>
          <p:cNvPr id="134" name="Line 88"/>
          <p:cNvSpPr>
            <a:spLocks noChangeShapeType="1"/>
          </p:cNvSpPr>
          <p:nvPr/>
        </p:nvSpPr>
        <p:spPr bwMode="auto">
          <a:xfrm>
            <a:off x="5618942" y="3037929"/>
            <a:ext cx="0" cy="273050"/>
          </a:xfrm>
          <a:prstGeom prst="line">
            <a:avLst/>
          </a:prstGeom>
          <a:noFill/>
          <a:ln w="9525" cap="rnd">
            <a:noFill/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35" name="Line 110"/>
          <p:cNvSpPr>
            <a:spLocks noChangeShapeType="1"/>
          </p:cNvSpPr>
          <p:nvPr/>
        </p:nvSpPr>
        <p:spPr bwMode="auto">
          <a:xfrm>
            <a:off x="5732159" y="3596447"/>
            <a:ext cx="0" cy="273050"/>
          </a:xfrm>
          <a:prstGeom prst="line">
            <a:avLst/>
          </a:prstGeom>
          <a:noFill/>
          <a:ln w="9525" cap="rnd">
            <a:noFill/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36" name="Rectangle 48"/>
          <p:cNvSpPr>
            <a:spLocks noChangeArrowheads="1"/>
          </p:cNvSpPr>
          <p:nvPr/>
        </p:nvSpPr>
        <p:spPr bwMode="auto">
          <a:xfrm>
            <a:off x="5263615" y="1846355"/>
            <a:ext cx="1680110" cy="1465332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FFFFCC"/>
              </a:gs>
            </a:gsLst>
            <a:path path="shape">
              <a:fillToRect l="50000" t="50000" r="50000" b="50000"/>
            </a:path>
          </a:gra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/>
            <a:endParaRPr lang="en-US" altLang="ko-KR" sz="1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cs typeface="Arial" pitchFamily="34" charset="0"/>
              </a:rPr>
              <a:t>4. </a:t>
            </a:r>
            <a:r>
              <a:rPr lang="ko-KR" altLang="en-US" sz="1400" b="1" dirty="0" smtClean="0">
                <a:solidFill>
                  <a:srgbClr val="000000"/>
                </a:solidFill>
                <a:cs typeface="Arial" pitchFamily="34" charset="0"/>
              </a:rPr>
              <a:t>근로계약 서명</a:t>
            </a:r>
            <a:endParaRPr lang="en-US" altLang="ko-K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cs typeface="Arial" pitchFamily="34" charset="0"/>
              </a:rPr>
              <a:t>   </a:t>
            </a:r>
            <a:endParaRPr lang="en-US" altLang="ko-KR" sz="14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dirty="0" smtClean="0">
                <a:solidFill>
                  <a:srgbClr val="000000"/>
                </a:solidFill>
                <a:cs typeface="Arial" pitchFamily="34" charset="0"/>
              </a:rPr>
              <a:t>(</a:t>
            </a:r>
            <a:r>
              <a:rPr lang="ko-KR" altLang="en-US" sz="1400" dirty="0" smtClean="0">
                <a:solidFill>
                  <a:srgbClr val="000000"/>
                </a:solidFill>
                <a:cs typeface="Arial" pitchFamily="34" charset="0"/>
              </a:rPr>
              <a:t>한국산업인력공단</a:t>
            </a:r>
            <a:r>
              <a:rPr lang="ko-KR" altLang="en-US" sz="1400" dirty="0" smtClean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400" dirty="0">
                <a:solidFill>
                  <a:srgbClr val="000000"/>
                </a:solidFill>
                <a:cs typeface="Arial" pitchFamily="34" charset="0"/>
              </a:rPr>
              <a:t>⇔</a:t>
            </a:r>
            <a:r>
              <a:rPr lang="en-US" altLang="ko-KR" sz="14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ko-KR" altLang="en-US" sz="1400" dirty="0">
                <a:solidFill>
                  <a:srgbClr val="000000"/>
                </a:solidFill>
                <a:cs typeface="Arial" pitchFamily="34" charset="0"/>
              </a:rPr>
              <a:t>송출기관</a:t>
            </a:r>
            <a:r>
              <a:rPr lang="en-US" altLang="ko-KR" sz="1400" dirty="0">
                <a:solidFill>
                  <a:srgbClr val="000000"/>
                </a:solidFill>
                <a:cs typeface="Arial" pitchFamily="34" charset="0"/>
              </a:rPr>
              <a:t>)</a:t>
            </a:r>
          </a:p>
          <a:p>
            <a:pPr marL="342900" indent="-342900">
              <a:lnSpc>
                <a:spcPct val="110000"/>
              </a:lnSpc>
            </a:pPr>
            <a:endParaRPr lang="en-US" altLang="ko-KR" sz="1600" b="1" dirty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/>
            <a:endParaRPr lang="ko-KR" altLang="en-US" sz="1600" dirty="0">
              <a:solidFill>
                <a:prstClr val="black"/>
              </a:solidFill>
            </a:endParaRPr>
          </a:p>
        </p:txBody>
      </p:sp>
      <p:sp>
        <p:nvSpPr>
          <p:cNvPr id="137" name="Line 88"/>
          <p:cNvSpPr>
            <a:spLocks noChangeShapeType="1"/>
          </p:cNvSpPr>
          <p:nvPr/>
        </p:nvSpPr>
        <p:spPr bwMode="auto">
          <a:xfrm>
            <a:off x="7465159" y="3029221"/>
            <a:ext cx="0" cy="273050"/>
          </a:xfrm>
          <a:prstGeom prst="line">
            <a:avLst/>
          </a:prstGeom>
          <a:noFill/>
          <a:ln w="9525" cap="rnd">
            <a:noFill/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38" name="Line 110"/>
          <p:cNvSpPr>
            <a:spLocks noChangeShapeType="1"/>
          </p:cNvSpPr>
          <p:nvPr/>
        </p:nvSpPr>
        <p:spPr bwMode="auto">
          <a:xfrm>
            <a:off x="7578376" y="3587739"/>
            <a:ext cx="0" cy="273050"/>
          </a:xfrm>
          <a:prstGeom prst="line">
            <a:avLst/>
          </a:prstGeom>
          <a:noFill/>
          <a:ln w="9525" cap="rnd">
            <a:noFill/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41" name="Rectangle 48"/>
          <p:cNvSpPr>
            <a:spLocks noChangeArrowheads="1"/>
          </p:cNvSpPr>
          <p:nvPr/>
        </p:nvSpPr>
        <p:spPr bwMode="auto">
          <a:xfrm>
            <a:off x="7118268" y="1837647"/>
            <a:ext cx="1477426" cy="1465332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FFFFCC"/>
              </a:gs>
            </a:gsLst>
            <a:path path="shape">
              <a:fillToRect l="50000" t="50000" r="50000" b="50000"/>
            </a:path>
          </a:gra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/>
            <a:endParaRPr lang="en-US" altLang="ko-KR" sz="1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cs typeface="Arial" pitchFamily="34" charset="0"/>
              </a:rPr>
              <a:t>5.</a:t>
            </a:r>
            <a:r>
              <a:rPr lang="ko-KR" altLang="en-US" sz="1400" b="1" dirty="0" smtClean="0">
                <a:solidFill>
                  <a:srgbClr val="000000"/>
                </a:solidFill>
                <a:cs typeface="Arial" pitchFamily="34" charset="0"/>
              </a:rPr>
              <a:t>사전취업교육</a:t>
            </a:r>
            <a:endParaRPr lang="en-US" altLang="ko-K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4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dirty="0" smtClean="0">
                <a:solidFill>
                  <a:srgbClr val="000000"/>
                </a:solidFill>
                <a:cs typeface="Arial" pitchFamily="34" charset="0"/>
              </a:rPr>
              <a:t>(</a:t>
            </a:r>
            <a:r>
              <a:rPr lang="ko-KR" altLang="en-US" sz="1400" dirty="0" smtClean="0">
                <a:solidFill>
                  <a:srgbClr val="000000"/>
                </a:solidFill>
                <a:cs typeface="Arial" pitchFamily="34" charset="0"/>
              </a:rPr>
              <a:t>송출기관</a:t>
            </a:r>
            <a:endParaRPr lang="en-US" altLang="ko-KR" sz="1400" dirty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ko-KR" altLang="en-US" sz="1400" dirty="0">
                <a:solidFill>
                  <a:srgbClr val="000000"/>
                </a:solidFill>
                <a:cs typeface="Arial" pitchFamily="34" charset="0"/>
              </a:rPr>
              <a:t> ⇔ </a:t>
            </a:r>
            <a:r>
              <a:rPr lang="ko-KR" altLang="en-US" sz="1400" dirty="0" smtClean="0">
                <a:solidFill>
                  <a:srgbClr val="000000"/>
                </a:solidFill>
                <a:cs typeface="Arial" pitchFamily="34" charset="0"/>
              </a:rPr>
              <a:t>근로자</a:t>
            </a:r>
            <a:r>
              <a:rPr lang="en-US" altLang="ko-KR" sz="1400" dirty="0" smtClean="0">
                <a:solidFill>
                  <a:srgbClr val="000000"/>
                </a:solidFill>
                <a:cs typeface="Arial" pitchFamily="34" charset="0"/>
              </a:rPr>
              <a:t>)</a:t>
            </a:r>
            <a:endParaRPr lang="en-US" altLang="ko-KR" sz="1400" dirty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600" b="1" dirty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/>
            <a:endParaRPr lang="ko-KR" altLang="en-US" sz="1600" dirty="0">
              <a:solidFill>
                <a:prstClr val="black"/>
              </a:solidFill>
            </a:endParaRPr>
          </a:p>
        </p:txBody>
      </p:sp>
      <p:sp>
        <p:nvSpPr>
          <p:cNvPr id="142" name="Line 88"/>
          <p:cNvSpPr>
            <a:spLocks noChangeShapeType="1"/>
          </p:cNvSpPr>
          <p:nvPr/>
        </p:nvSpPr>
        <p:spPr bwMode="auto">
          <a:xfrm>
            <a:off x="567971" y="5572109"/>
            <a:ext cx="0" cy="273050"/>
          </a:xfrm>
          <a:prstGeom prst="line">
            <a:avLst/>
          </a:prstGeom>
          <a:noFill/>
          <a:ln w="9525" cap="rnd">
            <a:noFill/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44" name="Rectangle 48"/>
          <p:cNvSpPr>
            <a:spLocks noChangeArrowheads="1"/>
          </p:cNvSpPr>
          <p:nvPr/>
        </p:nvSpPr>
        <p:spPr bwMode="auto">
          <a:xfrm>
            <a:off x="79499" y="4124325"/>
            <a:ext cx="1662547" cy="17215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/>
            <a:endParaRPr lang="en-US" altLang="ko-KR" sz="1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cs typeface="Arial" pitchFamily="34" charset="0"/>
              </a:rPr>
              <a:t>10. </a:t>
            </a:r>
            <a:r>
              <a:rPr lang="ko-KR" altLang="en-US" sz="1400" b="1" dirty="0" smtClean="0">
                <a:solidFill>
                  <a:srgbClr val="000000"/>
                </a:solidFill>
                <a:cs typeface="Arial" pitchFamily="34" charset="0"/>
              </a:rPr>
              <a:t>귀국지원</a:t>
            </a:r>
            <a:endParaRPr lang="en-US" altLang="ko-K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cs typeface="Arial" pitchFamily="34" charset="0"/>
              </a:rPr>
              <a:t> </a:t>
            </a:r>
          </a:p>
          <a:p>
            <a:pPr marL="342900" indent="-342900">
              <a:lnSpc>
                <a:spcPct val="110000"/>
              </a:lnSpc>
            </a:pPr>
            <a:endParaRPr lang="en-US" altLang="ko-KR" sz="14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dirty="0" smtClean="0">
                <a:solidFill>
                  <a:srgbClr val="000000"/>
                </a:solidFill>
                <a:cs typeface="Arial" pitchFamily="34" charset="0"/>
              </a:rPr>
              <a:t>(</a:t>
            </a:r>
            <a:r>
              <a:rPr lang="ko-KR" altLang="en-US" sz="1400" dirty="0" smtClean="0">
                <a:solidFill>
                  <a:srgbClr val="000000"/>
                </a:solidFill>
                <a:cs typeface="Arial" pitchFamily="34" charset="0"/>
              </a:rPr>
              <a:t>한국산업인력공단</a:t>
            </a:r>
            <a:r>
              <a:rPr lang="ko-KR" altLang="en-US" sz="1400" dirty="0" smtClean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⇔ 근로자</a:t>
            </a:r>
            <a:r>
              <a:rPr lang="en-US" altLang="ko-KR" sz="1400" dirty="0" smtClean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)</a:t>
            </a:r>
            <a:endParaRPr lang="en-US" altLang="ko-KR" sz="14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ko-KR" altLang="en-US" sz="1600" b="1" dirty="0" smtClean="0">
                <a:solidFill>
                  <a:srgbClr val="0000FF"/>
                </a:solidFill>
                <a:cs typeface="Arial" pitchFamily="34" charset="0"/>
              </a:rPr>
              <a:t>불법체류 사전 예방</a:t>
            </a:r>
            <a:endParaRPr lang="en-US" altLang="ko-KR" sz="1600" b="1" dirty="0">
              <a:solidFill>
                <a:srgbClr val="0000FF"/>
              </a:solidFill>
              <a:cs typeface="Arial" pitchFamily="34" charset="0"/>
            </a:endParaRPr>
          </a:p>
          <a:p>
            <a:pPr marL="342900" indent="-342900"/>
            <a:endParaRPr lang="ko-KR" altLang="en-US" sz="1600" dirty="0">
              <a:solidFill>
                <a:prstClr val="black"/>
              </a:solidFill>
            </a:endParaRPr>
          </a:p>
        </p:txBody>
      </p:sp>
      <p:sp>
        <p:nvSpPr>
          <p:cNvPr id="145" name="Line 88"/>
          <p:cNvSpPr>
            <a:spLocks noChangeShapeType="1"/>
          </p:cNvSpPr>
          <p:nvPr/>
        </p:nvSpPr>
        <p:spPr bwMode="auto">
          <a:xfrm>
            <a:off x="2335811" y="5598234"/>
            <a:ext cx="0" cy="273050"/>
          </a:xfrm>
          <a:prstGeom prst="line">
            <a:avLst/>
          </a:prstGeom>
          <a:noFill/>
          <a:ln w="9525" cap="rnd">
            <a:noFill/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47" name="Rectangle 48"/>
          <p:cNvSpPr>
            <a:spLocks noChangeArrowheads="1"/>
          </p:cNvSpPr>
          <p:nvPr/>
        </p:nvSpPr>
        <p:spPr bwMode="auto">
          <a:xfrm>
            <a:off x="1852509" y="4143375"/>
            <a:ext cx="1679545" cy="17286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/>
            <a:endParaRPr lang="en-US" altLang="ko-KR" sz="1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cs typeface="Arial" pitchFamily="34" charset="0"/>
              </a:rPr>
              <a:t>9. </a:t>
            </a:r>
            <a:r>
              <a:rPr lang="ko-KR" altLang="en-US" sz="1400" b="1" dirty="0" smtClean="0">
                <a:solidFill>
                  <a:srgbClr val="000000"/>
                </a:solidFill>
                <a:cs typeface="Arial" pitchFamily="34" charset="0"/>
              </a:rPr>
              <a:t>체류지원</a:t>
            </a:r>
            <a:endParaRPr lang="en-US" altLang="ko-K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4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4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dirty="0">
                <a:solidFill>
                  <a:srgbClr val="000000"/>
                </a:solidFill>
                <a:cs typeface="Arial" pitchFamily="34" charset="0"/>
              </a:rPr>
              <a:t>(</a:t>
            </a:r>
            <a:r>
              <a:rPr lang="ko-KR" altLang="en-US" sz="1400" dirty="0">
                <a:solidFill>
                  <a:srgbClr val="000000"/>
                </a:solidFill>
                <a:cs typeface="Arial" pitchFamily="34" charset="0"/>
              </a:rPr>
              <a:t>한국산업인력공단</a:t>
            </a:r>
            <a:r>
              <a:rPr lang="ko-KR" altLang="en-US" sz="1400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⇔ 근로자</a:t>
            </a:r>
            <a:r>
              <a:rPr lang="en-US" altLang="ko-KR" sz="1400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)</a:t>
            </a:r>
            <a:endParaRPr lang="en-US" altLang="ko-KR" sz="1400" dirty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ko-KR" altLang="en-US" sz="1600" b="1" dirty="0" smtClean="0">
                <a:solidFill>
                  <a:srgbClr val="0000FF"/>
                </a:solidFill>
                <a:cs typeface="Arial" pitchFamily="34" charset="0"/>
              </a:rPr>
              <a:t>신규근로자 모니터링 실시</a:t>
            </a:r>
            <a:endParaRPr lang="en-US" altLang="ko-KR" sz="1600" b="1" dirty="0">
              <a:solidFill>
                <a:srgbClr val="0000FF"/>
              </a:solidFill>
              <a:cs typeface="Arial" pitchFamily="34" charset="0"/>
            </a:endParaRPr>
          </a:p>
          <a:p>
            <a:pPr marL="342900" indent="-342900"/>
            <a:endParaRPr lang="ko-KR" altLang="en-US" sz="1600" dirty="0">
              <a:solidFill>
                <a:prstClr val="black"/>
              </a:solidFill>
            </a:endParaRPr>
          </a:p>
        </p:txBody>
      </p:sp>
      <p:sp>
        <p:nvSpPr>
          <p:cNvPr id="148" name="Line 88"/>
          <p:cNvSpPr>
            <a:spLocks noChangeShapeType="1"/>
          </p:cNvSpPr>
          <p:nvPr/>
        </p:nvSpPr>
        <p:spPr bwMode="auto">
          <a:xfrm>
            <a:off x="4060108" y="5589526"/>
            <a:ext cx="0" cy="273050"/>
          </a:xfrm>
          <a:prstGeom prst="line">
            <a:avLst/>
          </a:prstGeom>
          <a:noFill/>
          <a:ln w="9525" cap="rnd">
            <a:noFill/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49" name="Rectangle 48"/>
          <p:cNvSpPr>
            <a:spLocks noChangeArrowheads="1"/>
          </p:cNvSpPr>
          <p:nvPr/>
        </p:nvSpPr>
        <p:spPr bwMode="auto">
          <a:xfrm>
            <a:off x="3730635" y="4152900"/>
            <a:ext cx="1477426" cy="17103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/>
            <a:endParaRPr lang="en-US" altLang="ko-KR" sz="1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cs typeface="Arial" pitchFamily="34" charset="0"/>
              </a:rPr>
              <a:t>8.</a:t>
            </a:r>
            <a:r>
              <a:rPr lang="ko-KR" altLang="en-US" sz="1400" b="1" dirty="0" smtClean="0">
                <a:solidFill>
                  <a:srgbClr val="000000"/>
                </a:solidFill>
                <a:cs typeface="Arial" pitchFamily="34" charset="0"/>
              </a:rPr>
              <a:t> 취업교육</a:t>
            </a:r>
            <a:r>
              <a:rPr lang="en-US" altLang="ko-KR" sz="1400" b="1" dirty="0" smtClean="0">
                <a:solidFill>
                  <a:srgbClr val="000000"/>
                </a:solidFill>
                <a:cs typeface="Arial" pitchFamily="34" charset="0"/>
              </a:rPr>
              <a:t>&amp;</a:t>
            </a:r>
          </a:p>
          <a:p>
            <a:pPr marL="342900" indent="-342900">
              <a:lnSpc>
                <a:spcPct val="110000"/>
              </a:lnSpc>
            </a:pPr>
            <a:r>
              <a:rPr lang="ko-KR" altLang="en-US" sz="1400" b="1" dirty="0">
                <a:solidFill>
                  <a:srgbClr val="000000"/>
                </a:solidFill>
                <a:cs typeface="Arial" pitchFamily="34" charset="0"/>
              </a:rPr>
              <a:t>근로자 </a:t>
            </a:r>
            <a:r>
              <a:rPr lang="ko-KR" altLang="en-US" sz="1400" b="1" dirty="0" smtClean="0">
                <a:solidFill>
                  <a:srgbClr val="000000"/>
                </a:solidFill>
                <a:cs typeface="Arial" pitchFamily="34" charset="0"/>
              </a:rPr>
              <a:t>인도</a:t>
            </a:r>
            <a:endParaRPr lang="en-US" altLang="ko-K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400" b="1" dirty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dirty="0" smtClean="0">
                <a:solidFill>
                  <a:srgbClr val="000000"/>
                </a:solidFill>
                <a:cs typeface="Arial" pitchFamily="34" charset="0"/>
              </a:rPr>
              <a:t>(</a:t>
            </a:r>
            <a:r>
              <a:rPr lang="ko-KR" altLang="en-US" sz="1400" dirty="0" smtClean="0">
                <a:solidFill>
                  <a:srgbClr val="000000"/>
                </a:solidFill>
                <a:cs typeface="Arial" pitchFamily="34" charset="0"/>
              </a:rPr>
              <a:t>훈련기관</a:t>
            </a:r>
            <a:r>
              <a:rPr lang="ko-KR" altLang="en-US" sz="1400" dirty="0" smtClean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endParaRPr lang="en-US" altLang="ko-KR" sz="1400" dirty="0" smtClean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342900" indent="-342900">
              <a:lnSpc>
                <a:spcPct val="110000"/>
              </a:lnSpc>
            </a:pPr>
            <a:r>
              <a:rPr lang="ko-KR" altLang="en-US" sz="1400" dirty="0" smtClean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   ⇔ 근로자</a:t>
            </a:r>
            <a:r>
              <a:rPr lang="en-US" altLang="ko-KR" sz="1400" dirty="0" smtClean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)</a:t>
            </a:r>
            <a:endParaRPr lang="en-US" altLang="ko-KR" sz="14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ko-KR" altLang="en-US" sz="1600" b="1" dirty="0" smtClean="0">
                <a:solidFill>
                  <a:srgbClr val="0000FF"/>
                </a:solidFill>
                <a:cs typeface="Arial" pitchFamily="34" charset="0"/>
              </a:rPr>
              <a:t>건강검진 실시</a:t>
            </a:r>
            <a:endParaRPr lang="en-US" altLang="ko-KR" sz="1600" b="1" dirty="0">
              <a:solidFill>
                <a:srgbClr val="0000FF"/>
              </a:solidFill>
              <a:cs typeface="Arial" pitchFamily="34" charset="0"/>
            </a:endParaRPr>
          </a:p>
          <a:p>
            <a:pPr marL="342900" indent="-342900"/>
            <a:endParaRPr lang="ko-KR" altLang="en-US" sz="1600" dirty="0">
              <a:solidFill>
                <a:prstClr val="black"/>
              </a:solidFill>
            </a:endParaRPr>
          </a:p>
        </p:txBody>
      </p:sp>
      <p:sp>
        <p:nvSpPr>
          <p:cNvPr id="150" name="Line 88"/>
          <p:cNvSpPr>
            <a:spLocks noChangeShapeType="1"/>
          </p:cNvSpPr>
          <p:nvPr/>
        </p:nvSpPr>
        <p:spPr bwMode="auto">
          <a:xfrm>
            <a:off x="5714737" y="5589526"/>
            <a:ext cx="0" cy="273050"/>
          </a:xfrm>
          <a:prstGeom prst="line">
            <a:avLst/>
          </a:prstGeom>
          <a:noFill/>
          <a:ln w="9525" cap="rnd">
            <a:noFill/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53" name="Rectangle 48"/>
          <p:cNvSpPr>
            <a:spLocks noChangeArrowheads="1"/>
          </p:cNvSpPr>
          <p:nvPr/>
        </p:nvSpPr>
        <p:spPr bwMode="auto">
          <a:xfrm>
            <a:off x="5454935" y="4162425"/>
            <a:ext cx="1669765" cy="17008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/>
            <a:endParaRPr lang="en-US" altLang="ko-KR" sz="1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cs typeface="Arial" pitchFamily="34" charset="0"/>
              </a:rPr>
              <a:t>7. </a:t>
            </a:r>
            <a:r>
              <a:rPr lang="ko-KR" altLang="en-US" sz="1400" b="1" dirty="0" smtClean="0">
                <a:solidFill>
                  <a:srgbClr val="000000"/>
                </a:solidFill>
                <a:cs typeface="Arial" pitchFamily="34" charset="0"/>
              </a:rPr>
              <a:t>입국</a:t>
            </a:r>
            <a:endParaRPr lang="en-US" altLang="ko-K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4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dirty="0" smtClean="0">
                <a:solidFill>
                  <a:srgbClr val="000000"/>
                </a:solidFill>
                <a:cs typeface="Arial" pitchFamily="34" charset="0"/>
              </a:rPr>
              <a:t>(</a:t>
            </a:r>
            <a:r>
              <a:rPr lang="ko-KR" altLang="en-US" sz="1400" dirty="0" smtClean="0">
                <a:solidFill>
                  <a:srgbClr val="000000"/>
                </a:solidFill>
                <a:cs typeface="Arial" pitchFamily="34" charset="0"/>
              </a:rPr>
              <a:t>한국산업인력공단</a:t>
            </a:r>
            <a:r>
              <a:rPr lang="ko-KR" altLang="en-US" sz="1400" dirty="0" smtClean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⇔</a:t>
            </a:r>
            <a:r>
              <a:rPr lang="en-US" altLang="ko-KR" sz="1400" dirty="0" smtClean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400" dirty="0" smtClean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송출기관</a:t>
            </a:r>
            <a:r>
              <a:rPr lang="en-US" altLang="ko-KR" sz="1400" dirty="0" smtClean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)</a:t>
            </a:r>
            <a:endParaRPr lang="en-US" altLang="ko-KR" sz="14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600" b="1" dirty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/>
            <a:endParaRPr lang="ko-KR" altLang="en-US" sz="1600" dirty="0">
              <a:solidFill>
                <a:prstClr val="black"/>
              </a:solidFill>
            </a:endParaRPr>
          </a:p>
        </p:txBody>
      </p:sp>
      <p:sp>
        <p:nvSpPr>
          <p:cNvPr id="154" name="Line 88"/>
          <p:cNvSpPr>
            <a:spLocks noChangeShapeType="1"/>
          </p:cNvSpPr>
          <p:nvPr/>
        </p:nvSpPr>
        <p:spPr bwMode="auto">
          <a:xfrm>
            <a:off x="7560954" y="5580818"/>
            <a:ext cx="0" cy="273050"/>
          </a:xfrm>
          <a:prstGeom prst="line">
            <a:avLst/>
          </a:prstGeom>
          <a:noFill/>
          <a:ln w="9525" cap="rnd">
            <a:noFill/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57" name="Rectangle 48"/>
          <p:cNvSpPr>
            <a:spLocks noChangeArrowheads="1"/>
          </p:cNvSpPr>
          <p:nvPr/>
        </p:nvSpPr>
        <p:spPr bwMode="auto">
          <a:xfrm>
            <a:off x="7214063" y="4181475"/>
            <a:ext cx="1634662" cy="16731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/>
            <a:endParaRPr lang="en-US" altLang="ko-KR" sz="1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  <a:cs typeface="Arial" pitchFamily="34" charset="0"/>
              </a:rPr>
              <a:t>6.</a:t>
            </a:r>
            <a:r>
              <a:rPr lang="ko-KR" altLang="en-US" sz="1400" b="1" dirty="0" smtClean="0">
                <a:solidFill>
                  <a:srgbClr val="000000"/>
                </a:solidFill>
                <a:cs typeface="Arial" pitchFamily="34" charset="0"/>
              </a:rPr>
              <a:t>비자신청</a:t>
            </a:r>
            <a:r>
              <a:rPr lang="en-US" altLang="ko-KR" sz="1400" b="1" dirty="0" smtClean="0">
                <a:solidFill>
                  <a:srgbClr val="000000"/>
                </a:solidFill>
                <a:cs typeface="Arial" pitchFamily="34" charset="0"/>
              </a:rPr>
              <a:t>&amp;</a:t>
            </a:r>
            <a:r>
              <a:rPr lang="ko-KR" altLang="en-US" sz="1400" b="1" dirty="0" smtClean="0">
                <a:solidFill>
                  <a:srgbClr val="000000"/>
                </a:solidFill>
                <a:cs typeface="Arial" pitchFamily="34" charset="0"/>
              </a:rPr>
              <a:t>발급</a:t>
            </a:r>
            <a:endParaRPr lang="en-US" altLang="ko-K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4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en-US" altLang="ko-KR" sz="1400" dirty="0" smtClean="0">
                <a:solidFill>
                  <a:srgbClr val="000000"/>
                </a:solidFill>
                <a:cs typeface="Arial" pitchFamily="34" charset="0"/>
              </a:rPr>
              <a:t>(</a:t>
            </a:r>
            <a:r>
              <a:rPr lang="ko-KR" altLang="en-US" sz="1400" dirty="0" smtClean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송출기관 </a:t>
            </a:r>
            <a:endParaRPr lang="en-US" altLang="ko-KR" sz="14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r>
              <a:rPr lang="ko-KR" altLang="en-US" sz="1400" dirty="0" smtClean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⇔ 대사관</a:t>
            </a:r>
            <a:r>
              <a:rPr lang="en-US" altLang="ko-KR" sz="1400" dirty="0" smtClean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)</a:t>
            </a:r>
            <a:endParaRPr lang="en-US" altLang="ko-KR" sz="14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</a:pPr>
            <a:endParaRPr lang="en-US" altLang="ko-KR" sz="1600" b="1" dirty="0">
              <a:solidFill>
                <a:srgbClr val="000000"/>
              </a:solidFill>
              <a:cs typeface="Arial" pitchFamily="34" charset="0"/>
            </a:endParaRPr>
          </a:p>
          <a:p>
            <a:pPr marL="342900" indent="-342900"/>
            <a:endParaRPr lang="ko-KR" altLang="en-US" sz="1600" dirty="0">
              <a:solidFill>
                <a:prstClr val="black"/>
              </a:solidFill>
            </a:endParaRPr>
          </a:p>
        </p:txBody>
      </p:sp>
      <p:sp>
        <p:nvSpPr>
          <p:cNvPr id="162" name="AutoShape 144"/>
          <p:cNvSpPr>
            <a:spLocks noChangeArrowheads="1"/>
          </p:cNvSpPr>
          <p:nvPr/>
        </p:nvSpPr>
        <p:spPr bwMode="auto">
          <a:xfrm>
            <a:off x="3390900" y="2447764"/>
            <a:ext cx="232199" cy="376243"/>
          </a:xfrm>
          <a:prstGeom prst="right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612700"/>
              </a:gs>
              <a:gs pos="50000">
                <a:srgbClr val="FF6600"/>
              </a:gs>
              <a:gs pos="100000">
                <a:srgbClr val="612700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30000"/>
              </a:lnSpc>
            </a:pPr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63" name="AutoShape 144"/>
          <p:cNvSpPr>
            <a:spLocks noChangeArrowheads="1"/>
          </p:cNvSpPr>
          <p:nvPr/>
        </p:nvSpPr>
        <p:spPr bwMode="auto">
          <a:xfrm>
            <a:off x="5108292" y="2430347"/>
            <a:ext cx="256521" cy="376243"/>
          </a:xfrm>
          <a:prstGeom prst="right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612700"/>
              </a:gs>
              <a:gs pos="50000">
                <a:srgbClr val="FF6600"/>
              </a:gs>
              <a:gs pos="100000">
                <a:srgbClr val="612700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30000"/>
              </a:lnSpc>
            </a:pPr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64" name="AutoShape 144"/>
          <p:cNvSpPr>
            <a:spLocks noChangeArrowheads="1"/>
          </p:cNvSpPr>
          <p:nvPr/>
        </p:nvSpPr>
        <p:spPr bwMode="auto">
          <a:xfrm>
            <a:off x="6832589" y="2447764"/>
            <a:ext cx="256521" cy="376243"/>
          </a:xfrm>
          <a:prstGeom prst="right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612700"/>
              </a:gs>
              <a:gs pos="50000">
                <a:srgbClr val="FF6600"/>
              </a:gs>
              <a:gs pos="100000">
                <a:srgbClr val="612700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30000"/>
              </a:lnSpc>
            </a:pPr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65" name="AutoShape 154"/>
          <p:cNvSpPr>
            <a:spLocks noChangeArrowheads="1"/>
          </p:cNvSpPr>
          <p:nvPr/>
        </p:nvSpPr>
        <p:spPr bwMode="auto">
          <a:xfrm rot="10800000">
            <a:off x="5196033" y="4978075"/>
            <a:ext cx="247157" cy="441072"/>
          </a:xfrm>
          <a:prstGeom prst="rightArrow">
            <a:avLst>
              <a:gd name="adj1" fmla="val 50000"/>
              <a:gd name="adj2" fmla="val 28912"/>
            </a:avLst>
          </a:prstGeom>
          <a:gradFill rotWithShape="0">
            <a:gsLst>
              <a:gs pos="0">
                <a:srgbClr val="612700"/>
              </a:gs>
              <a:gs pos="50000">
                <a:srgbClr val="FF6600"/>
              </a:gs>
              <a:gs pos="100000">
                <a:srgbClr val="612700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>
              <a:lnSpc>
                <a:spcPct val="130000"/>
              </a:lnSpc>
            </a:pPr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66" name="AutoShape 154"/>
          <p:cNvSpPr>
            <a:spLocks noChangeArrowheads="1"/>
          </p:cNvSpPr>
          <p:nvPr/>
        </p:nvSpPr>
        <p:spPr bwMode="auto">
          <a:xfrm rot="10800000">
            <a:off x="3497861" y="4969367"/>
            <a:ext cx="247157" cy="441072"/>
          </a:xfrm>
          <a:prstGeom prst="rightArrow">
            <a:avLst>
              <a:gd name="adj1" fmla="val 50000"/>
              <a:gd name="adj2" fmla="val 28912"/>
            </a:avLst>
          </a:prstGeom>
          <a:gradFill rotWithShape="0">
            <a:gsLst>
              <a:gs pos="0">
                <a:srgbClr val="612700"/>
              </a:gs>
              <a:gs pos="50000">
                <a:srgbClr val="FF6600"/>
              </a:gs>
              <a:gs pos="100000">
                <a:srgbClr val="612700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>
              <a:lnSpc>
                <a:spcPct val="130000"/>
              </a:lnSpc>
            </a:pPr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67" name="AutoShape 154"/>
          <p:cNvSpPr>
            <a:spLocks noChangeArrowheads="1"/>
          </p:cNvSpPr>
          <p:nvPr/>
        </p:nvSpPr>
        <p:spPr bwMode="auto">
          <a:xfrm rot="10800000">
            <a:off x="1730021" y="4960658"/>
            <a:ext cx="247157" cy="441072"/>
          </a:xfrm>
          <a:prstGeom prst="rightArrow">
            <a:avLst>
              <a:gd name="adj1" fmla="val 50000"/>
              <a:gd name="adj2" fmla="val 28912"/>
            </a:avLst>
          </a:prstGeom>
          <a:gradFill rotWithShape="0">
            <a:gsLst>
              <a:gs pos="0">
                <a:srgbClr val="612700"/>
              </a:gs>
              <a:gs pos="50000">
                <a:srgbClr val="FF6600"/>
              </a:gs>
              <a:gs pos="100000">
                <a:srgbClr val="612700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>
              <a:lnSpc>
                <a:spcPct val="130000"/>
              </a:lnSpc>
            </a:pPr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1" name="WordArt 13"/>
          <p:cNvSpPr>
            <a:spLocks noChangeArrowheads="1" noChangeShapeType="1" noTextEdit="1"/>
          </p:cNvSpPr>
          <p:nvPr/>
        </p:nvSpPr>
        <p:spPr bwMode="auto">
          <a:xfrm>
            <a:off x="747823" y="275853"/>
            <a:ext cx="2320696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도입 절차 </a:t>
            </a:r>
            <a:endParaRPr lang="en-US" altLang="ko-KR" sz="3200" kern="10" spc="-80" dirty="0" smtClean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sp>
        <p:nvSpPr>
          <p:cNvPr id="90" name="AutoShape 154"/>
          <p:cNvSpPr>
            <a:spLocks noChangeArrowheads="1"/>
          </p:cNvSpPr>
          <p:nvPr/>
        </p:nvSpPr>
        <p:spPr bwMode="auto">
          <a:xfrm rot="10800000">
            <a:off x="6955165" y="4969366"/>
            <a:ext cx="247157" cy="441072"/>
          </a:xfrm>
          <a:prstGeom prst="rightArrow">
            <a:avLst>
              <a:gd name="adj1" fmla="val 50000"/>
              <a:gd name="adj2" fmla="val 28912"/>
            </a:avLst>
          </a:prstGeom>
          <a:gradFill rotWithShape="0">
            <a:gsLst>
              <a:gs pos="0">
                <a:srgbClr val="612700"/>
              </a:gs>
              <a:gs pos="50000">
                <a:srgbClr val="FF6600"/>
              </a:gs>
              <a:gs pos="100000">
                <a:srgbClr val="612700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>
              <a:lnSpc>
                <a:spcPct val="130000"/>
              </a:lnSpc>
            </a:pPr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87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86015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9833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9832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38" name="WordArt 13"/>
          <p:cNvSpPr>
            <a:spLocks noChangeArrowheads="1" noChangeShapeType="1" noTextEdit="1"/>
          </p:cNvSpPr>
          <p:nvPr/>
        </p:nvSpPr>
        <p:spPr bwMode="auto">
          <a:xfrm>
            <a:off x="383177" y="226423"/>
            <a:ext cx="4215199" cy="62569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ko-KR" altLang="en-US" sz="115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구체적인 도입절차 </a:t>
            </a:r>
            <a:endParaRPr lang="ko-KR" altLang="en-US" sz="11500" kern="10" spc="-80" dirty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sp>
        <p:nvSpPr>
          <p:cNvPr id="33" name="AutoShape 5"/>
          <p:cNvSpPr>
            <a:spLocks noChangeArrowheads="1"/>
          </p:cNvSpPr>
          <p:nvPr/>
        </p:nvSpPr>
        <p:spPr bwMode="gray">
          <a:xfrm>
            <a:off x="251520" y="1358084"/>
            <a:ext cx="8657349" cy="5373642"/>
          </a:xfrm>
          <a:prstGeom prst="roundRect">
            <a:avLst>
              <a:gd name="adj" fmla="val 6472"/>
            </a:avLst>
          </a:prstGeom>
          <a:solidFill>
            <a:schemeClr val="bg1"/>
          </a:solidFill>
          <a:ln w="25400">
            <a:solidFill>
              <a:srgbClr val="7587AB"/>
            </a:solidFill>
            <a:round/>
            <a:headEnd/>
            <a:tailEnd/>
          </a:ln>
          <a:effectLst>
            <a:outerShdw dist="38100" dir="54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lnSpc>
                <a:spcPct val="130000"/>
              </a:lnSpc>
            </a:pPr>
            <a:endParaRPr lang="ko-KR" altLang="en-US">
              <a:solidFill>
                <a:schemeClr val="accent2"/>
              </a:solidFill>
            </a:endParaRPr>
          </a:p>
        </p:txBody>
      </p:sp>
      <p:sp>
        <p:nvSpPr>
          <p:cNvPr id="108" name="Oval 70"/>
          <p:cNvSpPr>
            <a:spLocks noChangeArrowheads="1"/>
          </p:cNvSpPr>
          <p:nvPr/>
        </p:nvSpPr>
        <p:spPr bwMode="auto">
          <a:xfrm>
            <a:off x="1052513" y="1629680"/>
            <a:ext cx="1512887" cy="441325"/>
          </a:xfrm>
          <a:prstGeom prst="ellipse">
            <a:avLst/>
          </a:prstGeom>
          <a:solidFill>
            <a:srgbClr val="333399">
              <a:lumMod val="75000"/>
            </a:srgbClr>
          </a:solidFill>
          <a:ln w="38100" cap="flat" cmpd="sng" algn="ctr">
            <a:solidFill>
              <a:srgbClr val="FFFFFF"/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굴림"/>
                <a:cs typeface="+mn-cs"/>
              </a:rPr>
              <a:t>한국</a:t>
            </a:r>
            <a:endParaRPr kumimoji="0" lang="en-US" altLang="ko-K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굴림"/>
              <a:cs typeface="+mn-cs"/>
            </a:endParaRPr>
          </a:p>
        </p:txBody>
      </p:sp>
      <p:sp>
        <p:nvSpPr>
          <p:cNvPr id="109" name="Oval 71"/>
          <p:cNvSpPr>
            <a:spLocks noChangeArrowheads="1"/>
          </p:cNvSpPr>
          <p:nvPr/>
        </p:nvSpPr>
        <p:spPr bwMode="auto">
          <a:xfrm>
            <a:off x="6388100" y="1612218"/>
            <a:ext cx="1978025" cy="441325"/>
          </a:xfrm>
          <a:prstGeom prst="ellipse">
            <a:avLst/>
          </a:prstGeom>
          <a:solidFill>
            <a:srgbClr val="333399">
              <a:lumMod val="75000"/>
            </a:srgbClr>
          </a:solidFill>
          <a:ln w="38100" cap="flat" cmpd="sng" algn="ctr">
            <a:solidFill>
              <a:srgbClr val="FFFFFF"/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굴림"/>
                <a:cs typeface="+mn-cs"/>
              </a:rPr>
              <a:t>송출국가</a:t>
            </a:r>
            <a:endParaRPr kumimoji="0" lang="en-US" altLang="ko-K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굴림"/>
              <a:cs typeface="+mn-cs"/>
            </a:endParaRPr>
          </a:p>
        </p:txBody>
      </p:sp>
      <p:cxnSp>
        <p:nvCxnSpPr>
          <p:cNvPr id="119" name="직선 화살표 연결선 55"/>
          <p:cNvCxnSpPr>
            <a:cxnSpLocks noChangeShapeType="1"/>
          </p:cNvCxnSpPr>
          <p:nvPr/>
        </p:nvCxnSpPr>
        <p:spPr bwMode="auto">
          <a:xfrm flipH="1" flipV="1">
            <a:off x="3161211" y="2569109"/>
            <a:ext cx="2952296" cy="1818328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</p:spPr>
      </p:cxnSp>
      <p:cxnSp>
        <p:nvCxnSpPr>
          <p:cNvPr id="123" name="직선 화살표 연결선 72"/>
          <p:cNvCxnSpPr>
            <a:cxnSpLocks noChangeShapeType="1"/>
          </p:cNvCxnSpPr>
          <p:nvPr/>
        </p:nvCxnSpPr>
        <p:spPr bwMode="auto">
          <a:xfrm>
            <a:off x="3178628" y="4894215"/>
            <a:ext cx="2891245" cy="182880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</p:spPr>
      </p:cxnSp>
      <p:cxnSp>
        <p:nvCxnSpPr>
          <p:cNvPr id="128" name="직선 화살표 연결선 83"/>
          <p:cNvCxnSpPr>
            <a:cxnSpLocks noChangeShapeType="1"/>
            <a:endCxn id="115" idx="3"/>
          </p:cNvCxnSpPr>
          <p:nvPr/>
        </p:nvCxnSpPr>
        <p:spPr bwMode="auto">
          <a:xfrm flipH="1" flipV="1">
            <a:off x="5826261" y="5787411"/>
            <a:ext cx="323850" cy="562433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</p:spPr>
      </p:cxnSp>
      <p:cxnSp>
        <p:nvCxnSpPr>
          <p:cNvPr id="143" name="직선 화살표 연결선 72"/>
          <p:cNvCxnSpPr>
            <a:cxnSpLocks noChangeShapeType="1"/>
            <a:stCxn id="112" idx="3"/>
            <a:endCxn id="114" idx="1"/>
          </p:cNvCxnSpPr>
          <p:nvPr/>
        </p:nvCxnSpPr>
        <p:spPr bwMode="auto">
          <a:xfrm>
            <a:off x="3165520" y="4147796"/>
            <a:ext cx="246054" cy="358654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</p:spPr>
      </p:cxnSp>
      <p:cxnSp>
        <p:nvCxnSpPr>
          <p:cNvPr id="146" name="직선 화살표 연결선 72"/>
          <p:cNvCxnSpPr>
            <a:cxnSpLocks noChangeShapeType="1"/>
            <a:endCxn id="113" idx="3"/>
          </p:cNvCxnSpPr>
          <p:nvPr/>
        </p:nvCxnSpPr>
        <p:spPr bwMode="auto">
          <a:xfrm flipH="1">
            <a:off x="3165520" y="4504848"/>
            <a:ext cx="252549" cy="388169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</p:spPr>
      </p:cxnSp>
      <p:sp>
        <p:nvSpPr>
          <p:cNvPr id="152" name="Freeform 168"/>
          <p:cNvSpPr>
            <a:spLocks/>
          </p:cNvSpPr>
          <p:nvPr/>
        </p:nvSpPr>
        <p:spPr bwMode="auto">
          <a:xfrm>
            <a:off x="2584267" y="5153658"/>
            <a:ext cx="1143000" cy="317500"/>
          </a:xfrm>
          <a:custGeom>
            <a:avLst/>
            <a:gdLst/>
            <a:ahLst/>
            <a:cxnLst>
              <a:cxn ang="0">
                <a:pos x="720" y="200"/>
              </a:cxn>
              <a:cxn ang="0">
                <a:pos x="288" y="8"/>
              </a:cxn>
              <a:cxn ang="0">
                <a:pos x="0" y="152"/>
              </a:cxn>
            </a:cxnLst>
            <a:rect l="0" t="0" r="r" b="b"/>
            <a:pathLst>
              <a:path w="720" h="200">
                <a:moveTo>
                  <a:pt x="720" y="200"/>
                </a:moveTo>
                <a:cubicBezTo>
                  <a:pt x="564" y="108"/>
                  <a:pt x="408" y="16"/>
                  <a:pt x="288" y="8"/>
                </a:cubicBezTo>
                <a:cubicBezTo>
                  <a:pt x="168" y="0"/>
                  <a:pt x="48" y="128"/>
                  <a:pt x="0" y="152"/>
                </a:cubicBez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round/>
            <a:headEnd/>
            <a:tailEnd type="triangle" w="med" len="med"/>
          </a:ln>
          <a:effectLst/>
        </p:spPr>
        <p:txBody>
          <a:bodyPr wrap="none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kumimoji="1" lang="ko-KR" altLang="en-US" b="1" smtClean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2" name="그룹 53"/>
          <p:cNvGrpSpPr/>
          <p:nvPr/>
        </p:nvGrpSpPr>
        <p:grpSpPr>
          <a:xfrm>
            <a:off x="5761800" y="2209777"/>
            <a:ext cx="2921870" cy="636766"/>
            <a:chOff x="5761800" y="2209777"/>
            <a:chExt cx="2921870" cy="636766"/>
          </a:xfrm>
        </p:grpSpPr>
        <p:sp>
          <p:nvSpPr>
            <p:cNvPr id="139" name="Rectangle 45"/>
            <p:cNvSpPr>
              <a:spLocks noChangeArrowheads="1"/>
            </p:cNvSpPr>
            <p:nvPr/>
          </p:nvSpPr>
          <p:spPr bwMode="auto">
            <a:xfrm>
              <a:off x="6108745" y="2209777"/>
              <a:ext cx="2574925" cy="503237"/>
            </a:xfrm>
            <a:prstGeom prst="rect">
              <a:avLst/>
            </a:prstGeom>
            <a:solidFill>
              <a:srgbClr val="B06900">
                <a:alpha val="83920"/>
              </a:srgbClr>
            </a:solidFill>
            <a:ln w="9525" algn="ctr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lvl="0" algn="ctr" latinLnBrk="0">
                <a:defRPr/>
              </a:pPr>
              <a:r>
                <a:rPr lang="ko-KR" altLang="en-US" sz="1400" kern="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한국어능력평가시험 실행</a:t>
              </a:r>
              <a:endParaRPr lang="en-US" altLang="ko-KR" sz="1400" kern="0" dirty="0" smtClean="0">
                <a:solidFill>
                  <a:sysClr val="windowText" lastClr="000000"/>
                </a:solidFill>
                <a:latin typeface="Times New Roman" pitchFamily="18" charset="0"/>
              </a:endParaRPr>
            </a:p>
            <a:p>
              <a:pPr lvl="0" algn="ctr" latinLnBrk="0">
                <a:defRPr/>
              </a:pPr>
              <a:r>
                <a:rPr lang="en-US" altLang="ko-KR" sz="1400" kern="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(</a:t>
              </a:r>
              <a:r>
                <a:rPr lang="ko-KR" altLang="en-US" sz="1400" kern="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공단</a:t>
              </a:r>
              <a:r>
                <a:rPr lang="en-US" altLang="ko-KR" sz="1400" kern="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altLang="ko-KR" sz="1400" kern="0" dirty="0" smtClean="0">
                  <a:solidFill>
                    <a:sysClr val="windowText" lastClr="000000"/>
                  </a:solidFill>
                  <a:latin typeface="HY견명조"/>
                  <a:ea typeface="HY견명조"/>
                </a:rPr>
                <a:t>↔ </a:t>
              </a:r>
              <a:r>
                <a:rPr lang="ko-KR" altLang="en-US" sz="1400" kern="0" dirty="0">
                  <a:solidFill>
                    <a:sysClr val="windowText" lastClr="000000"/>
                  </a:solidFill>
                  <a:latin typeface="Times New Roman" pitchFamily="18" charset="0"/>
                </a:rPr>
                <a:t>구직자</a:t>
              </a:r>
              <a:r>
                <a:rPr lang="en-US" altLang="ko-KR" sz="1400" kern="0" dirty="0">
                  <a:solidFill>
                    <a:sysClr val="windowText" lastClr="000000"/>
                  </a:solidFill>
                  <a:latin typeface="Times New Roman" pitchFamily="18" charset="0"/>
                </a:rPr>
                <a:t>)</a:t>
              </a:r>
            </a:p>
          </p:txBody>
        </p:sp>
        <p:cxnSp>
          <p:nvCxnSpPr>
            <p:cNvPr id="155" name="직선 화살표 연결선 87"/>
            <p:cNvCxnSpPr>
              <a:cxnSpLocks noChangeShapeType="1"/>
            </p:cNvCxnSpPr>
            <p:nvPr/>
          </p:nvCxnSpPr>
          <p:spPr bwMode="auto">
            <a:xfrm rot="16200000" flipH="1">
              <a:off x="7293042" y="2775899"/>
              <a:ext cx="138113" cy="3175"/>
            </a:xfrm>
            <a:prstGeom prst="straightConnector1">
              <a:avLst/>
            </a:prstGeom>
            <a:noFill/>
            <a:ln w="25400" algn="ctr">
              <a:solidFill>
                <a:srgbClr val="000000"/>
              </a:solidFill>
              <a:round/>
              <a:headEnd type="none" w="sm" len="sm"/>
              <a:tailEnd type="arrow" w="sm" len="sm"/>
            </a:ln>
            <a:effectLst>
              <a:outerShdw dist="35921" dir="2700000" algn="ctr" rotWithShape="0">
                <a:srgbClr val="808080">
                  <a:alpha val="79999"/>
                </a:srgbClr>
              </a:outerShdw>
            </a:effectLst>
          </p:spPr>
        </p:cxnSp>
        <p:sp>
          <p:nvSpPr>
            <p:cNvPr id="172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5761800" y="2307767"/>
              <a:ext cx="334196" cy="31413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ko-KR" altLang="en-US" sz="4400" kern="10" dirty="0" smtClean="0">
                  <a:solidFill>
                    <a:schemeClr val="accent2"/>
                  </a:solidFill>
                  <a:effectLst>
                    <a:outerShdw dist="17961" dir="2700000" algn="ctr" rotWithShape="0">
                      <a:schemeClr val="tx1"/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①</a:t>
              </a:r>
              <a:endParaRPr lang="ko-KR" altLang="en-US" sz="4400" kern="10" dirty="0">
                <a:solidFill>
                  <a:schemeClr val="accent2"/>
                </a:solidFill>
                <a:effectLst>
                  <a:outerShdw dist="17961" dir="2700000" algn="ctr" rotWithShape="0">
                    <a:schemeClr val="tx1"/>
                  </a:outerShdw>
                </a:effectLst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</p:grpSp>
      <p:grpSp>
        <p:nvGrpSpPr>
          <p:cNvPr id="3" name="그룹 54"/>
          <p:cNvGrpSpPr/>
          <p:nvPr/>
        </p:nvGrpSpPr>
        <p:grpSpPr>
          <a:xfrm>
            <a:off x="5761800" y="2836821"/>
            <a:ext cx="2921870" cy="636739"/>
            <a:chOff x="5761800" y="2836821"/>
            <a:chExt cx="2921870" cy="636739"/>
          </a:xfrm>
        </p:grpSpPr>
        <p:sp>
          <p:nvSpPr>
            <p:cNvPr id="140" name="Rectangle 45"/>
            <p:cNvSpPr>
              <a:spLocks noChangeArrowheads="1"/>
            </p:cNvSpPr>
            <p:nvPr/>
          </p:nvSpPr>
          <p:spPr bwMode="auto">
            <a:xfrm>
              <a:off x="6108745" y="2836821"/>
              <a:ext cx="2574925" cy="503237"/>
            </a:xfrm>
            <a:prstGeom prst="rect">
              <a:avLst/>
            </a:prstGeom>
            <a:solidFill>
              <a:srgbClr val="B06900">
                <a:alpha val="83920"/>
              </a:srgbClr>
            </a:solidFill>
            <a:ln w="9525" algn="ctr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400" dirty="0" smtClean="0">
                  <a:latin typeface="Times New Roman" pitchFamily="18" charset="0"/>
                </a:rPr>
                <a:t>건강검진</a:t>
              </a:r>
              <a:endParaRPr lang="en-US" altLang="ko-KR" sz="1100" dirty="0" smtClean="0">
                <a:latin typeface="Times New Roman" pitchFamily="18" charset="0"/>
              </a:endParaRPr>
            </a:p>
            <a:p>
              <a:pPr algn="ctr">
                <a:defRPr/>
              </a:pPr>
              <a:r>
                <a:rPr lang="en-US" altLang="ko-KR" sz="1100" dirty="0" smtClean="0">
                  <a:latin typeface="Times New Roman" pitchFamily="18" charset="0"/>
                </a:rPr>
                <a:t>(</a:t>
              </a:r>
              <a:r>
                <a:rPr lang="ko-KR" altLang="en-US" sz="1100" dirty="0" smtClean="0">
                  <a:latin typeface="Times New Roman" pitchFamily="18" charset="0"/>
                </a:rPr>
                <a:t>의료기관</a:t>
              </a:r>
              <a:r>
                <a:rPr lang="en-US" altLang="ko-KR" sz="1100" dirty="0" smtClean="0">
                  <a:latin typeface="HY견명조"/>
                  <a:ea typeface="HY견명조"/>
                </a:rPr>
                <a:t>↔</a:t>
              </a:r>
              <a:r>
                <a:rPr lang="en-US" altLang="ko-KR" sz="1100" dirty="0" smtClean="0">
                  <a:latin typeface="Times New Roman" pitchFamily="18" charset="0"/>
                </a:rPr>
                <a:t> </a:t>
              </a:r>
              <a:r>
                <a:rPr lang="ko-KR" altLang="en-US" sz="1100" dirty="0" smtClean="0">
                  <a:latin typeface="Times New Roman" pitchFamily="18" charset="0"/>
                </a:rPr>
                <a:t>한국어능력평가시험 합격자</a:t>
              </a:r>
              <a:r>
                <a:rPr lang="en-US" altLang="ko-KR" sz="1100" dirty="0" smtClean="0">
                  <a:latin typeface="Times New Roman" pitchFamily="18" charset="0"/>
                </a:rPr>
                <a:t>)</a:t>
              </a:r>
              <a:endParaRPr lang="en-US" altLang="ko-KR" sz="1100" dirty="0">
                <a:latin typeface="Times New Roman" pitchFamily="18" charset="0"/>
              </a:endParaRPr>
            </a:p>
          </p:txBody>
        </p:sp>
        <p:cxnSp>
          <p:nvCxnSpPr>
            <p:cNvPr id="156" name="직선 화살표 연결선 87"/>
            <p:cNvCxnSpPr>
              <a:cxnSpLocks noChangeShapeType="1"/>
            </p:cNvCxnSpPr>
            <p:nvPr/>
          </p:nvCxnSpPr>
          <p:spPr bwMode="auto">
            <a:xfrm rot="16200000" flipH="1">
              <a:off x="7293042" y="3402916"/>
              <a:ext cx="138113" cy="3175"/>
            </a:xfrm>
            <a:prstGeom prst="straightConnector1">
              <a:avLst/>
            </a:prstGeom>
            <a:noFill/>
            <a:ln w="25400" algn="ctr">
              <a:solidFill>
                <a:srgbClr val="000000"/>
              </a:solidFill>
              <a:round/>
              <a:headEnd type="none" w="sm" len="sm"/>
              <a:tailEnd type="arrow" w="sm" len="sm"/>
            </a:ln>
            <a:effectLst>
              <a:outerShdw dist="35921" dir="2700000" algn="ctr" rotWithShape="0">
                <a:srgbClr val="808080">
                  <a:alpha val="79999"/>
                </a:srgbClr>
              </a:outerShdw>
            </a:effectLst>
          </p:spPr>
        </p:cxnSp>
        <p:sp>
          <p:nvSpPr>
            <p:cNvPr id="173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5761800" y="2952202"/>
              <a:ext cx="334196" cy="31413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ko-KR" altLang="en-US" sz="4400" kern="10" dirty="0" smtClean="0">
                  <a:solidFill>
                    <a:schemeClr val="accent2"/>
                  </a:solidFill>
                  <a:effectLst>
                    <a:outerShdw dist="17961" dir="2700000" algn="ctr" rotWithShape="0">
                      <a:schemeClr val="tx1"/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②</a:t>
              </a:r>
              <a:endParaRPr lang="ko-KR" altLang="en-US" sz="4400" kern="10" dirty="0">
                <a:solidFill>
                  <a:schemeClr val="accent2"/>
                </a:solidFill>
                <a:effectLst>
                  <a:outerShdw dist="17961" dir="2700000" algn="ctr" rotWithShape="0">
                    <a:schemeClr val="tx1"/>
                  </a:outerShdw>
                </a:effectLst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</p:grpSp>
      <p:grpSp>
        <p:nvGrpSpPr>
          <p:cNvPr id="4" name="그룹 55"/>
          <p:cNvGrpSpPr/>
          <p:nvPr/>
        </p:nvGrpSpPr>
        <p:grpSpPr>
          <a:xfrm>
            <a:off x="5761800" y="3489964"/>
            <a:ext cx="2921870" cy="610614"/>
            <a:chOff x="5761800" y="3489964"/>
            <a:chExt cx="2921870" cy="610614"/>
          </a:xfrm>
        </p:grpSpPr>
        <p:sp>
          <p:nvSpPr>
            <p:cNvPr id="110" name="Rectangle 45"/>
            <p:cNvSpPr>
              <a:spLocks noChangeArrowheads="1"/>
            </p:cNvSpPr>
            <p:nvPr/>
          </p:nvSpPr>
          <p:spPr bwMode="auto">
            <a:xfrm>
              <a:off x="6108745" y="3489964"/>
              <a:ext cx="2574925" cy="503237"/>
            </a:xfrm>
            <a:prstGeom prst="rect">
              <a:avLst/>
            </a:prstGeom>
            <a:solidFill>
              <a:srgbClr val="B06900">
                <a:alpha val="83920"/>
              </a:srgbClr>
            </a:solidFill>
            <a:ln w="9525" algn="ctr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400" dirty="0" smtClean="0">
                  <a:latin typeface="Times New Roman" pitchFamily="18" charset="0"/>
                </a:rPr>
                <a:t>구직신청</a:t>
              </a:r>
              <a:endParaRPr lang="en-US" altLang="ko-KR" sz="1400" dirty="0" smtClean="0">
                <a:latin typeface="Times New Roman" pitchFamily="18" charset="0"/>
              </a:endParaRPr>
            </a:p>
            <a:p>
              <a:pPr algn="ctr">
                <a:defRPr/>
              </a:pPr>
              <a:r>
                <a:rPr lang="en-US" altLang="ko-KR" sz="1400" dirty="0" smtClean="0">
                  <a:latin typeface="Times New Roman" pitchFamily="18" charset="0"/>
                </a:rPr>
                <a:t>(</a:t>
              </a:r>
              <a:r>
                <a:rPr lang="ko-KR" altLang="en-US" sz="1400" dirty="0" smtClean="0">
                  <a:latin typeface="Times New Roman" pitchFamily="18" charset="0"/>
                </a:rPr>
                <a:t>구직자</a:t>
              </a:r>
              <a:r>
                <a:rPr lang="en-US" altLang="ko-KR" sz="1400" dirty="0" smtClean="0">
                  <a:latin typeface="Times New Roman" pitchFamily="18" charset="0"/>
                </a:rPr>
                <a:t> </a:t>
              </a:r>
              <a:r>
                <a:rPr lang="en-US" altLang="ko-KR" sz="1400" dirty="0">
                  <a:latin typeface="Times New Roman" pitchFamily="18" charset="0"/>
                </a:rPr>
                <a:t>→ </a:t>
              </a:r>
              <a:r>
                <a:rPr lang="ko-KR" altLang="en-US" sz="1400" dirty="0" smtClean="0">
                  <a:latin typeface="Times New Roman" pitchFamily="18" charset="0"/>
                </a:rPr>
                <a:t>송출기관</a:t>
              </a:r>
              <a:r>
                <a:rPr lang="en-US" altLang="ko-KR" sz="1400" dirty="0" smtClean="0">
                  <a:latin typeface="Times New Roman" pitchFamily="18" charset="0"/>
                </a:rPr>
                <a:t>)</a:t>
              </a:r>
              <a:endParaRPr lang="en-US" altLang="ko-KR" sz="1400" dirty="0">
                <a:latin typeface="Times New Roman" pitchFamily="18" charset="0"/>
              </a:endParaRPr>
            </a:p>
          </p:txBody>
        </p:sp>
        <p:cxnSp>
          <p:nvCxnSpPr>
            <p:cNvPr id="158" name="직선 화살표 연결선 87"/>
            <p:cNvCxnSpPr>
              <a:cxnSpLocks noChangeShapeType="1"/>
            </p:cNvCxnSpPr>
            <p:nvPr/>
          </p:nvCxnSpPr>
          <p:spPr bwMode="auto">
            <a:xfrm rot="16200000" flipH="1">
              <a:off x="7293042" y="4029934"/>
              <a:ext cx="138113" cy="3175"/>
            </a:xfrm>
            <a:prstGeom prst="straightConnector1">
              <a:avLst/>
            </a:prstGeom>
            <a:noFill/>
            <a:ln w="25400" algn="ctr">
              <a:solidFill>
                <a:srgbClr val="000000"/>
              </a:solidFill>
              <a:round/>
              <a:headEnd type="none" w="sm" len="sm"/>
              <a:tailEnd type="arrow" w="sm" len="sm"/>
            </a:ln>
            <a:effectLst>
              <a:outerShdw dist="35921" dir="2700000" algn="ctr" rotWithShape="0">
                <a:srgbClr val="808080">
                  <a:alpha val="79999"/>
                </a:srgbClr>
              </a:outerShdw>
            </a:effectLst>
          </p:spPr>
        </p:cxnSp>
        <p:sp>
          <p:nvSpPr>
            <p:cNvPr id="174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5761800" y="3561802"/>
              <a:ext cx="334196" cy="31413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ko-KR" altLang="en-US" sz="4400" kern="10" dirty="0" smtClean="0">
                  <a:solidFill>
                    <a:schemeClr val="accent2"/>
                  </a:solidFill>
                  <a:effectLst>
                    <a:outerShdw dist="17961" dir="2700000" algn="ctr" rotWithShape="0">
                      <a:schemeClr val="tx1"/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③</a:t>
              </a:r>
              <a:endParaRPr lang="ko-KR" altLang="en-US" sz="4400" kern="10" dirty="0">
                <a:solidFill>
                  <a:schemeClr val="accent2"/>
                </a:solidFill>
                <a:effectLst>
                  <a:outerShdw dist="17961" dir="2700000" algn="ctr" rotWithShape="0">
                    <a:schemeClr val="tx1"/>
                  </a:outerShdw>
                </a:effectLst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</p:grpSp>
      <p:grpSp>
        <p:nvGrpSpPr>
          <p:cNvPr id="5" name="그룹 56"/>
          <p:cNvGrpSpPr/>
          <p:nvPr/>
        </p:nvGrpSpPr>
        <p:grpSpPr>
          <a:xfrm>
            <a:off x="5761800" y="4040774"/>
            <a:ext cx="2907582" cy="589489"/>
            <a:chOff x="5761800" y="4040774"/>
            <a:chExt cx="2907582" cy="589489"/>
          </a:xfrm>
        </p:grpSpPr>
        <p:sp>
          <p:nvSpPr>
            <p:cNvPr id="120" name="Rectangle 56"/>
            <p:cNvSpPr>
              <a:spLocks noChangeArrowheads="1"/>
            </p:cNvSpPr>
            <p:nvPr/>
          </p:nvSpPr>
          <p:spPr bwMode="auto">
            <a:xfrm>
              <a:off x="6113507" y="4127026"/>
              <a:ext cx="2555875" cy="503237"/>
            </a:xfrm>
            <a:prstGeom prst="rect">
              <a:avLst/>
            </a:prstGeom>
            <a:solidFill>
              <a:srgbClr val="B06900">
                <a:alpha val="83920"/>
              </a:srgbClr>
            </a:solidFill>
            <a:ln w="9525" algn="ctr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400" spc="-100" dirty="0" smtClean="0"/>
                <a:t>구직자명부 작성</a:t>
              </a:r>
              <a:r>
                <a:rPr lang="en-US" altLang="ko-KR" sz="1400" spc="-100" dirty="0" smtClean="0"/>
                <a:t>/</a:t>
              </a:r>
              <a:r>
                <a:rPr lang="ko-KR" altLang="en-US" sz="1400" spc="-100" dirty="0" smtClean="0"/>
                <a:t>전송</a:t>
              </a:r>
              <a:r>
                <a:rPr lang="en-US" altLang="ko-KR" sz="1400" spc="-100" dirty="0" smtClean="0"/>
                <a:t> </a:t>
              </a:r>
              <a:r>
                <a:rPr lang="en-US" altLang="ko-KR" sz="1400" dirty="0" smtClean="0">
                  <a:latin typeface="Times New Roman" pitchFamily="18" charset="0"/>
                </a:rPr>
                <a:t/>
              </a:r>
              <a:br>
                <a:rPr lang="en-US" altLang="ko-KR" sz="1400" dirty="0" smtClean="0">
                  <a:latin typeface="Times New Roman" pitchFamily="18" charset="0"/>
                </a:rPr>
              </a:br>
              <a:r>
                <a:rPr lang="en-US" altLang="ko-KR" sz="1400" dirty="0" smtClean="0">
                  <a:latin typeface="Times New Roman" pitchFamily="18" charset="0"/>
                </a:rPr>
                <a:t>(</a:t>
              </a:r>
              <a:r>
                <a:rPr lang="ko-KR" altLang="en-US" sz="1400" dirty="0" smtClean="0">
                  <a:latin typeface="Times New Roman" pitchFamily="18" charset="0"/>
                </a:rPr>
                <a:t>송출기관</a:t>
              </a:r>
              <a:r>
                <a:rPr lang="en-US" altLang="ko-KR" sz="1400" dirty="0" smtClean="0">
                  <a:latin typeface="Times New Roman" pitchFamily="18" charset="0"/>
                </a:rPr>
                <a:t> </a:t>
              </a:r>
              <a:r>
                <a:rPr lang="en-US" altLang="ko-KR" sz="1400" dirty="0">
                  <a:latin typeface="Times New Roman" pitchFamily="18" charset="0"/>
                </a:rPr>
                <a:t>→ </a:t>
              </a:r>
              <a:r>
                <a:rPr lang="ko-KR" altLang="en-US" sz="1400" dirty="0" smtClean="0">
                  <a:latin typeface="Times New Roman" pitchFamily="18" charset="0"/>
                </a:rPr>
                <a:t>공단</a:t>
              </a:r>
              <a:r>
                <a:rPr lang="en-US" altLang="ko-KR" sz="1400" dirty="0" smtClean="0">
                  <a:latin typeface="Times New Roman" pitchFamily="18" charset="0"/>
                </a:rPr>
                <a:t>)</a:t>
              </a:r>
              <a:endParaRPr lang="en-US" altLang="ko-KR" sz="1400" dirty="0">
                <a:latin typeface="Times New Roman" pitchFamily="18" charset="0"/>
              </a:endParaRPr>
            </a:p>
          </p:txBody>
        </p:sp>
        <p:sp>
          <p:nvSpPr>
            <p:cNvPr id="175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5761800" y="4040774"/>
              <a:ext cx="334196" cy="31413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ko-KR" altLang="en-US" sz="4400" kern="10" dirty="0" smtClean="0">
                  <a:solidFill>
                    <a:schemeClr val="accent2"/>
                  </a:solidFill>
                  <a:effectLst>
                    <a:outerShdw dist="17961" dir="2700000" algn="ctr" rotWithShape="0">
                      <a:schemeClr val="tx1"/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④</a:t>
              </a:r>
              <a:endParaRPr lang="ko-KR" altLang="en-US" sz="4400" kern="10" dirty="0">
                <a:solidFill>
                  <a:schemeClr val="accent2"/>
                </a:solidFill>
                <a:effectLst>
                  <a:outerShdw dist="17961" dir="2700000" algn="ctr" rotWithShape="0">
                    <a:schemeClr val="tx1"/>
                  </a:outerShdw>
                </a:effectLst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</p:grpSp>
      <p:grpSp>
        <p:nvGrpSpPr>
          <p:cNvPr id="6" name="그룹 65"/>
          <p:cNvGrpSpPr/>
          <p:nvPr/>
        </p:nvGrpSpPr>
        <p:grpSpPr>
          <a:xfrm>
            <a:off x="5761800" y="4737460"/>
            <a:ext cx="2912345" cy="578603"/>
            <a:chOff x="5761800" y="4737460"/>
            <a:chExt cx="2912345" cy="578603"/>
          </a:xfrm>
        </p:grpSpPr>
        <p:sp>
          <p:nvSpPr>
            <p:cNvPr id="107" name="Rectangle 56"/>
            <p:cNvSpPr>
              <a:spLocks noChangeArrowheads="1"/>
            </p:cNvSpPr>
            <p:nvPr/>
          </p:nvSpPr>
          <p:spPr bwMode="auto">
            <a:xfrm>
              <a:off x="6118270" y="4812826"/>
              <a:ext cx="2555875" cy="503237"/>
            </a:xfrm>
            <a:prstGeom prst="rect">
              <a:avLst/>
            </a:prstGeom>
            <a:solidFill>
              <a:srgbClr val="B06900">
                <a:alpha val="83920"/>
              </a:srgbClr>
            </a:solidFill>
            <a:ln w="9525" algn="ctr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400" spc="-100" dirty="0" smtClean="0"/>
                <a:t>사전 취업교육</a:t>
              </a:r>
              <a:endParaRPr lang="en-US" altLang="ko-KR" sz="1400" spc="-100" dirty="0" smtClean="0"/>
            </a:p>
            <a:p>
              <a:pPr algn="ctr">
                <a:defRPr/>
              </a:pPr>
              <a:r>
                <a:rPr lang="en-US" altLang="ko-KR" sz="1400" dirty="0" smtClean="0">
                  <a:latin typeface="Times New Roman" pitchFamily="18" charset="0"/>
                </a:rPr>
                <a:t>(</a:t>
              </a:r>
              <a:r>
                <a:rPr lang="ko-KR" altLang="en-US" sz="1400" dirty="0" smtClean="0">
                  <a:latin typeface="Times New Roman" pitchFamily="18" charset="0"/>
                </a:rPr>
                <a:t>송출기관</a:t>
              </a:r>
              <a:r>
                <a:rPr lang="en-US" altLang="ko-KR" sz="1400" dirty="0" smtClean="0">
                  <a:latin typeface="Times New Roman" pitchFamily="18" charset="0"/>
                </a:rPr>
                <a:t> </a:t>
              </a:r>
              <a:r>
                <a:rPr lang="en-US" altLang="ko-KR" sz="1400" dirty="0" smtClean="0">
                  <a:latin typeface="HY견명조"/>
                  <a:ea typeface="HY견명조"/>
                </a:rPr>
                <a:t>↔ </a:t>
              </a:r>
              <a:r>
                <a:rPr lang="ko-KR" altLang="en-US" sz="1400" dirty="0">
                  <a:latin typeface="Times New Roman" pitchFamily="18" charset="0"/>
                </a:rPr>
                <a:t>근로자</a:t>
              </a:r>
              <a:r>
                <a:rPr lang="en-US" altLang="ko-KR" sz="1400" dirty="0">
                  <a:latin typeface="Times New Roman" pitchFamily="18" charset="0"/>
                </a:rPr>
                <a:t>)</a:t>
              </a:r>
            </a:p>
          </p:txBody>
        </p:sp>
        <p:sp>
          <p:nvSpPr>
            <p:cNvPr id="176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5761800" y="4737460"/>
              <a:ext cx="334196" cy="31413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ko-KR" altLang="en-US" sz="4400" kern="10" dirty="0" smtClean="0">
                  <a:solidFill>
                    <a:schemeClr val="accent2"/>
                  </a:solidFill>
                  <a:effectLst>
                    <a:outerShdw dist="17961" dir="2700000" algn="ctr" rotWithShape="0">
                      <a:schemeClr val="tx1"/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⑩</a:t>
              </a:r>
              <a:endParaRPr lang="ko-KR" altLang="en-US" sz="4400" kern="10" dirty="0">
                <a:solidFill>
                  <a:schemeClr val="accent2"/>
                </a:solidFill>
                <a:effectLst>
                  <a:outerShdw dist="17961" dir="2700000" algn="ctr" rotWithShape="0">
                    <a:schemeClr val="tx1"/>
                  </a:outerShdw>
                </a:effectLst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</p:grpSp>
      <p:grpSp>
        <p:nvGrpSpPr>
          <p:cNvPr id="7" name="그룹 66"/>
          <p:cNvGrpSpPr/>
          <p:nvPr/>
        </p:nvGrpSpPr>
        <p:grpSpPr>
          <a:xfrm>
            <a:off x="5761800" y="5312294"/>
            <a:ext cx="2917107" cy="675282"/>
            <a:chOff x="5761800" y="5312294"/>
            <a:chExt cx="2917107" cy="675282"/>
          </a:xfrm>
        </p:grpSpPr>
        <p:sp>
          <p:nvSpPr>
            <p:cNvPr id="116" name="Rectangle 54"/>
            <p:cNvSpPr>
              <a:spLocks noChangeArrowheads="1"/>
            </p:cNvSpPr>
            <p:nvPr/>
          </p:nvSpPr>
          <p:spPr bwMode="auto">
            <a:xfrm>
              <a:off x="6123032" y="5484338"/>
              <a:ext cx="2555875" cy="503238"/>
            </a:xfrm>
            <a:prstGeom prst="rect">
              <a:avLst/>
            </a:prstGeom>
            <a:solidFill>
              <a:srgbClr val="B06900">
                <a:alpha val="83920"/>
              </a:srgbClr>
            </a:solidFill>
            <a:ln w="9525" algn="ctr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400" spc="-100" dirty="0" smtClean="0"/>
                <a:t>비자 신청과 발행</a:t>
              </a:r>
              <a:endParaRPr lang="en-US" altLang="ko-KR" sz="1400" spc="-100" dirty="0" smtClean="0"/>
            </a:p>
            <a:p>
              <a:pPr algn="ctr">
                <a:defRPr/>
              </a:pPr>
              <a:r>
                <a:rPr lang="en-US" altLang="ko-KR" sz="1400" dirty="0" smtClean="0">
                  <a:latin typeface="Times New Roman" pitchFamily="18" charset="0"/>
                </a:rPr>
                <a:t>(</a:t>
              </a:r>
              <a:r>
                <a:rPr lang="ko-KR" altLang="en-US" sz="1400" dirty="0" smtClean="0">
                  <a:latin typeface="Times New Roman" pitchFamily="18" charset="0"/>
                </a:rPr>
                <a:t>송출기관</a:t>
              </a:r>
              <a:r>
                <a:rPr lang="en-US" altLang="ko-KR" sz="1400" dirty="0" smtClean="0">
                  <a:latin typeface="Times New Roman" pitchFamily="18" charset="0"/>
                </a:rPr>
                <a:t>  </a:t>
              </a:r>
              <a:r>
                <a:rPr lang="en-US" altLang="ko-KR" sz="1400" dirty="0">
                  <a:latin typeface="Times New Roman" pitchFamily="18" charset="0"/>
                </a:rPr>
                <a:t>↔ </a:t>
              </a:r>
              <a:r>
                <a:rPr lang="ko-KR" altLang="en-US" sz="1400" dirty="0" smtClean="0">
                  <a:latin typeface="Times New Roman" pitchFamily="18" charset="0"/>
                </a:rPr>
                <a:t>대사관</a:t>
              </a:r>
              <a:r>
                <a:rPr lang="en-US" altLang="ko-KR" sz="1400" dirty="0" smtClean="0">
                  <a:latin typeface="Times New Roman" pitchFamily="18" charset="0"/>
                </a:rPr>
                <a:t>)</a:t>
              </a:r>
              <a:endParaRPr lang="en-US" altLang="ko-KR" sz="1400" dirty="0">
                <a:latin typeface="Times New Roman" pitchFamily="18" charset="0"/>
              </a:endParaRPr>
            </a:p>
          </p:txBody>
        </p:sp>
        <p:cxnSp>
          <p:nvCxnSpPr>
            <p:cNvPr id="159" name="직선 화살표 연결선 87"/>
            <p:cNvCxnSpPr>
              <a:cxnSpLocks noChangeShapeType="1"/>
            </p:cNvCxnSpPr>
            <p:nvPr/>
          </p:nvCxnSpPr>
          <p:spPr bwMode="auto">
            <a:xfrm rot="16200000" flipH="1">
              <a:off x="7293042" y="5379763"/>
              <a:ext cx="138113" cy="3175"/>
            </a:xfrm>
            <a:prstGeom prst="straightConnector1">
              <a:avLst/>
            </a:prstGeom>
            <a:noFill/>
            <a:ln w="25400" algn="ctr">
              <a:solidFill>
                <a:srgbClr val="000000"/>
              </a:solidFill>
              <a:round/>
              <a:headEnd type="none" w="sm" len="sm"/>
              <a:tailEnd type="arrow" w="sm" len="sm"/>
            </a:ln>
            <a:effectLst>
              <a:outerShdw dist="35921" dir="2700000" algn="ctr" rotWithShape="0">
                <a:srgbClr val="808080">
                  <a:alpha val="79999"/>
                </a:srgbClr>
              </a:outerShdw>
            </a:effectLst>
          </p:spPr>
        </p:cxnSp>
        <p:sp>
          <p:nvSpPr>
            <p:cNvPr id="177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5761800" y="5425437"/>
              <a:ext cx="334196" cy="31413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ko-KR" altLang="en-US" sz="4400" b="1" kern="10" dirty="0" smtClean="0">
                  <a:solidFill>
                    <a:schemeClr val="accent2"/>
                  </a:solidFill>
                  <a:effectLst>
                    <a:outerShdw dist="17961" dir="2700000" algn="ctr" rotWithShape="0">
                      <a:schemeClr val="tx1"/>
                    </a:outerShdw>
                  </a:effectLst>
                  <a:latin typeface="HY견명조"/>
                  <a:ea typeface="HY견명조"/>
                </a:rPr>
                <a:t>⑪</a:t>
              </a:r>
              <a:endParaRPr lang="ko-KR" altLang="en-US" sz="4400" b="1" kern="10" dirty="0">
                <a:solidFill>
                  <a:schemeClr val="accent2"/>
                </a:solidFill>
                <a:effectLst>
                  <a:outerShdw dist="17961" dir="2700000" algn="ctr" rotWithShape="0">
                    <a:schemeClr val="tx1"/>
                  </a:outerShdw>
                </a:effectLst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</p:grpSp>
      <p:grpSp>
        <p:nvGrpSpPr>
          <p:cNvPr id="8" name="그룹 72"/>
          <p:cNvGrpSpPr/>
          <p:nvPr/>
        </p:nvGrpSpPr>
        <p:grpSpPr>
          <a:xfrm>
            <a:off x="5761800" y="5974146"/>
            <a:ext cx="2920282" cy="650017"/>
            <a:chOff x="5761800" y="5974146"/>
            <a:chExt cx="2920282" cy="650017"/>
          </a:xfrm>
        </p:grpSpPr>
        <p:sp>
          <p:nvSpPr>
            <p:cNvPr id="124" name="Rectangle 54"/>
            <p:cNvSpPr>
              <a:spLocks noChangeArrowheads="1"/>
            </p:cNvSpPr>
            <p:nvPr/>
          </p:nvSpPr>
          <p:spPr bwMode="auto">
            <a:xfrm>
              <a:off x="6126207" y="6120926"/>
              <a:ext cx="2555875" cy="503237"/>
            </a:xfrm>
            <a:prstGeom prst="rect">
              <a:avLst/>
            </a:prstGeom>
            <a:solidFill>
              <a:srgbClr val="B06900">
                <a:alpha val="83920"/>
              </a:srgbClr>
            </a:solidFill>
            <a:ln w="9525" algn="ctr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400" spc="-100" dirty="0" smtClean="0"/>
                <a:t>출국</a:t>
              </a:r>
              <a:endParaRPr lang="en-US" altLang="ko-KR" sz="1400" spc="-100" dirty="0" smtClean="0"/>
            </a:p>
            <a:p>
              <a:pPr algn="ctr">
                <a:defRPr/>
              </a:pPr>
              <a:r>
                <a:rPr lang="en-US" altLang="ko-KR" sz="1400" dirty="0" smtClean="0">
                  <a:latin typeface="Times New Roman" pitchFamily="18" charset="0"/>
                </a:rPr>
                <a:t>(</a:t>
              </a:r>
              <a:r>
                <a:rPr lang="ko-KR" altLang="en-US" sz="1400" dirty="0" smtClean="0">
                  <a:latin typeface="Times New Roman" pitchFamily="18" charset="0"/>
                </a:rPr>
                <a:t>송출기관</a:t>
              </a:r>
              <a:r>
                <a:rPr lang="en-US" altLang="ko-KR" sz="1400" dirty="0" smtClean="0"/>
                <a:t>↔ </a:t>
              </a:r>
              <a:r>
                <a:rPr lang="ko-KR" altLang="en-US" sz="1400" dirty="0" smtClean="0"/>
                <a:t>근로자</a:t>
              </a:r>
              <a:r>
                <a:rPr lang="en-US" altLang="ko-KR" sz="1400" dirty="0" smtClean="0">
                  <a:latin typeface="Times New Roman" pitchFamily="18" charset="0"/>
                </a:rPr>
                <a:t>)</a:t>
              </a:r>
              <a:endParaRPr lang="en-US" altLang="ko-KR" sz="1400" dirty="0">
                <a:latin typeface="Times New Roman" pitchFamily="18" charset="0"/>
              </a:endParaRPr>
            </a:p>
          </p:txBody>
        </p:sp>
        <p:grpSp>
          <p:nvGrpSpPr>
            <p:cNvPr id="9" name="그룹 67"/>
            <p:cNvGrpSpPr/>
            <p:nvPr/>
          </p:nvGrpSpPr>
          <p:grpSpPr>
            <a:xfrm>
              <a:off x="5761800" y="5974146"/>
              <a:ext cx="1601886" cy="575325"/>
              <a:chOff x="5761800" y="5974146"/>
              <a:chExt cx="1601886" cy="575325"/>
            </a:xfrm>
          </p:grpSpPr>
          <p:cxnSp>
            <p:nvCxnSpPr>
              <p:cNvPr id="160" name="직선 화살표 연결선 87"/>
              <p:cNvCxnSpPr>
                <a:cxnSpLocks noChangeShapeType="1"/>
              </p:cNvCxnSpPr>
              <p:nvPr/>
            </p:nvCxnSpPr>
            <p:spPr bwMode="auto">
              <a:xfrm rot="16200000" flipH="1">
                <a:off x="7293042" y="6041615"/>
                <a:ext cx="138113" cy="3175"/>
              </a:xfrm>
              <a:prstGeom prst="straightConnector1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 type="none" w="sm" len="sm"/>
                <a:tailEnd type="arrow" w="sm" len="sm"/>
              </a:ln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</p:spPr>
          </p:cxnSp>
          <p:sp>
            <p:nvSpPr>
              <p:cNvPr id="178" name="WordArt 12"/>
              <p:cNvSpPr>
                <a:spLocks noChangeArrowheads="1" noChangeShapeType="1" noTextEdit="1"/>
              </p:cNvSpPr>
              <p:nvPr/>
            </p:nvSpPr>
            <p:spPr bwMode="auto">
              <a:xfrm>
                <a:off x="5761800" y="6235334"/>
                <a:ext cx="334196" cy="314137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ko-KR" altLang="en-US" sz="4400" kern="10" dirty="0" smtClean="0">
                    <a:solidFill>
                      <a:schemeClr val="accent2"/>
                    </a:solidFill>
                    <a:effectLst>
                      <a:outerShdw dist="17961" dir="2700000" algn="ctr" rotWithShape="0">
                        <a:schemeClr val="tx1"/>
                      </a:outerShdw>
                    </a:effectLst>
                    <a:latin typeface="휴먼둥근헤드라인" pitchFamily="18" charset="-127"/>
                    <a:ea typeface="휴먼둥근헤드라인" pitchFamily="18" charset="-127"/>
                  </a:rPr>
                  <a:t>⑫</a:t>
                </a:r>
                <a:endParaRPr lang="ko-KR" altLang="en-US" sz="4400" kern="10" dirty="0">
                  <a:solidFill>
                    <a:schemeClr val="accent2"/>
                  </a:solidFill>
                  <a:effectLst>
                    <a:outerShdw dist="17961" dir="2700000" algn="ctr" rotWithShape="0">
                      <a:schemeClr val="tx1"/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endParaRPr>
              </a:p>
            </p:txBody>
          </p:sp>
        </p:grpSp>
      </p:grpSp>
      <p:grpSp>
        <p:nvGrpSpPr>
          <p:cNvPr id="10" name="그룹 71"/>
          <p:cNvGrpSpPr/>
          <p:nvPr/>
        </p:nvGrpSpPr>
        <p:grpSpPr>
          <a:xfrm>
            <a:off x="604066" y="5906522"/>
            <a:ext cx="2861941" cy="700425"/>
            <a:chOff x="604066" y="5906522"/>
            <a:chExt cx="2861941" cy="700425"/>
          </a:xfrm>
        </p:grpSpPr>
        <p:sp>
          <p:nvSpPr>
            <p:cNvPr id="151" name="Rectangle 52"/>
            <p:cNvSpPr>
              <a:spLocks noChangeArrowheads="1"/>
            </p:cNvSpPr>
            <p:nvPr/>
          </p:nvSpPr>
          <p:spPr bwMode="auto">
            <a:xfrm>
              <a:off x="604066" y="6081484"/>
              <a:ext cx="2565400" cy="525463"/>
            </a:xfrm>
            <a:prstGeom prst="rect">
              <a:avLst/>
            </a:prstGeom>
            <a:solidFill>
              <a:srgbClr val="BBE0E3">
                <a:lumMod val="75000"/>
                <a:alpha val="84000"/>
              </a:srgbClr>
            </a:solidFill>
            <a:ln w="9525" algn="ctr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 latinLnBrk="0">
                <a:defRPr/>
              </a:pPr>
              <a:r>
                <a:rPr lang="ko-KR" altLang="en-US" sz="1400" kern="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근로자 인도</a:t>
              </a:r>
              <a:endParaRPr lang="en-US" altLang="ko-KR" sz="1400" kern="0" dirty="0" smtClean="0">
                <a:solidFill>
                  <a:sysClr val="windowText" lastClr="000000"/>
                </a:solidFill>
                <a:latin typeface="Times New Roman" pitchFamily="18" charset="0"/>
              </a:endParaRPr>
            </a:p>
            <a:p>
              <a:pPr algn="ctr" latinLnBrk="0">
                <a:defRPr/>
              </a:pPr>
              <a:r>
                <a:rPr lang="en-US" altLang="ko-KR" sz="1400" kern="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(</a:t>
              </a:r>
              <a:r>
                <a:rPr lang="ko-KR" altLang="en-US" sz="1400" kern="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취업교육기관</a:t>
              </a:r>
              <a:r>
                <a:rPr lang="en-US" altLang="ko-KR" sz="1400" dirty="0" smtClean="0">
                  <a:latin typeface="Times New Roman" pitchFamily="18" charset="0"/>
                </a:rPr>
                <a:t> →</a:t>
              </a:r>
              <a:r>
                <a:rPr lang="ko-KR" altLang="en-US" sz="1400" dirty="0" smtClean="0">
                  <a:latin typeface="Times New Roman" pitchFamily="18" charset="0"/>
                </a:rPr>
                <a:t>사업주</a:t>
              </a:r>
              <a:r>
                <a:rPr lang="en-US" altLang="ko-KR" sz="1400" dirty="0" smtClean="0">
                  <a:latin typeface="Times New Roman" pitchFamily="18" charset="0"/>
                </a:rPr>
                <a:t>)</a:t>
              </a:r>
              <a:endParaRPr lang="en-US" altLang="ko-KR" sz="1400" kern="0" dirty="0" smtClean="0">
                <a:solidFill>
                  <a:sysClr val="windowText" lastClr="000000"/>
                </a:solidFill>
                <a:latin typeface="Times New Roman" pitchFamily="18" charset="0"/>
              </a:endParaRPr>
            </a:p>
          </p:txBody>
        </p:sp>
        <p:cxnSp>
          <p:nvCxnSpPr>
            <p:cNvPr id="161" name="직선 화살표 연결선 89"/>
            <p:cNvCxnSpPr>
              <a:cxnSpLocks noChangeShapeType="1"/>
            </p:cNvCxnSpPr>
            <p:nvPr/>
          </p:nvCxnSpPr>
          <p:spPr bwMode="auto">
            <a:xfrm rot="5400000">
              <a:off x="1815352" y="5973990"/>
              <a:ext cx="138112" cy="3175"/>
            </a:xfrm>
            <a:prstGeom prst="straightConnector1">
              <a:avLst/>
            </a:prstGeom>
            <a:noFill/>
            <a:ln w="25400" algn="ctr">
              <a:solidFill>
                <a:srgbClr val="000000"/>
              </a:solidFill>
              <a:round/>
              <a:headEnd type="none" w="sm" len="sm"/>
              <a:tailEnd type="arrow" w="sm" len="sm"/>
            </a:ln>
            <a:effectLst>
              <a:outerShdw dist="35921" dir="2700000" algn="ctr" rotWithShape="0">
                <a:srgbClr val="808080">
                  <a:alpha val="79999"/>
                </a:srgbClr>
              </a:outerShdw>
            </a:effectLst>
          </p:spPr>
        </p:cxnSp>
        <p:sp>
          <p:nvSpPr>
            <p:cNvPr id="179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3131811" y="6252749"/>
              <a:ext cx="334196" cy="31413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ko-KR" altLang="en-US" sz="4400" b="1" kern="10" dirty="0" smtClean="0">
                  <a:solidFill>
                    <a:srgbClr val="00B0F0"/>
                  </a:solidFill>
                  <a:effectLst>
                    <a:outerShdw dist="17961" dir="2700000" algn="ctr" rotWithShape="0">
                      <a:schemeClr val="tx1"/>
                    </a:outerShdw>
                  </a:effectLst>
                  <a:latin typeface="HY견명조"/>
                  <a:ea typeface="HY견명조"/>
                </a:rPr>
                <a:t>⑮</a:t>
              </a:r>
              <a:endParaRPr lang="ko-KR" altLang="en-US" sz="4400" b="1" kern="10" dirty="0">
                <a:solidFill>
                  <a:srgbClr val="00B0F0"/>
                </a:solidFill>
                <a:effectLst>
                  <a:outerShdw dist="17961" dir="2700000" algn="ctr" rotWithShape="0">
                    <a:schemeClr val="tx1"/>
                  </a:outerShdw>
                </a:effectLst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</p:grpSp>
      <p:grpSp>
        <p:nvGrpSpPr>
          <p:cNvPr id="11" name="그룹 70"/>
          <p:cNvGrpSpPr/>
          <p:nvPr/>
        </p:nvGrpSpPr>
        <p:grpSpPr>
          <a:xfrm>
            <a:off x="604066" y="5312223"/>
            <a:ext cx="2861941" cy="598038"/>
            <a:chOff x="604066" y="5312223"/>
            <a:chExt cx="2861941" cy="598038"/>
          </a:xfrm>
        </p:grpSpPr>
        <p:sp>
          <p:nvSpPr>
            <p:cNvPr id="125" name="Rectangle 52"/>
            <p:cNvSpPr>
              <a:spLocks noChangeArrowheads="1"/>
            </p:cNvSpPr>
            <p:nvPr/>
          </p:nvSpPr>
          <p:spPr bwMode="auto">
            <a:xfrm>
              <a:off x="604066" y="5384798"/>
              <a:ext cx="2565400" cy="525463"/>
            </a:xfrm>
            <a:prstGeom prst="rect">
              <a:avLst/>
            </a:prstGeom>
            <a:solidFill>
              <a:srgbClr val="BBE0E3">
                <a:lumMod val="75000"/>
                <a:alpha val="84000"/>
              </a:srgbClr>
            </a:solidFill>
            <a:ln w="9525" algn="ctr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lvl="0" algn="ctr" latinLnBrk="0">
                <a:defRPr/>
              </a:pPr>
              <a:r>
                <a:rPr lang="ko-KR" altLang="en-US" sz="1400" kern="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입국 후 훈련</a:t>
              </a:r>
              <a:endParaRPr lang="en-US" altLang="ko-KR" sz="1400" kern="0" dirty="0" smtClean="0">
                <a:solidFill>
                  <a:sysClr val="windowText" lastClr="000000"/>
                </a:solidFill>
                <a:latin typeface="Times New Roman" pitchFamily="18" charset="0"/>
              </a:endParaRPr>
            </a:p>
            <a:p>
              <a:pPr lvl="0" algn="ctr" latinLnBrk="0">
                <a:defRPr/>
              </a:pPr>
              <a:r>
                <a:rPr lang="en-US" altLang="ko-KR" sz="1400" kern="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(</a:t>
              </a:r>
              <a:r>
                <a:rPr lang="ko-KR" altLang="en-US" sz="1400" kern="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취업교육기관</a:t>
              </a:r>
              <a:r>
                <a:rPr lang="en-US" altLang="ko-KR" sz="1400" dirty="0" smtClean="0">
                  <a:latin typeface="Times New Roman" pitchFamily="18" charset="0"/>
                </a:rPr>
                <a:t> → </a:t>
              </a:r>
              <a:r>
                <a:rPr lang="ko-KR" altLang="en-US" sz="1400" dirty="0" smtClean="0">
                  <a:latin typeface="Times New Roman" pitchFamily="18" charset="0"/>
                </a:rPr>
                <a:t>구직자</a:t>
              </a:r>
              <a:r>
                <a:rPr lang="en-US" altLang="ko-KR" sz="1400" dirty="0" smtClean="0">
                  <a:latin typeface="Times New Roman" pitchFamily="18" charset="0"/>
                </a:rPr>
                <a:t>)</a:t>
              </a:r>
              <a:endParaRPr lang="en-US" altLang="ko-KR" sz="1400" kern="0" dirty="0" smtClean="0">
                <a:solidFill>
                  <a:sysClr val="windowText" lastClr="000000"/>
                </a:solidFill>
                <a:latin typeface="Times New Roman" pitchFamily="18" charset="0"/>
              </a:endParaRPr>
            </a:p>
          </p:txBody>
        </p:sp>
        <p:sp>
          <p:nvSpPr>
            <p:cNvPr id="181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3131811" y="5312223"/>
              <a:ext cx="334196" cy="31413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ko-KR" altLang="en-US" sz="4400" b="1" kern="10" dirty="0" smtClean="0">
                  <a:solidFill>
                    <a:srgbClr val="00B0F0"/>
                  </a:solidFill>
                  <a:effectLst>
                    <a:outerShdw dist="17961" dir="2700000" algn="ctr" rotWithShape="0">
                      <a:schemeClr val="tx1"/>
                    </a:outerShdw>
                  </a:effectLst>
                  <a:latin typeface="HY견명조"/>
                  <a:ea typeface="HY견명조"/>
                </a:rPr>
                <a:t>⑭</a:t>
              </a:r>
              <a:endParaRPr lang="ko-KR" altLang="en-US" sz="4400" b="1" kern="10" dirty="0">
                <a:solidFill>
                  <a:srgbClr val="00B0F0"/>
                </a:solidFill>
                <a:effectLst>
                  <a:outerShdw dist="17961" dir="2700000" algn="ctr" rotWithShape="0">
                    <a:schemeClr val="tx1"/>
                  </a:outerShdw>
                </a:effectLst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</p:grpSp>
      <p:grpSp>
        <p:nvGrpSpPr>
          <p:cNvPr id="12" name="그룹 61"/>
          <p:cNvGrpSpPr/>
          <p:nvPr/>
        </p:nvGrpSpPr>
        <p:grpSpPr>
          <a:xfrm>
            <a:off x="600120" y="4627904"/>
            <a:ext cx="2865887" cy="536901"/>
            <a:chOff x="600120" y="4627904"/>
            <a:chExt cx="2865887" cy="536901"/>
          </a:xfrm>
        </p:grpSpPr>
        <p:sp>
          <p:nvSpPr>
            <p:cNvPr id="113" name="Rectangle 52"/>
            <p:cNvSpPr>
              <a:spLocks noChangeArrowheads="1"/>
            </p:cNvSpPr>
            <p:nvPr/>
          </p:nvSpPr>
          <p:spPr bwMode="auto">
            <a:xfrm>
              <a:off x="600120" y="4627904"/>
              <a:ext cx="2565400" cy="530225"/>
            </a:xfrm>
            <a:prstGeom prst="rect">
              <a:avLst/>
            </a:prstGeom>
            <a:solidFill>
              <a:srgbClr val="BBE0E3">
                <a:lumMod val="75000"/>
                <a:alpha val="84000"/>
              </a:srgbClr>
            </a:solidFill>
            <a:ln w="9525" algn="ctr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lvl="0" algn="ctr" latinLnBrk="0">
                <a:defRPr/>
              </a:pPr>
              <a:r>
                <a:rPr lang="en-US" altLang="ko-KR" sz="1400" dirty="0" smtClean="0"/>
                <a:t>CCVI </a:t>
              </a:r>
              <a:r>
                <a:rPr lang="ko-KR" altLang="en-US" sz="1400" dirty="0" smtClean="0"/>
                <a:t>신청과 발급</a:t>
              </a:r>
              <a:endParaRPr lang="en-US" altLang="ko-KR" sz="1400" dirty="0" smtClean="0"/>
            </a:p>
            <a:p>
              <a:pPr lvl="0" algn="ctr" latinLnBrk="0">
                <a:defRPr/>
              </a:pPr>
              <a:r>
                <a:rPr kumimoji="0" lang="en-US" altLang="ko-K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</a:rPr>
                <a:t>(</a:t>
              </a:r>
              <a:r>
                <a:rPr lang="ko-KR" altLang="en-US" sz="1400" kern="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산업인력공단</a:t>
              </a:r>
              <a:r>
                <a:rPr kumimoji="0" lang="en-US" altLang="ko-K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Y견명조"/>
                  <a:ea typeface="HY견명조"/>
                </a:rPr>
                <a:t>↔</a:t>
              </a:r>
              <a:r>
                <a:rPr lang="ko-KR" altLang="en-US" sz="1400" kern="0" dirty="0">
                  <a:solidFill>
                    <a:sysClr val="windowText" lastClr="000000"/>
                  </a:solidFill>
                  <a:latin typeface="Times New Roman" pitchFamily="18" charset="0"/>
                </a:rPr>
                <a:t>법무부</a:t>
              </a:r>
              <a:r>
                <a:rPr kumimoji="0" lang="en-US" altLang="ko-K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</a:rPr>
                <a:t>)</a:t>
              </a:r>
              <a:endParaRPr kumimoji="0" lang="en-US" altLang="ko-KR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82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3131811" y="4850668"/>
              <a:ext cx="334196" cy="31413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ko-KR" altLang="en-US" sz="4400" kern="10" dirty="0" smtClean="0">
                  <a:solidFill>
                    <a:srgbClr val="00B0F0"/>
                  </a:solidFill>
                  <a:effectLst>
                    <a:outerShdw dist="17961" dir="2700000" algn="ctr" rotWithShape="0">
                      <a:schemeClr val="tx1"/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⑨</a:t>
              </a:r>
              <a:endParaRPr lang="ko-KR" altLang="en-US" sz="4400" kern="10" dirty="0">
                <a:solidFill>
                  <a:srgbClr val="00B0F0"/>
                </a:solidFill>
                <a:effectLst>
                  <a:outerShdw dist="17961" dir="2700000" algn="ctr" rotWithShape="0">
                    <a:schemeClr val="tx1"/>
                  </a:outerShdw>
                </a:effectLst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</p:grpSp>
      <p:grpSp>
        <p:nvGrpSpPr>
          <p:cNvPr id="13" name="그룹 59"/>
          <p:cNvGrpSpPr/>
          <p:nvPr/>
        </p:nvGrpSpPr>
        <p:grpSpPr>
          <a:xfrm>
            <a:off x="600120" y="3685834"/>
            <a:ext cx="2865887" cy="785812"/>
            <a:chOff x="600120" y="3685834"/>
            <a:chExt cx="2865887" cy="785812"/>
          </a:xfrm>
        </p:grpSpPr>
        <p:sp>
          <p:nvSpPr>
            <p:cNvPr id="112" name="Rectangle 51"/>
            <p:cNvSpPr>
              <a:spLocks noChangeArrowheads="1"/>
            </p:cNvSpPr>
            <p:nvPr/>
          </p:nvSpPr>
          <p:spPr bwMode="auto">
            <a:xfrm>
              <a:off x="600120" y="3823946"/>
              <a:ext cx="2565400" cy="647700"/>
            </a:xfrm>
            <a:prstGeom prst="rect">
              <a:avLst/>
            </a:prstGeom>
            <a:solidFill>
              <a:srgbClr val="BBE0E3">
                <a:lumMod val="75000"/>
                <a:alpha val="84000"/>
              </a:srgbClr>
            </a:solidFill>
            <a:ln w="9525" algn="ctr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</a:rPr>
                <a:t>근로자 선정과 고용허가서 발행</a:t>
              </a:r>
              <a:endParaRPr kumimoji="0" lang="en-US" altLang="ko-KR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</a:rPr>
                <a:t>(</a:t>
              </a:r>
              <a:r>
                <a:rPr kumimoji="0" lang="ko-KR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</a:rPr>
                <a:t>사업주</a:t>
              </a:r>
              <a:r>
                <a:rPr kumimoji="0" lang="en-US" altLang="ko-K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</a:rPr>
                <a:t>  </a:t>
              </a:r>
              <a:r>
                <a:rPr kumimoji="0" lang="en-US" altLang="ko-KR" sz="1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</a:rPr>
                <a:t>↔ </a:t>
              </a:r>
              <a:r>
                <a:rPr kumimoji="0" lang="ko-KR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</a:rPr>
                <a:t>고용노동부 고용센터</a:t>
              </a:r>
              <a:r>
                <a:rPr kumimoji="0" lang="en-US" altLang="ko-K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</a:rPr>
                <a:t>)</a:t>
              </a:r>
              <a:endParaRPr kumimoji="0" lang="en-US" altLang="ko-KR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cxnSp>
          <p:nvCxnSpPr>
            <p:cNvPr id="131" name="직선 화살표 연결선 89"/>
            <p:cNvCxnSpPr>
              <a:cxnSpLocks noChangeShapeType="1"/>
            </p:cNvCxnSpPr>
            <p:nvPr/>
          </p:nvCxnSpPr>
          <p:spPr bwMode="auto">
            <a:xfrm rot="5400000">
              <a:off x="1815352" y="3753302"/>
              <a:ext cx="138112" cy="3175"/>
            </a:xfrm>
            <a:prstGeom prst="straightConnector1">
              <a:avLst/>
            </a:prstGeom>
            <a:noFill/>
            <a:ln w="25400" algn="ctr">
              <a:solidFill>
                <a:srgbClr val="000000"/>
              </a:solidFill>
              <a:round/>
              <a:headEnd type="none" w="sm" len="sm"/>
              <a:tailEnd type="arrow" w="sm" len="sm"/>
            </a:ln>
            <a:effectLst>
              <a:outerShdw dist="35921" dir="2700000" algn="ctr" rotWithShape="0">
                <a:srgbClr val="808080">
                  <a:alpha val="79999"/>
                </a:srgbClr>
              </a:outerShdw>
            </a:effectLst>
          </p:spPr>
        </p:cxnSp>
        <p:sp>
          <p:nvSpPr>
            <p:cNvPr id="183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3131811" y="3814348"/>
              <a:ext cx="334196" cy="31413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ko-KR" altLang="en-US" sz="4400" b="1" kern="10" dirty="0" smtClean="0">
                  <a:solidFill>
                    <a:srgbClr val="00B0F0"/>
                  </a:solidFill>
                  <a:effectLst>
                    <a:outerShdw dist="17961" dir="2700000" algn="ctr" rotWithShape="0">
                      <a:schemeClr val="tx1"/>
                    </a:outerShdw>
                  </a:effectLst>
                  <a:latin typeface="HY견명조"/>
                  <a:ea typeface="HY견명조"/>
                </a:rPr>
                <a:t>⑦</a:t>
              </a:r>
              <a:endParaRPr lang="ko-KR" altLang="en-US" sz="4400" b="1" kern="10" dirty="0">
                <a:solidFill>
                  <a:srgbClr val="00B0F0"/>
                </a:solidFill>
                <a:effectLst>
                  <a:outerShdw dist="17961" dir="2700000" algn="ctr" rotWithShape="0">
                    <a:schemeClr val="tx1"/>
                  </a:outerShdw>
                </a:effectLst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</p:grpSp>
      <p:grpSp>
        <p:nvGrpSpPr>
          <p:cNvPr id="14" name="그룹 58"/>
          <p:cNvGrpSpPr/>
          <p:nvPr/>
        </p:nvGrpSpPr>
        <p:grpSpPr>
          <a:xfrm>
            <a:off x="603295" y="2856476"/>
            <a:ext cx="2862712" cy="785813"/>
            <a:chOff x="603295" y="2856476"/>
            <a:chExt cx="2862712" cy="785813"/>
          </a:xfrm>
        </p:grpSpPr>
        <p:sp>
          <p:nvSpPr>
            <p:cNvPr id="111" name="Rectangle 50"/>
            <p:cNvSpPr>
              <a:spLocks noChangeArrowheads="1"/>
            </p:cNvSpPr>
            <p:nvPr/>
          </p:nvSpPr>
          <p:spPr bwMode="auto">
            <a:xfrm>
              <a:off x="603295" y="2994589"/>
              <a:ext cx="2565400" cy="647700"/>
            </a:xfrm>
            <a:prstGeom prst="rect">
              <a:avLst/>
            </a:prstGeom>
            <a:solidFill>
              <a:srgbClr val="BBE0E3">
                <a:lumMod val="75000"/>
                <a:alpha val="84000"/>
              </a:srgbClr>
            </a:solidFill>
            <a:ln w="9525" algn="ctr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</a:rPr>
                <a:t>외국인 근로자 구직 신청</a:t>
              </a:r>
              <a:endParaRPr kumimoji="0" lang="en-US" altLang="ko-KR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</a:rPr>
                <a:t>(</a:t>
              </a:r>
              <a:r>
                <a:rPr kumimoji="0" lang="ko-KR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</a:rPr>
                <a:t>사업주</a:t>
              </a:r>
              <a:r>
                <a:rPr kumimoji="0" lang="en-US" altLang="ko-K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</a:rPr>
                <a:t>  </a:t>
              </a:r>
              <a:r>
                <a:rPr kumimoji="0" lang="en-US" altLang="ko-KR" sz="1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</a:rPr>
                <a:t>↔ </a:t>
              </a:r>
              <a:r>
                <a:rPr kumimoji="0" lang="ko-KR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</a:rPr>
                <a:t>고용노동부 고용센터</a:t>
              </a:r>
              <a:r>
                <a:rPr kumimoji="0" lang="en-US" altLang="ko-K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</a:rPr>
                <a:t>)</a:t>
              </a:r>
              <a:endParaRPr kumimoji="0" lang="en-US" altLang="ko-KR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cxnSp>
          <p:nvCxnSpPr>
            <p:cNvPr id="130" name="직선 화살표 연결선 87"/>
            <p:cNvCxnSpPr>
              <a:cxnSpLocks noChangeShapeType="1"/>
            </p:cNvCxnSpPr>
            <p:nvPr/>
          </p:nvCxnSpPr>
          <p:spPr bwMode="auto">
            <a:xfrm rot="16200000" flipH="1">
              <a:off x="1815351" y="2923945"/>
              <a:ext cx="138113" cy="3175"/>
            </a:xfrm>
            <a:prstGeom prst="straightConnector1">
              <a:avLst/>
            </a:prstGeom>
            <a:noFill/>
            <a:ln w="25400" algn="ctr">
              <a:solidFill>
                <a:srgbClr val="000000"/>
              </a:solidFill>
              <a:round/>
              <a:headEnd type="none" w="sm" len="sm"/>
              <a:tailEnd type="arrow" w="sm" len="sm"/>
            </a:ln>
            <a:effectLst>
              <a:outerShdw dist="35921" dir="2700000" algn="ctr" rotWithShape="0">
                <a:srgbClr val="808080">
                  <a:alpha val="79999"/>
                </a:srgbClr>
              </a:outerShdw>
            </a:effectLst>
          </p:spPr>
        </p:cxnSp>
        <p:sp>
          <p:nvSpPr>
            <p:cNvPr id="184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3131811" y="3152497"/>
              <a:ext cx="334196" cy="31413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ko-KR" altLang="en-US" sz="4400" kern="10" dirty="0" smtClean="0">
                  <a:solidFill>
                    <a:srgbClr val="00B0F0"/>
                  </a:solidFill>
                  <a:effectLst>
                    <a:outerShdw dist="17961" dir="2700000" algn="ctr" rotWithShape="0">
                      <a:schemeClr val="tx1"/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⑥</a:t>
              </a:r>
              <a:endParaRPr lang="ko-KR" altLang="en-US" sz="4400" kern="10" dirty="0">
                <a:solidFill>
                  <a:srgbClr val="00B0F0"/>
                </a:solidFill>
                <a:effectLst>
                  <a:outerShdw dist="17961" dir="2700000" algn="ctr" rotWithShape="0">
                    <a:schemeClr val="tx1"/>
                  </a:outerShdw>
                </a:effectLst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</p:grpSp>
      <p:grpSp>
        <p:nvGrpSpPr>
          <p:cNvPr id="15" name="그룹 57"/>
          <p:cNvGrpSpPr/>
          <p:nvPr/>
        </p:nvGrpSpPr>
        <p:grpSpPr>
          <a:xfrm>
            <a:off x="600120" y="2238097"/>
            <a:ext cx="2865887" cy="574834"/>
            <a:chOff x="600120" y="2238097"/>
            <a:chExt cx="2865887" cy="574834"/>
          </a:xfrm>
        </p:grpSpPr>
        <p:sp>
          <p:nvSpPr>
            <p:cNvPr id="106" name="Rectangle 49"/>
            <p:cNvSpPr>
              <a:spLocks noChangeArrowheads="1"/>
            </p:cNvSpPr>
            <p:nvPr/>
          </p:nvSpPr>
          <p:spPr bwMode="auto">
            <a:xfrm>
              <a:off x="600120" y="2309694"/>
              <a:ext cx="2565400" cy="503237"/>
            </a:xfrm>
            <a:prstGeom prst="rect">
              <a:avLst/>
            </a:prstGeom>
            <a:solidFill>
              <a:srgbClr val="BBE0E3">
                <a:lumMod val="75000"/>
                <a:alpha val="84000"/>
              </a:srgbClr>
            </a:solidFill>
            <a:ln w="9525" algn="ctr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lvl="0" algn="ctr" latinLnBrk="0">
                <a:defRPr/>
              </a:pPr>
              <a:r>
                <a:rPr kumimoji="0" lang="ko-KR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</a:rPr>
                <a:t>구직자 명부승인</a:t>
              </a:r>
              <a:r>
                <a:rPr kumimoji="0" lang="en-US" altLang="ko-K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</a:rPr>
                <a:t>(</a:t>
              </a:r>
              <a:r>
                <a:rPr kumimoji="0" lang="ko-KR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</a:rPr>
                <a:t>산업인력공단</a:t>
              </a:r>
              <a:r>
                <a:rPr kumimoji="0" lang="en-US" altLang="ko-K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</a:rPr>
                <a:t>)</a:t>
              </a:r>
              <a:endParaRPr kumimoji="0" lang="en-US" altLang="ko-KR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85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3131811" y="2238097"/>
              <a:ext cx="334196" cy="31413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ko-KR" altLang="en-US" sz="4400" kern="10" dirty="0" smtClean="0">
                  <a:solidFill>
                    <a:srgbClr val="00B0F0"/>
                  </a:solidFill>
                  <a:effectLst>
                    <a:outerShdw dist="17961" dir="2700000" algn="ctr" rotWithShape="0">
                      <a:schemeClr val="tx1"/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⑤</a:t>
              </a:r>
              <a:endParaRPr lang="ko-KR" altLang="en-US" sz="4400" kern="10" dirty="0">
                <a:solidFill>
                  <a:srgbClr val="00B0F0"/>
                </a:solidFill>
                <a:effectLst>
                  <a:outerShdw dist="17961" dir="2700000" algn="ctr" rotWithShape="0">
                    <a:schemeClr val="tx1"/>
                  </a:outerShdw>
                </a:effectLst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</p:grpSp>
      <p:grpSp>
        <p:nvGrpSpPr>
          <p:cNvPr id="16" name="그룹 60"/>
          <p:cNvGrpSpPr/>
          <p:nvPr/>
        </p:nvGrpSpPr>
        <p:grpSpPr>
          <a:xfrm>
            <a:off x="3411574" y="3944976"/>
            <a:ext cx="2460625" cy="813092"/>
            <a:chOff x="3411574" y="3944976"/>
            <a:chExt cx="2460625" cy="813092"/>
          </a:xfrm>
        </p:grpSpPr>
        <p:sp>
          <p:nvSpPr>
            <p:cNvPr id="114" name="Rectangle 46"/>
            <p:cNvSpPr>
              <a:spLocks noChangeArrowheads="1"/>
            </p:cNvSpPr>
            <p:nvPr/>
          </p:nvSpPr>
          <p:spPr bwMode="auto">
            <a:xfrm>
              <a:off x="3411574" y="4254831"/>
              <a:ext cx="2460625" cy="503237"/>
            </a:xfrm>
            <a:prstGeom prst="rect">
              <a:avLst/>
            </a:prstGeom>
            <a:solidFill>
              <a:srgbClr val="99CC00">
                <a:alpha val="83920"/>
              </a:srgbClr>
            </a:solidFill>
            <a:ln w="9525" algn="ctr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 latinLnBrk="0">
                <a:lnSpc>
                  <a:spcPct val="130000"/>
                </a:lnSpc>
                <a:defRPr/>
              </a:pPr>
              <a:r>
                <a:rPr kumimoji="0" lang="ko-KR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</a:rPr>
                <a:t>근로계약서 사인</a:t>
              </a:r>
              <a:endParaRPr lang="en-US" altLang="ko-KR" sz="1400" kern="0" dirty="0" smtClean="0">
                <a:solidFill>
                  <a:sysClr val="windowText" lastClr="000000"/>
                </a:solidFill>
                <a:latin typeface="Times New Roman" pitchFamily="18" charset="0"/>
              </a:endParaRPr>
            </a:p>
            <a:p>
              <a:pPr algn="ctr" latinLnBrk="0">
                <a:lnSpc>
                  <a:spcPct val="130000"/>
                </a:lnSpc>
                <a:defRPr/>
              </a:pPr>
              <a:r>
                <a:rPr lang="en-US" altLang="ko-KR" sz="1400" kern="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(</a:t>
              </a:r>
              <a:r>
                <a:rPr lang="ko-KR" altLang="en-US" sz="1400" kern="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산업인력공단</a:t>
              </a:r>
              <a:r>
                <a:rPr lang="en-US" altLang="ko-KR" sz="1400" kern="0" dirty="0" smtClean="0">
                  <a:solidFill>
                    <a:sysClr val="windowText" lastClr="000000"/>
                  </a:solidFill>
                  <a:latin typeface="HY견명조"/>
                  <a:ea typeface="HY견명조"/>
                </a:rPr>
                <a:t>↔</a:t>
              </a:r>
              <a:r>
                <a:rPr lang="ko-KR" altLang="en-US" sz="1400" kern="0" dirty="0">
                  <a:solidFill>
                    <a:sysClr val="windowText" lastClr="000000"/>
                  </a:solidFill>
                  <a:latin typeface="Times New Roman" pitchFamily="18" charset="0"/>
                </a:rPr>
                <a:t>송출기관</a:t>
              </a:r>
              <a:r>
                <a:rPr lang="en-US" altLang="ko-KR" sz="1400" kern="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)</a:t>
              </a:r>
              <a:endParaRPr kumimoji="0" lang="en-US" altLang="ko-KR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86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4351011" y="3944976"/>
              <a:ext cx="334196" cy="31413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ko-KR" altLang="en-US" sz="4400" b="1" kern="10" dirty="0" smtClean="0">
                  <a:solidFill>
                    <a:srgbClr val="92D050"/>
                  </a:solidFill>
                  <a:effectLst>
                    <a:outerShdw dist="17961" dir="2700000" algn="ctr" rotWithShape="0">
                      <a:schemeClr val="tx1"/>
                    </a:outerShdw>
                  </a:effectLst>
                  <a:latin typeface="HY견명조"/>
                  <a:ea typeface="HY견명조"/>
                </a:rPr>
                <a:t>⑧</a:t>
              </a:r>
              <a:endParaRPr lang="ko-KR" altLang="en-US" sz="4400" b="1" kern="10" dirty="0">
                <a:solidFill>
                  <a:srgbClr val="92D050"/>
                </a:solidFill>
                <a:effectLst>
                  <a:outerShdw dist="17961" dir="2700000" algn="ctr" rotWithShape="0">
                    <a:schemeClr val="tx1"/>
                  </a:outerShdw>
                </a:effectLst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</p:grpSp>
      <p:grpSp>
        <p:nvGrpSpPr>
          <p:cNvPr id="17" name="그룹 68"/>
          <p:cNvGrpSpPr/>
          <p:nvPr/>
        </p:nvGrpSpPr>
        <p:grpSpPr>
          <a:xfrm>
            <a:off x="3376748" y="5216428"/>
            <a:ext cx="2449513" cy="822601"/>
            <a:chOff x="3376748" y="5216428"/>
            <a:chExt cx="2449513" cy="822601"/>
          </a:xfrm>
        </p:grpSpPr>
        <p:sp>
          <p:nvSpPr>
            <p:cNvPr id="115" name="Rectangle 47"/>
            <p:cNvSpPr>
              <a:spLocks noChangeArrowheads="1"/>
            </p:cNvSpPr>
            <p:nvPr/>
          </p:nvSpPr>
          <p:spPr bwMode="auto">
            <a:xfrm>
              <a:off x="3376748" y="5535792"/>
              <a:ext cx="2449513" cy="503237"/>
            </a:xfrm>
            <a:prstGeom prst="rect">
              <a:avLst/>
            </a:prstGeom>
            <a:solidFill>
              <a:srgbClr val="99CC00">
                <a:alpha val="83920"/>
              </a:srgbClr>
            </a:solidFill>
            <a:ln w="9525" algn="ctr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 latinLnBrk="0">
                <a:defRPr/>
              </a:pPr>
              <a:r>
                <a:rPr lang="ko-KR" altLang="en-US" sz="1400" kern="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근로자 입국</a:t>
              </a:r>
              <a:endParaRPr lang="en-US" altLang="ko-KR" sz="1400" kern="0" dirty="0" smtClean="0">
                <a:solidFill>
                  <a:sysClr val="windowText" lastClr="000000"/>
                </a:solidFill>
                <a:latin typeface="Times New Roman" pitchFamily="18" charset="0"/>
              </a:endParaRPr>
            </a:p>
            <a:p>
              <a:pPr algn="ctr" latinLnBrk="0">
                <a:defRPr/>
              </a:pPr>
              <a:r>
                <a:rPr lang="en-US" altLang="ko-KR" sz="1400" kern="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(</a:t>
              </a:r>
              <a:r>
                <a:rPr lang="ko-KR" altLang="en-US" sz="1400" kern="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송출기관</a:t>
              </a:r>
              <a:r>
                <a:rPr lang="en-US" altLang="ko-KR" sz="1400" kern="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 → </a:t>
              </a:r>
              <a:r>
                <a:rPr lang="ko-KR" altLang="en-US" sz="1400" kern="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산업인력공단</a:t>
              </a:r>
              <a:r>
                <a:rPr lang="en-US" altLang="ko-KR" sz="1400" kern="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)</a:t>
              </a:r>
              <a:endParaRPr kumimoji="0" lang="en-US" altLang="ko-KR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87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4351011" y="5216428"/>
              <a:ext cx="334196" cy="31413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ko-KR" altLang="en-US" sz="4400" b="1" kern="10" dirty="0" smtClean="0">
                  <a:solidFill>
                    <a:srgbClr val="92D050"/>
                  </a:solidFill>
                  <a:effectLst>
                    <a:outerShdw dist="17961" dir="2700000" algn="ctr" rotWithShape="0">
                      <a:schemeClr val="tx1"/>
                    </a:outerShdw>
                  </a:effectLst>
                  <a:latin typeface="HY견명조"/>
                  <a:ea typeface="HY견명조"/>
                </a:rPr>
                <a:t>⑬</a:t>
              </a:r>
              <a:endParaRPr lang="ko-KR" altLang="en-US" sz="4400" b="1" kern="10" dirty="0">
                <a:solidFill>
                  <a:srgbClr val="92D050"/>
                </a:solidFill>
                <a:effectLst>
                  <a:outerShdw dist="17961" dir="2700000" algn="ctr" rotWithShape="0">
                    <a:schemeClr val="tx1"/>
                  </a:outerShdw>
                </a:effectLst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387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5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3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500"/>
                            </p:stCondLst>
                            <p:childTnLst>
                              <p:par>
                                <p:cTn id="7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7500"/>
                            </p:stCondLst>
                            <p:childTnLst>
                              <p:par>
                                <p:cTn id="7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9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8500"/>
                            </p:stCondLst>
                            <p:childTnLst>
                              <p:par>
                                <p:cTn id="8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9500"/>
                            </p:stCondLst>
                            <p:childTnLst>
                              <p:par>
                                <p:cTn id="8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0"/>
                            </p:stCondLst>
                            <p:childTnLst>
                              <p:par>
                                <p:cTn id="8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1000"/>
                            </p:stCondLst>
                            <p:childTnLst>
                              <p:par>
                                <p:cTn id="9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09" grpId="0" animBg="1"/>
      <p:bldP spid="15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자유형 62"/>
          <p:cNvSpPr/>
          <p:nvPr/>
        </p:nvSpPr>
        <p:spPr>
          <a:xfrm rot="10800000" flipH="1" flipV="1">
            <a:off x="15766" y="386015"/>
            <a:ext cx="9135039" cy="133594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9284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19827"/>
              <a:gd name="connsiteX1" fmla="*/ 21600 w 21600"/>
              <a:gd name="connsiteY1" fmla="*/ 0 h 19827"/>
              <a:gd name="connsiteX2" fmla="*/ 21600 w 21600"/>
              <a:gd name="connsiteY2" fmla="*/ 6117 h 19827"/>
              <a:gd name="connsiteX3" fmla="*/ 0 w 21600"/>
              <a:gd name="connsiteY3" fmla="*/ 7505 h 19827"/>
              <a:gd name="connsiteX4" fmla="*/ 0 w 21600"/>
              <a:gd name="connsiteY4" fmla="*/ 0 h 1982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23237"/>
              <a:gd name="connsiteX1" fmla="*/ 21600 w 21600"/>
              <a:gd name="connsiteY1" fmla="*/ 0 h 23237"/>
              <a:gd name="connsiteX2" fmla="*/ 21600 w 21600"/>
              <a:gd name="connsiteY2" fmla="*/ 6117 h 23237"/>
              <a:gd name="connsiteX3" fmla="*/ 0 w 21600"/>
              <a:gd name="connsiteY3" fmla="*/ 7505 h 23237"/>
              <a:gd name="connsiteX4" fmla="*/ 0 w 21600"/>
              <a:gd name="connsiteY4" fmla="*/ 0 h 23237"/>
              <a:gd name="connsiteX0" fmla="*/ 0 w 21600"/>
              <a:gd name="connsiteY0" fmla="*/ 0 h 19731"/>
              <a:gd name="connsiteX1" fmla="*/ 21600 w 21600"/>
              <a:gd name="connsiteY1" fmla="*/ 0 h 19731"/>
              <a:gd name="connsiteX2" fmla="*/ 21600 w 21600"/>
              <a:gd name="connsiteY2" fmla="*/ 6117 h 19731"/>
              <a:gd name="connsiteX3" fmla="*/ 0 w 21600"/>
              <a:gd name="connsiteY3" fmla="*/ 7505 h 19731"/>
              <a:gd name="connsiteX4" fmla="*/ 0 w 21600"/>
              <a:gd name="connsiteY4" fmla="*/ 0 h 19731"/>
              <a:gd name="connsiteX0" fmla="*/ 0 w 21600"/>
              <a:gd name="connsiteY0" fmla="*/ 0 h 22653"/>
              <a:gd name="connsiteX1" fmla="*/ 21600 w 21600"/>
              <a:gd name="connsiteY1" fmla="*/ 0 h 22653"/>
              <a:gd name="connsiteX2" fmla="*/ 21600 w 21600"/>
              <a:gd name="connsiteY2" fmla="*/ 6117 h 22653"/>
              <a:gd name="connsiteX3" fmla="*/ 0 w 21600"/>
              <a:gd name="connsiteY3" fmla="*/ 7505 h 22653"/>
              <a:gd name="connsiteX4" fmla="*/ 0 w 21600"/>
              <a:gd name="connsiteY4" fmla="*/ 0 h 22653"/>
              <a:gd name="connsiteX0" fmla="*/ 0 w 21600"/>
              <a:gd name="connsiteY0" fmla="*/ 0 h 21679"/>
              <a:gd name="connsiteX1" fmla="*/ 21600 w 21600"/>
              <a:gd name="connsiteY1" fmla="*/ 0 h 21679"/>
              <a:gd name="connsiteX2" fmla="*/ 21600 w 21600"/>
              <a:gd name="connsiteY2" fmla="*/ 6117 h 21679"/>
              <a:gd name="connsiteX3" fmla="*/ 0 w 21600"/>
              <a:gd name="connsiteY3" fmla="*/ 7505 h 21679"/>
              <a:gd name="connsiteX4" fmla="*/ 0 w 21600"/>
              <a:gd name="connsiteY4" fmla="*/ 0 h 2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79">
                <a:moveTo>
                  <a:pt x="0" y="0"/>
                </a:moveTo>
                <a:lnTo>
                  <a:pt x="21600" y="0"/>
                </a:lnTo>
                <a:lnTo>
                  <a:pt x="21600" y="6117"/>
                </a:lnTo>
                <a:cubicBezTo>
                  <a:pt x="18781" y="13146"/>
                  <a:pt x="7499" y="21679"/>
                  <a:pt x="0" y="750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rgbClr val="1F49CF"/>
              </a:gs>
              <a:gs pos="0">
                <a:srgbClr val="171767"/>
              </a:gs>
            </a:gsLst>
            <a:lin ang="36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자유형 63"/>
          <p:cNvSpPr/>
          <p:nvPr/>
        </p:nvSpPr>
        <p:spPr>
          <a:xfrm rot="10800000" flipH="1" flipV="1">
            <a:off x="15766" y="9833"/>
            <a:ext cx="9135039" cy="173420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9284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2750"/>
              <a:gd name="connsiteX1" fmla="*/ 21600 w 21600"/>
              <a:gd name="connsiteY1" fmla="*/ 0 h 22750"/>
              <a:gd name="connsiteX2" fmla="*/ 21600 w 21600"/>
              <a:gd name="connsiteY2" fmla="*/ 6117 h 22750"/>
              <a:gd name="connsiteX3" fmla="*/ 0 w 21600"/>
              <a:gd name="connsiteY3" fmla="*/ 10428 h 22750"/>
              <a:gd name="connsiteX4" fmla="*/ 0 w 21600"/>
              <a:gd name="connsiteY4" fmla="*/ 0 h 22750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611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378"/>
              <a:gd name="connsiteX1" fmla="*/ 21600 w 21600"/>
              <a:gd name="connsiteY1" fmla="*/ 0 h 27378"/>
              <a:gd name="connsiteX2" fmla="*/ 21600 w 21600"/>
              <a:gd name="connsiteY2" fmla="*/ 8547 h 27378"/>
              <a:gd name="connsiteX3" fmla="*/ 0 w 21600"/>
              <a:gd name="connsiteY3" fmla="*/ 10428 h 27378"/>
              <a:gd name="connsiteX4" fmla="*/ 0 w 21600"/>
              <a:gd name="connsiteY4" fmla="*/ 0 h 27378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8547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  <a:gd name="connsiteX0" fmla="*/ 0 w 21600"/>
              <a:gd name="connsiteY0" fmla="*/ 0 h 27204"/>
              <a:gd name="connsiteX1" fmla="*/ 21600 w 21600"/>
              <a:gd name="connsiteY1" fmla="*/ 0 h 27204"/>
              <a:gd name="connsiteX2" fmla="*/ 21600 w 21600"/>
              <a:gd name="connsiteY2" fmla="*/ 6291 h 27204"/>
              <a:gd name="connsiteX3" fmla="*/ 0 w 21600"/>
              <a:gd name="connsiteY3" fmla="*/ 10428 h 27204"/>
              <a:gd name="connsiteX4" fmla="*/ 0 w 21600"/>
              <a:gd name="connsiteY4" fmla="*/ 0 h 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7204">
                <a:moveTo>
                  <a:pt x="0" y="0"/>
                </a:moveTo>
                <a:lnTo>
                  <a:pt x="21600" y="0"/>
                </a:lnTo>
                <a:lnTo>
                  <a:pt x="21600" y="6291"/>
                </a:lnTo>
                <a:cubicBezTo>
                  <a:pt x="18221" y="16270"/>
                  <a:pt x="5896" y="27204"/>
                  <a:pt x="0" y="1042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79000">
                <a:srgbClr val="0070C0"/>
              </a:gs>
              <a:gs pos="100000">
                <a:schemeClr val="tx2">
                  <a:lumMod val="40000"/>
                  <a:lumOff val="60000"/>
                </a:schemeClr>
              </a:gs>
              <a:gs pos="37000">
                <a:srgbClr val="96DCEA"/>
              </a:gs>
            </a:gsLst>
            <a:lin ang="72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endParaRPr lang="ko-KR" altLang="en-US" kern="120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자유형 64"/>
          <p:cNvSpPr/>
          <p:nvPr/>
        </p:nvSpPr>
        <p:spPr>
          <a:xfrm rot="10800000" flipH="1" flipV="1">
            <a:off x="8961" y="9832"/>
            <a:ext cx="9135039" cy="17068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9589"/>
              <a:gd name="connsiteX1" fmla="*/ 21600 w 21600"/>
              <a:gd name="connsiteY1" fmla="*/ 0 h 29589"/>
              <a:gd name="connsiteX2" fmla="*/ 21600 w 21600"/>
              <a:gd name="connsiteY2" fmla="*/ 17322 h 29589"/>
              <a:gd name="connsiteX3" fmla="*/ 0 w 21600"/>
              <a:gd name="connsiteY3" fmla="*/ 20172 h 29589"/>
              <a:gd name="connsiteX4" fmla="*/ 0 w 21600"/>
              <a:gd name="connsiteY4" fmla="*/ 0 h 29589"/>
              <a:gd name="connsiteX0" fmla="*/ 0 w 21600"/>
              <a:gd name="connsiteY0" fmla="*/ 9409 h 38998"/>
              <a:gd name="connsiteX1" fmla="*/ 21600 w 21600"/>
              <a:gd name="connsiteY1" fmla="*/ 9409 h 38998"/>
              <a:gd name="connsiteX2" fmla="*/ 21600 w 21600"/>
              <a:gd name="connsiteY2" fmla="*/ 26731 h 38998"/>
              <a:gd name="connsiteX3" fmla="*/ 0 w 21600"/>
              <a:gd name="connsiteY3" fmla="*/ 29581 h 38998"/>
              <a:gd name="connsiteX4" fmla="*/ 0 w 21600"/>
              <a:gd name="connsiteY4" fmla="*/ 9409 h 38998"/>
              <a:gd name="connsiteX0" fmla="*/ 0 w 21600"/>
              <a:gd name="connsiteY0" fmla="*/ 9409 h 42024"/>
              <a:gd name="connsiteX1" fmla="*/ 21600 w 21600"/>
              <a:gd name="connsiteY1" fmla="*/ 9409 h 42024"/>
              <a:gd name="connsiteX2" fmla="*/ 21600 w 21600"/>
              <a:gd name="connsiteY2" fmla="*/ 26731 h 42024"/>
              <a:gd name="connsiteX3" fmla="*/ 0 w 21600"/>
              <a:gd name="connsiteY3" fmla="*/ 29581 h 42024"/>
              <a:gd name="connsiteX4" fmla="*/ 0 w 21600"/>
              <a:gd name="connsiteY4" fmla="*/ 9409 h 42024"/>
              <a:gd name="connsiteX0" fmla="*/ 0 w 21600"/>
              <a:gd name="connsiteY0" fmla="*/ 11460 h 44075"/>
              <a:gd name="connsiteX1" fmla="*/ 21600 w 21600"/>
              <a:gd name="connsiteY1" fmla="*/ 11460 h 44075"/>
              <a:gd name="connsiteX2" fmla="*/ 21600 w 21600"/>
              <a:gd name="connsiteY2" fmla="*/ 28782 h 44075"/>
              <a:gd name="connsiteX3" fmla="*/ 0 w 21600"/>
              <a:gd name="connsiteY3" fmla="*/ 31632 h 44075"/>
              <a:gd name="connsiteX4" fmla="*/ 0 w 21600"/>
              <a:gd name="connsiteY4" fmla="*/ 11460 h 44075"/>
              <a:gd name="connsiteX0" fmla="*/ 0 w 21600"/>
              <a:gd name="connsiteY0" fmla="*/ 12325 h 44940"/>
              <a:gd name="connsiteX1" fmla="*/ 21600 w 21600"/>
              <a:gd name="connsiteY1" fmla="*/ 12325 h 44940"/>
              <a:gd name="connsiteX2" fmla="*/ 21600 w 21600"/>
              <a:gd name="connsiteY2" fmla="*/ 29647 h 44940"/>
              <a:gd name="connsiteX3" fmla="*/ 0 w 21600"/>
              <a:gd name="connsiteY3" fmla="*/ 32497 h 44940"/>
              <a:gd name="connsiteX4" fmla="*/ 0 w 21600"/>
              <a:gd name="connsiteY4" fmla="*/ 12325 h 44940"/>
              <a:gd name="connsiteX0" fmla="*/ 0 w 21600"/>
              <a:gd name="connsiteY0" fmla="*/ 3881 h 36496"/>
              <a:gd name="connsiteX1" fmla="*/ 21600 w 21600"/>
              <a:gd name="connsiteY1" fmla="*/ 3881 h 36496"/>
              <a:gd name="connsiteX2" fmla="*/ 21600 w 21600"/>
              <a:gd name="connsiteY2" fmla="*/ 21203 h 36496"/>
              <a:gd name="connsiteX3" fmla="*/ 0 w 21600"/>
              <a:gd name="connsiteY3" fmla="*/ 24053 h 36496"/>
              <a:gd name="connsiteX4" fmla="*/ 0 w 21600"/>
              <a:gd name="connsiteY4" fmla="*/ 3881 h 36496"/>
              <a:gd name="connsiteX0" fmla="*/ 0 w 21600"/>
              <a:gd name="connsiteY0" fmla="*/ 7170 h 39785"/>
              <a:gd name="connsiteX1" fmla="*/ 21600 w 21600"/>
              <a:gd name="connsiteY1" fmla="*/ 7170 h 39785"/>
              <a:gd name="connsiteX2" fmla="*/ 21600 w 21600"/>
              <a:gd name="connsiteY2" fmla="*/ 24492 h 39785"/>
              <a:gd name="connsiteX3" fmla="*/ 0 w 21600"/>
              <a:gd name="connsiteY3" fmla="*/ 27342 h 39785"/>
              <a:gd name="connsiteX4" fmla="*/ 0 w 21600"/>
              <a:gd name="connsiteY4" fmla="*/ 7170 h 39785"/>
              <a:gd name="connsiteX0" fmla="*/ 0 w 21600"/>
              <a:gd name="connsiteY0" fmla="*/ 7170 h 41540"/>
              <a:gd name="connsiteX1" fmla="*/ 21600 w 21600"/>
              <a:gd name="connsiteY1" fmla="*/ 7170 h 41540"/>
              <a:gd name="connsiteX2" fmla="*/ 21600 w 21600"/>
              <a:gd name="connsiteY2" fmla="*/ 24492 h 41540"/>
              <a:gd name="connsiteX3" fmla="*/ 0 w 21600"/>
              <a:gd name="connsiteY3" fmla="*/ 27342 h 41540"/>
              <a:gd name="connsiteX4" fmla="*/ 0 w 21600"/>
              <a:gd name="connsiteY4" fmla="*/ 7170 h 41540"/>
              <a:gd name="connsiteX0" fmla="*/ 0 w 21600"/>
              <a:gd name="connsiteY0" fmla="*/ 7170 h 43648"/>
              <a:gd name="connsiteX1" fmla="*/ 21600 w 21600"/>
              <a:gd name="connsiteY1" fmla="*/ 7170 h 43648"/>
              <a:gd name="connsiteX2" fmla="*/ 21600 w 21600"/>
              <a:gd name="connsiteY2" fmla="*/ 24492 h 43648"/>
              <a:gd name="connsiteX3" fmla="*/ 0 w 21600"/>
              <a:gd name="connsiteY3" fmla="*/ 27342 h 43648"/>
              <a:gd name="connsiteX4" fmla="*/ 0 w 21600"/>
              <a:gd name="connsiteY4" fmla="*/ 7170 h 43648"/>
              <a:gd name="connsiteX0" fmla="*/ 0 w 21600"/>
              <a:gd name="connsiteY0" fmla="*/ 7170 h 43226"/>
              <a:gd name="connsiteX1" fmla="*/ 21600 w 21600"/>
              <a:gd name="connsiteY1" fmla="*/ 7170 h 43226"/>
              <a:gd name="connsiteX2" fmla="*/ 21600 w 21600"/>
              <a:gd name="connsiteY2" fmla="*/ 24492 h 43226"/>
              <a:gd name="connsiteX3" fmla="*/ 0 w 21600"/>
              <a:gd name="connsiteY3" fmla="*/ 27342 h 43226"/>
              <a:gd name="connsiteX4" fmla="*/ 0 w 21600"/>
              <a:gd name="connsiteY4" fmla="*/ 7170 h 43226"/>
              <a:gd name="connsiteX0" fmla="*/ 0 w 21600"/>
              <a:gd name="connsiteY0" fmla="*/ 10755 h 46811"/>
              <a:gd name="connsiteX1" fmla="*/ 21600 w 21600"/>
              <a:gd name="connsiteY1" fmla="*/ 10755 h 46811"/>
              <a:gd name="connsiteX2" fmla="*/ 21600 w 21600"/>
              <a:gd name="connsiteY2" fmla="*/ 28077 h 46811"/>
              <a:gd name="connsiteX3" fmla="*/ 0 w 21600"/>
              <a:gd name="connsiteY3" fmla="*/ 30927 h 46811"/>
              <a:gd name="connsiteX4" fmla="*/ 0 w 21600"/>
              <a:gd name="connsiteY4" fmla="*/ 10755 h 46811"/>
              <a:gd name="connsiteX0" fmla="*/ 0 w 21600"/>
              <a:gd name="connsiteY0" fmla="*/ 7802 h 43858"/>
              <a:gd name="connsiteX1" fmla="*/ 21600 w 21600"/>
              <a:gd name="connsiteY1" fmla="*/ 7802 h 43858"/>
              <a:gd name="connsiteX2" fmla="*/ 21600 w 21600"/>
              <a:gd name="connsiteY2" fmla="*/ 25124 h 43858"/>
              <a:gd name="connsiteX3" fmla="*/ 0 w 21600"/>
              <a:gd name="connsiteY3" fmla="*/ 27974 h 43858"/>
              <a:gd name="connsiteX4" fmla="*/ 0 w 21600"/>
              <a:gd name="connsiteY4" fmla="*/ 7802 h 43858"/>
              <a:gd name="connsiteX0" fmla="*/ 0 w 21600"/>
              <a:gd name="connsiteY0" fmla="*/ 7802 h 49552"/>
              <a:gd name="connsiteX1" fmla="*/ 21600 w 21600"/>
              <a:gd name="connsiteY1" fmla="*/ 7802 h 49552"/>
              <a:gd name="connsiteX2" fmla="*/ 21600 w 21600"/>
              <a:gd name="connsiteY2" fmla="*/ 25124 h 49552"/>
              <a:gd name="connsiteX3" fmla="*/ 0 w 21600"/>
              <a:gd name="connsiteY3" fmla="*/ 27974 h 49552"/>
              <a:gd name="connsiteX4" fmla="*/ 0 w 21600"/>
              <a:gd name="connsiteY4" fmla="*/ 7802 h 49552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17322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41750"/>
              <a:gd name="connsiteX1" fmla="*/ 21600 w 21600"/>
              <a:gd name="connsiteY1" fmla="*/ 0 h 41750"/>
              <a:gd name="connsiteX2" fmla="*/ 21600 w 21600"/>
              <a:gd name="connsiteY2" fmla="*/ 9284 h 41750"/>
              <a:gd name="connsiteX3" fmla="*/ 0 w 21600"/>
              <a:gd name="connsiteY3" fmla="*/ 20172 h 41750"/>
              <a:gd name="connsiteX4" fmla="*/ 0 w 21600"/>
              <a:gd name="connsiteY4" fmla="*/ 0 h 41750"/>
              <a:gd name="connsiteX0" fmla="*/ 0 w 21600"/>
              <a:gd name="connsiteY0" fmla="*/ 0 h 35173"/>
              <a:gd name="connsiteX1" fmla="*/ 21600 w 21600"/>
              <a:gd name="connsiteY1" fmla="*/ 0 h 35173"/>
              <a:gd name="connsiteX2" fmla="*/ 21600 w 21600"/>
              <a:gd name="connsiteY2" fmla="*/ 9284 h 35173"/>
              <a:gd name="connsiteX3" fmla="*/ 0 w 21600"/>
              <a:gd name="connsiteY3" fmla="*/ 13595 h 35173"/>
              <a:gd name="connsiteX4" fmla="*/ 0 w 21600"/>
              <a:gd name="connsiteY4" fmla="*/ 0 h 35173"/>
              <a:gd name="connsiteX0" fmla="*/ 0 w 21600"/>
              <a:gd name="connsiteY0" fmla="*/ 0 h 27135"/>
              <a:gd name="connsiteX1" fmla="*/ 21600 w 21600"/>
              <a:gd name="connsiteY1" fmla="*/ 0 h 27135"/>
              <a:gd name="connsiteX2" fmla="*/ 21600 w 21600"/>
              <a:gd name="connsiteY2" fmla="*/ 9284 h 27135"/>
              <a:gd name="connsiteX3" fmla="*/ 0 w 21600"/>
              <a:gd name="connsiteY3" fmla="*/ 13595 h 27135"/>
              <a:gd name="connsiteX4" fmla="*/ 0 w 21600"/>
              <a:gd name="connsiteY4" fmla="*/ 0 h 27135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9284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25917"/>
              <a:gd name="connsiteX1" fmla="*/ 21600 w 21600"/>
              <a:gd name="connsiteY1" fmla="*/ 0 h 25917"/>
              <a:gd name="connsiteX2" fmla="*/ 21600 w 21600"/>
              <a:gd name="connsiteY2" fmla="*/ 5143 h 25917"/>
              <a:gd name="connsiteX3" fmla="*/ 0 w 21600"/>
              <a:gd name="connsiteY3" fmla="*/ 13595 h 25917"/>
              <a:gd name="connsiteX4" fmla="*/ 0 w 21600"/>
              <a:gd name="connsiteY4" fmla="*/ 0 h 25917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30789"/>
              <a:gd name="connsiteX1" fmla="*/ 21600 w 21600"/>
              <a:gd name="connsiteY1" fmla="*/ 0 h 30789"/>
              <a:gd name="connsiteX2" fmla="*/ 21600 w 21600"/>
              <a:gd name="connsiteY2" fmla="*/ 5143 h 30789"/>
              <a:gd name="connsiteX3" fmla="*/ 0 w 21600"/>
              <a:gd name="connsiteY3" fmla="*/ 13595 h 30789"/>
              <a:gd name="connsiteX4" fmla="*/ 0 w 21600"/>
              <a:gd name="connsiteY4" fmla="*/ 0 h 30789"/>
              <a:gd name="connsiteX0" fmla="*/ 0 w 21600"/>
              <a:gd name="connsiteY0" fmla="*/ 0 h 13595"/>
              <a:gd name="connsiteX1" fmla="*/ 21600 w 21600"/>
              <a:gd name="connsiteY1" fmla="*/ 0 h 13595"/>
              <a:gd name="connsiteX2" fmla="*/ 0 w 21600"/>
              <a:gd name="connsiteY2" fmla="*/ 13595 h 13595"/>
              <a:gd name="connsiteX3" fmla="*/ 0 w 21600"/>
              <a:gd name="connsiteY3" fmla="*/ 0 h 13595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  <a:gd name="connsiteX0" fmla="*/ 0 w 21600"/>
              <a:gd name="connsiteY0" fmla="*/ 0 h 30051"/>
              <a:gd name="connsiteX1" fmla="*/ 21600 w 21600"/>
              <a:gd name="connsiteY1" fmla="*/ 0 h 30051"/>
              <a:gd name="connsiteX2" fmla="*/ 0 w 21600"/>
              <a:gd name="connsiteY2" fmla="*/ 13595 h 30051"/>
              <a:gd name="connsiteX3" fmla="*/ 0 w 21600"/>
              <a:gd name="connsiteY3" fmla="*/ 0 h 3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00" h="30051">
                <a:moveTo>
                  <a:pt x="0" y="0"/>
                </a:moveTo>
                <a:lnTo>
                  <a:pt x="21600" y="0"/>
                </a:lnTo>
                <a:cubicBezTo>
                  <a:pt x="15369" y="30051"/>
                  <a:pt x="1385" y="19193"/>
                  <a:pt x="0" y="1359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chemeClr val="bg1"/>
              </a:gs>
              <a:gs pos="12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latinLnBrk="1"/>
            <a:r>
              <a:rPr lang="en-US" altLang="ko-KR" kern="1200" dirty="0" smtClean="0">
                <a:solidFill>
                  <a:prstClr val="white"/>
                </a:solidFill>
                <a:latin typeface="맑은 고딕"/>
                <a:ea typeface="맑은 고딕"/>
                <a:cs typeface="+mn-cs"/>
              </a:rPr>
              <a:t> </a:t>
            </a:r>
            <a:endParaRPr lang="ko-KR" altLang="en-US" kern="1200" dirty="0">
              <a:solidFill>
                <a:prstClr val="white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33" name="AutoShape 5"/>
          <p:cNvSpPr>
            <a:spLocks noChangeArrowheads="1"/>
          </p:cNvSpPr>
          <p:nvPr/>
        </p:nvSpPr>
        <p:spPr bwMode="gray">
          <a:xfrm>
            <a:off x="323850" y="1494692"/>
            <a:ext cx="8585019" cy="5237034"/>
          </a:xfrm>
          <a:prstGeom prst="roundRect">
            <a:avLst>
              <a:gd name="adj" fmla="val 6472"/>
            </a:avLst>
          </a:prstGeom>
          <a:solidFill>
            <a:schemeClr val="bg1"/>
          </a:solidFill>
          <a:ln w="28575">
            <a:solidFill>
              <a:srgbClr val="7587AB"/>
            </a:solidFill>
            <a:round/>
            <a:headEnd/>
            <a:tailEnd/>
          </a:ln>
          <a:effectLst>
            <a:outerShdw dist="38100" dir="54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lnSpc>
                <a:spcPct val="130000"/>
              </a:lnSpc>
            </a:pPr>
            <a:endParaRPr lang="ko-KR" altLang="en-US"/>
          </a:p>
        </p:txBody>
      </p:sp>
      <p:sp>
        <p:nvSpPr>
          <p:cNvPr id="48" name="Rectangle 2"/>
          <p:cNvSpPr>
            <a:spLocks noChangeArrowheads="1"/>
          </p:cNvSpPr>
          <p:nvPr/>
        </p:nvSpPr>
        <p:spPr bwMode="auto">
          <a:xfrm>
            <a:off x="507303" y="1779588"/>
            <a:ext cx="3338512" cy="4854575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31750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ko-KR" altLang="en-US" sz="22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sym typeface="Wingdings" pitchFamily="2" charset="2"/>
            </a:endParaRPr>
          </a:p>
        </p:txBody>
      </p:sp>
      <p:sp>
        <p:nvSpPr>
          <p:cNvPr id="50" name="AutoShape 4"/>
          <p:cNvSpPr>
            <a:spLocks noChangeArrowheads="1"/>
          </p:cNvSpPr>
          <p:nvPr/>
        </p:nvSpPr>
        <p:spPr bwMode="auto">
          <a:xfrm>
            <a:off x="551753" y="1843088"/>
            <a:ext cx="3240087" cy="4752975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BBE0E3"/>
              </a:gs>
              <a:gs pos="50000">
                <a:srgbClr val="E1FFFF"/>
              </a:gs>
              <a:gs pos="100000">
                <a:srgbClr val="BBE0E3"/>
              </a:gs>
            </a:gsLst>
            <a:lin ang="0" scaled="1"/>
          </a:gradFill>
          <a:ln w="6350">
            <a:noFill/>
            <a:round/>
            <a:headEnd/>
            <a:tailEnd/>
          </a:ln>
          <a:effectLst>
            <a:prstShdw prst="shdw17" dist="17961" dir="2700000">
              <a:srgbClr val="819099"/>
            </a:prstShdw>
          </a:effec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1" name="AutoShape 5"/>
          <p:cNvSpPr>
            <a:spLocks noChangeArrowheads="1"/>
          </p:cNvSpPr>
          <p:nvPr/>
        </p:nvSpPr>
        <p:spPr bwMode="auto">
          <a:xfrm>
            <a:off x="659703" y="2343150"/>
            <a:ext cx="3024187" cy="4035425"/>
          </a:xfrm>
          <a:prstGeom prst="roundRect">
            <a:avLst>
              <a:gd name="adj" fmla="val 1366"/>
            </a:avLst>
          </a:prstGeom>
          <a:gradFill rotWithShape="0">
            <a:gsLst>
              <a:gs pos="0">
                <a:srgbClr val="FFFFFF"/>
              </a:gs>
              <a:gs pos="100000">
                <a:srgbClr val="C5E8BE"/>
              </a:gs>
            </a:gsLst>
            <a:lin ang="5400000" scaled="1"/>
          </a:gradFill>
          <a:ln w="6350">
            <a:noFill/>
            <a:round/>
            <a:headEnd/>
            <a:tailEnd/>
          </a:ln>
          <a:effectLst>
            <a:prstShdw prst="shdw17" dist="17961" dir="13500000">
              <a:srgbClr val="768B72"/>
            </a:prstShdw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5" name="Text Box 9"/>
          <p:cNvSpPr txBox="1">
            <a:spLocks noChangeArrowheads="1"/>
          </p:cNvSpPr>
          <p:nvPr/>
        </p:nvSpPr>
        <p:spPr bwMode="auto">
          <a:xfrm>
            <a:off x="1275473" y="1769975"/>
            <a:ext cx="1620957" cy="57349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 algn="ctr" latinLnBrk="0">
              <a:lnSpc>
                <a:spcPct val="130000"/>
              </a:lnSpc>
              <a:defRPr/>
            </a:pPr>
            <a:r>
              <a:rPr lang="ko-KR" altLang="en-US" sz="2800" kern="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송출국가</a:t>
            </a:r>
            <a:endParaRPr lang="en-US" altLang="ko-KR" kern="0" dirty="0" smtClean="0">
              <a:solidFill>
                <a:srgbClr val="33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88" name="그룹 87"/>
          <p:cNvGrpSpPr/>
          <p:nvPr/>
        </p:nvGrpSpPr>
        <p:grpSpPr>
          <a:xfrm>
            <a:off x="707328" y="2362200"/>
            <a:ext cx="2993798" cy="1495425"/>
            <a:chOff x="707328" y="2362200"/>
            <a:chExt cx="2993798" cy="1495425"/>
          </a:xfrm>
        </p:grpSpPr>
        <p:sp>
          <p:nvSpPr>
            <p:cNvPr id="52" name="Text Box 6"/>
            <p:cNvSpPr txBox="1">
              <a:spLocks noChangeArrowheads="1"/>
            </p:cNvSpPr>
            <p:nvPr/>
          </p:nvSpPr>
          <p:spPr bwMode="auto">
            <a:xfrm>
              <a:off x="707328" y="3009900"/>
              <a:ext cx="2906712" cy="272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90500" indent="-190500">
                <a:lnSpc>
                  <a:spcPct val="130000"/>
                </a:lnSpc>
                <a:buFont typeface="Wingdings" pitchFamily="2" charset="2"/>
                <a:buAutoNum type="arabicPeriod"/>
              </a:pPr>
              <a:endParaRPr lang="ko-KR" altLang="ko-KR" sz="90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7" name="AutoShape 14"/>
            <p:cNvSpPr>
              <a:spLocks noChangeArrowheads="1"/>
            </p:cNvSpPr>
            <p:nvPr/>
          </p:nvSpPr>
          <p:spPr bwMode="auto">
            <a:xfrm>
              <a:off x="2066924" y="2635250"/>
              <a:ext cx="320511" cy="1079500"/>
            </a:xfrm>
            <a:prstGeom prst="homePlate">
              <a:avLst>
                <a:gd name="adj" fmla="val 46569"/>
              </a:avLst>
            </a:prstGeom>
            <a:gradFill rotWithShape="1">
              <a:gsLst>
                <a:gs pos="0">
                  <a:srgbClr val="FBF4F8"/>
                </a:gs>
                <a:gs pos="100000">
                  <a:srgbClr val="ECC4D8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85597" tIns="42798" rIns="85597" bIns="42798" anchor="ctr"/>
            <a:lstStyle/>
            <a:p>
              <a:pPr algn="ctr" defTabSz="855663" eaLnBrk="0" latinLnBrk="0" hangingPunct="0">
                <a:lnSpc>
                  <a:spcPct val="130000"/>
                </a:lnSpc>
              </a:pPr>
              <a:endParaRPr kumimoji="0" lang="ko-KR" altLang="ko-KR" sz="100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8" name="AutoShape 11"/>
            <p:cNvSpPr>
              <a:spLocks noChangeArrowheads="1"/>
            </p:cNvSpPr>
            <p:nvPr/>
          </p:nvSpPr>
          <p:spPr bwMode="auto">
            <a:xfrm>
              <a:off x="722795" y="2362200"/>
              <a:ext cx="1422706" cy="777875"/>
            </a:xfrm>
            <a:prstGeom prst="homePlate">
              <a:avLst>
                <a:gd name="adj" fmla="val 0"/>
              </a:avLst>
            </a:prstGeom>
            <a:gradFill rotWithShape="0">
              <a:gsLst>
                <a:gs pos="0">
                  <a:srgbClr val="ECC4D8"/>
                </a:gs>
                <a:gs pos="100000">
                  <a:srgbClr val="FCF6F9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13500000">
                <a:srgbClr val="8E7682"/>
              </a:prstShdw>
            </a:effectLst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Y견고딕" pitchFamily="18" charset="-127"/>
                  <a:ea typeface="HY견고딕" pitchFamily="18" charset="-127"/>
                </a:rPr>
                <a:t>한국어</a:t>
              </a:r>
              <a:endParaRPr kumimoji="0" lang="en-US" altLang="ko-KR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Y견고딕" pitchFamily="18" charset="-127"/>
                  <a:ea typeface="HY견고딕" pitchFamily="18" charset="-127"/>
                </a:rPr>
                <a:t>능력시험</a:t>
              </a:r>
              <a:endParaRPr kumimoji="0" lang="en-US" altLang="ko-KR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9" name="AutoShape 12"/>
            <p:cNvSpPr>
              <a:spLocks noChangeArrowheads="1"/>
            </p:cNvSpPr>
            <p:nvPr/>
          </p:nvSpPr>
          <p:spPr bwMode="auto">
            <a:xfrm>
              <a:off x="722794" y="3211513"/>
              <a:ext cx="1422706" cy="646112"/>
            </a:xfrm>
            <a:prstGeom prst="homePlate">
              <a:avLst>
                <a:gd name="adj" fmla="val 0"/>
              </a:avLst>
            </a:prstGeom>
            <a:gradFill rotWithShape="0">
              <a:gsLst>
                <a:gs pos="0">
                  <a:srgbClr val="ECC4D8"/>
                </a:gs>
                <a:gs pos="100000">
                  <a:srgbClr val="FCF6F9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13500000">
                <a:srgbClr val="8E7682"/>
              </a:prstShdw>
            </a:effectLst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Y견고딕" pitchFamily="18" charset="-127"/>
                  <a:ea typeface="HY견고딕" pitchFamily="18" charset="-127"/>
                </a:rPr>
                <a:t>기능수준평가</a:t>
              </a:r>
              <a:endParaRPr kumimoji="0" lang="en-US" altLang="ko-KR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0" name="AutoShape 13"/>
            <p:cNvSpPr>
              <a:spLocks noChangeArrowheads="1"/>
            </p:cNvSpPr>
            <p:nvPr/>
          </p:nvSpPr>
          <p:spPr bwMode="auto">
            <a:xfrm>
              <a:off x="2387436" y="2635250"/>
              <a:ext cx="1313690" cy="1079500"/>
            </a:xfrm>
            <a:prstGeom prst="homePlate">
              <a:avLst>
                <a:gd name="adj" fmla="val 0"/>
              </a:avLst>
            </a:prstGeom>
            <a:gradFill rotWithShape="0">
              <a:gsLst>
                <a:gs pos="0">
                  <a:srgbClr val="ECC4D8"/>
                </a:gs>
                <a:gs pos="100000">
                  <a:srgbClr val="FCF6F9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13500000">
                <a:srgbClr val="8E7682"/>
              </a:prstShdw>
            </a:effectLst>
          </p:spPr>
          <p:txBody>
            <a:bodyPr wrap="none" anchor="ctr"/>
            <a:lstStyle/>
            <a:p>
              <a:pPr lvl="0" algn="ctr" latinLnBrk="0">
                <a:lnSpc>
                  <a:spcPct val="130000"/>
                </a:lnSpc>
              </a:pPr>
              <a:r>
                <a:rPr lang="ko-KR" altLang="en-US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맞춤교육</a:t>
              </a:r>
              <a:endParaRPr lang="en-US" altLang="ko-KR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73" name="AutoShape 24"/>
          <p:cNvSpPr>
            <a:spLocks noChangeArrowheads="1"/>
          </p:cNvSpPr>
          <p:nvPr/>
        </p:nvSpPr>
        <p:spPr bwMode="auto">
          <a:xfrm rot="10800000">
            <a:off x="3668291" y="4111211"/>
            <a:ext cx="1689463" cy="2054684"/>
          </a:xfrm>
          <a:prstGeom prst="rightArrow">
            <a:avLst>
              <a:gd name="adj1" fmla="val 76556"/>
              <a:gd name="adj2" fmla="val 40755"/>
            </a:avLst>
          </a:prstGeom>
          <a:gradFill rotWithShape="0">
            <a:gsLst>
              <a:gs pos="0">
                <a:srgbClr val="9999FF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>
              <a:lnSpc>
                <a:spcPct val="130000"/>
              </a:lnSpc>
            </a:pPr>
            <a:endParaRPr lang="en-US" altLang="ko-KR" sz="2000" b="1" dirty="0" smtClean="0">
              <a:latin typeface="HY견고딕" pitchFamily="18" charset="-127"/>
              <a:ea typeface="HY견고딕" pitchFamily="18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2000" b="1" dirty="0" smtClean="0">
                <a:latin typeface="HY견고딕" pitchFamily="18" charset="-127"/>
                <a:ea typeface="HY견고딕" pitchFamily="18" charset="-127"/>
              </a:rPr>
              <a:t>재취업 알선</a:t>
            </a:r>
            <a:endParaRPr lang="en-US" altLang="ko-KR" sz="2000" b="1" dirty="0" smtClean="0">
              <a:latin typeface="HY견고딕" pitchFamily="18" charset="-127"/>
              <a:ea typeface="HY견고딕" pitchFamily="18" charset="-127"/>
            </a:endParaRPr>
          </a:p>
          <a:p>
            <a:pPr algn="ctr">
              <a:lnSpc>
                <a:spcPct val="130000"/>
              </a:lnSpc>
            </a:pPr>
            <a:endParaRPr lang="ko-KR" altLang="en-US" sz="1600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4" name="AutoShape 25"/>
          <p:cNvSpPr>
            <a:spLocks noChangeArrowheads="1"/>
          </p:cNvSpPr>
          <p:nvPr/>
        </p:nvSpPr>
        <p:spPr bwMode="auto">
          <a:xfrm>
            <a:off x="719573" y="5280059"/>
            <a:ext cx="1289490" cy="1042364"/>
          </a:xfrm>
          <a:prstGeom prst="homePlate">
            <a:avLst>
              <a:gd name="adj" fmla="val 0"/>
            </a:avLst>
          </a:prstGeom>
          <a:gradFill rotWithShape="1">
            <a:gsLst>
              <a:gs pos="0">
                <a:srgbClr val="333399">
                  <a:shade val="51000"/>
                  <a:satMod val="130000"/>
                </a:srgbClr>
              </a:gs>
              <a:gs pos="80000">
                <a:srgbClr val="333399">
                  <a:shade val="93000"/>
                  <a:satMod val="130000"/>
                </a:srgbClr>
              </a:gs>
              <a:gs pos="100000">
                <a:srgbClr val="333399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rtDeco"/>
          </a:sp3d>
        </p:spPr>
        <p:txBody>
          <a:bodyPr wrap="none" anchor="ctr"/>
          <a:lstStyle/>
          <a:p>
            <a:pPr lvl="0" algn="ctr" latinLnBrk="0">
              <a:lnSpc>
                <a:spcPct val="130000"/>
              </a:lnSpc>
              <a:defRPr/>
            </a:pPr>
            <a:r>
              <a:rPr lang="ko-KR" altLang="en-US" kern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국가브랜드 </a:t>
            </a:r>
            <a:endParaRPr lang="en-US" altLang="ko-KR" kern="0" dirty="0" smtClean="0">
              <a:solidFill>
                <a:srgbClr val="FFFFFF"/>
              </a:solidFill>
              <a:latin typeface="HY견고딕" pitchFamily="18" charset="-127"/>
              <a:ea typeface="HY견고딕" pitchFamily="18" charset="-127"/>
            </a:endParaRPr>
          </a:p>
          <a:p>
            <a:pPr lvl="0" algn="ctr" latinLnBrk="0">
              <a:lnSpc>
                <a:spcPct val="130000"/>
              </a:lnSpc>
              <a:defRPr/>
            </a:pPr>
            <a:r>
              <a:rPr lang="ko-KR" altLang="en-US" kern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제고</a:t>
            </a:r>
            <a:endParaRPr lang="en-US" altLang="ko-KR" kern="0" dirty="0" smtClean="0">
              <a:solidFill>
                <a:srgbClr val="FFFF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90" name="그룹 89"/>
          <p:cNvGrpSpPr/>
          <p:nvPr/>
        </p:nvGrpSpPr>
        <p:grpSpPr>
          <a:xfrm>
            <a:off x="2066924" y="4276350"/>
            <a:ext cx="1628778" cy="2030787"/>
            <a:chOff x="2049340" y="4276350"/>
            <a:chExt cx="1628778" cy="2030787"/>
          </a:xfrm>
        </p:grpSpPr>
        <p:sp>
          <p:nvSpPr>
            <p:cNvPr id="77" name="AutoShape 28"/>
            <p:cNvSpPr>
              <a:spLocks noChangeArrowheads="1"/>
            </p:cNvSpPr>
            <p:nvPr/>
          </p:nvSpPr>
          <p:spPr bwMode="auto">
            <a:xfrm rot="10800000">
              <a:off x="2049340" y="4708818"/>
              <a:ext cx="452149" cy="1079500"/>
            </a:xfrm>
            <a:prstGeom prst="homePlate">
              <a:avLst>
                <a:gd name="adj" fmla="val 39120"/>
              </a:avLst>
            </a:prstGeom>
            <a:gradFill rotWithShape="1">
              <a:gsLst>
                <a:gs pos="0">
                  <a:srgbClr val="FBF4F8"/>
                </a:gs>
                <a:gs pos="100000">
                  <a:srgbClr val="ECC4D8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85597" tIns="42798" rIns="85597" bIns="42798" anchor="ctr"/>
            <a:lstStyle/>
            <a:p>
              <a:pPr algn="ctr" defTabSz="855663" eaLnBrk="0" latinLnBrk="0" hangingPunct="0">
                <a:lnSpc>
                  <a:spcPct val="130000"/>
                </a:lnSpc>
              </a:pPr>
              <a:endParaRPr kumimoji="0" lang="ko-KR" altLang="ko-KR" sz="100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78" name="AutoShape 30"/>
            <p:cNvSpPr>
              <a:spLocks noChangeArrowheads="1"/>
            </p:cNvSpPr>
            <p:nvPr/>
          </p:nvSpPr>
          <p:spPr bwMode="auto">
            <a:xfrm>
              <a:off x="2358766" y="4276350"/>
              <a:ext cx="1319352" cy="809081"/>
            </a:xfrm>
            <a:prstGeom prst="homePlate">
              <a:avLst>
                <a:gd name="adj" fmla="val 0"/>
              </a:avLst>
            </a:prstGeom>
            <a:gradFill rotWithShape="0">
              <a:gsLst>
                <a:gs pos="0">
                  <a:srgbClr val="ECC4D8"/>
                </a:gs>
                <a:gs pos="100000">
                  <a:srgbClr val="FCF6F9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13500000">
                <a:srgbClr val="8E7682"/>
              </a:prstShdw>
            </a:effectLst>
          </p:spPr>
          <p:txBody>
            <a:bodyPr wrap="none" anchor="ctr"/>
            <a:lstStyle/>
            <a:p>
              <a:pPr lvl="0" algn="ctr" latinLnBrk="0">
                <a:lnSpc>
                  <a:spcPct val="130000"/>
                </a:lnSpc>
              </a:pPr>
              <a:r>
                <a:rPr lang="ko-KR" altLang="en-US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현지진출</a:t>
              </a:r>
              <a:endParaRPr lang="en-US" altLang="ko-KR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lvl="0" algn="ctr" latinLnBrk="0">
                <a:lnSpc>
                  <a:spcPct val="130000"/>
                </a:lnSpc>
              </a:pPr>
              <a:r>
                <a:rPr lang="ko-KR" altLang="en-US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한국기업</a:t>
              </a:r>
              <a:endParaRPr lang="en-US" altLang="ko-KR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0" name="AutoShape 32"/>
            <p:cNvSpPr>
              <a:spLocks noChangeArrowheads="1"/>
            </p:cNvSpPr>
            <p:nvPr/>
          </p:nvSpPr>
          <p:spPr bwMode="auto">
            <a:xfrm>
              <a:off x="2358766" y="5246687"/>
              <a:ext cx="1319352" cy="1060450"/>
            </a:xfrm>
            <a:prstGeom prst="homePlate">
              <a:avLst>
                <a:gd name="adj" fmla="val 0"/>
              </a:avLst>
            </a:prstGeom>
            <a:gradFill rotWithShape="0">
              <a:gsLst>
                <a:gs pos="0">
                  <a:srgbClr val="ECC4D8"/>
                </a:gs>
                <a:gs pos="100000">
                  <a:srgbClr val="FCF6F9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13500000">
                <a:srgbClr val="8E7682"/>
              </a:prstShdw>
            </a:effectLst>
          </p:spPr>
          <p:txBody>
            <a:bodyPr wrap="none" anchor="ctr"/>
            <a:lstStyle/>
            <a:p>
              <a:pPr lvl="0" algn="ctr" latinLnBrk="0">
                <a:lnSpc>
                  <a:spcPct val="130000"/>
                </a:lnSpc>
              </a:pPr>
              <a:r>
                <a:rPr lang="ko-KR" altLang="en-US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귀국자 </a:t>
              </a:r>
              <a:endParaRPr lang="en-US" altLang="ko-KR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lvl="0" algn="ctr" latinLnBrk="0">
                <a:lnSpc>
                  <a:spcPct val="130000"/>
                </a:lnSpc>
              </a:pPr>
              <a:r>
                <a:rPr lang="ko-KR" altLang="en-US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네트워크</a:t>
              </a:r>
              <a:endParaRPr lang="en-US" altLang="ko-KR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82" name="WordArt 13"/>
          <p:cNvSpPr>
            <a:spLocks noChangeArrowheads="1" noChangeShapeType="1" noTextEdit="1"/>
          </p:cNvSpPr>
          <p:nvPr/>
        </p:nvSpPr>
        <p:spPr bwMode="auto">
          <a:xfrm>
            <a:off x="383176" y="148047"/>
            <a:ext cx="3300713" cy="669234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ko-KR" altLang="en-US" sz="3200" kern="10" spc="-80" dirty="0" smtClean="0">
                <a:solidFill>
                  <a:srgbClr val="0066CC"/>
                </a:solidFill>
                <a:effectLst>
                  <a:outerShdw dist="17961" dir="2700000" algn="ctr" rotWithShape="0">
                    <a:schemeClr val="tx1">
                      <a:alpha val="80000"/>
                    </a:schemeClr>
                  </a:outerShdw>
                </a:effectLst>
                <a:latin typeface="HY견고딕"/>
                <a:ea typeface="HY견고딕"/>
              </a:rPr>
              <a:t>포괄적 지원 시스템</a:t>
            </a:r>
            <a:endParaRPr lang="ko-KR" altLang="en-US" sz="3200" kern="10" spc="-80" dirty="0">
              <a:solidFill>
                <a:srgbClr val="0066CC"/>
              </a:solidFill>
              <a:effectLst>
                <a:outerShdw dist="17961" dir="2700000" algn="ctr" rotWithShape="0">
                  <a:schemeClr val="tx1">
                    <a:alpha val="80000"/>
                  </a:schemeClr>
                </a:outerShdw>
              </a:effectLst>
              <a:latin typeface="HY견고딕"/>
              <a:ea typeface="HY견고딕"/>
            </a:endParaRPr>
          </a:p>
        </p:txBody>
      </p:sp>
      <p:sp>
        <p:nvSpPr>
          <p:cNvPr id="39" name="Rectangle 2"/>
          <p:cNvSpPr>
            <a:spLocks noChangeArrowheads="1"/>
          </p:cNvSpPr>
          <p:nvPr/>
        </p:nvSpPr>
        <p:spPr bwMode="auto">
          <a:xfrm>
            <a:off x="5464056" y="1736355"/>
            <a:ext cx="3338512" cy="4854575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31750">
            <a:noFill/>
            <a:prstDash val="sysDot"/>
            <a:miter lim="800000"/>
            <a:headEnd/>
            <a:tailEnd/>
          </a:ln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ko-KR" altLang="en-US" sz="22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sym typeface="Wingdings" pitchFamily="2" charset="2"/>
            </a:endParaRPr>
          </a:p>
        </p:txBody>
      </p:sp>
      <p:sp>
        <p:nvSpPr>
          <p:cNvPr id="41" name="AutoShape 7"/>
          <p:cNvSpPr>
            <a:spLocks noChangeArrowheads="1"/>
          </p:cNvSpPr>
          <p:nvPr/>
        </p:nvSpPr>
        <p:spPr bwMode="auto">
          <a:xfrm>
            <a:off x="5522793" y="1799855"/>
            <a:ext cx="3233738" cy="4745037"/>
          </a:xfrm>
          <a:prstGeom prst="roundRect">
            <a:avLst>
              <a:gd name="adj" fmla="val 199"/>
            </a:avLst>
          </a:prstGeom>
          <a:gradFill rotWithShape="1">
            <a:gsLst>
              <a:gs pos="0">
                <a:srgbClr val="BBE0E3"/>
              </a:gs>
              <a:gs pos="50000">
                <a:srgbClr val="E1FFFF"/>
              </a:gs>
              <a:gs pos="100000">
                <a:srgbClr val="BBE0E3"/>
              </a:gs>
            </a:gsLst>
            <a:lin ang="0" scaled="1"/>
          </a:gradFill>
          <a:ln w="6350">
            <a:noFill/>
            <a:round/>
            <a:headEnd/>
            <a:tailEnd/>
          </a:ln>
          <a:effectLst>
            <a:prstShdw prst="shdw17" dist="17961" dir="2700000">
              <a:srgbClr val="819099"/>
            </a:prstShdw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2" name="AutoShape 8"/>
          <p:cNvSpPr>
            <a:spLocks noChangeArrowheads="1"/>
          </p:cNvSpPr>
          <p:nvPr/>
        </p:nvSpPr>
        <p:spPr bwMode="auto">
          <a:xfrm>
            <a:off x="5572006" y="2293567"/>
            <a:ext cx="3046412" cy="4032250"/>
          </a:xfrm>
          <a:prstGeom prst="roundRect">
            <a:avLst>
              <a:gd name="adj" fmla="val 3227"/>
            </a:avLst>
          </a:prstGeom>
          <a:gradFill rotWithShape="0">
            <a:gsLst>
              <a:gs pos="0">
                <a:srgbClr val="FFFFFF"/>
              </a:gs>
              <a:gs pos="100000">
                <a:srgbClr val="C5E8BE"/>
              </a:gs>
            </a:gsLst>
            <a:lin ang="5400000" scaled="1"/>
          </a:gradFill>
          <a:ln w="6350">
            <a:noFill/>
            <a:round/>
            <a:headEnd/>
            <a:tailEnd/>
          </a:ln>
          <a:effectLst>
            <a:prstShdw prst="shdw17" dist="17961" dir="13500000">
              <a:srgbClr val="768B72"/>
            </a:prstShdw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3" name="Text Box 10"/>
          <p:cNvSpPr txBox="1">
            <a:spLocks noChangeArrowheads="1"/>
          </p:cNvSpPr>
          <p:nvPr/>
        </p:nvSpPr>
        <p:spPr bwMode="auto">
          <a:xfrm>
            <a:off x="6367589" y="1750152"/>
            <a:ext cx="1620957" cy="57349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 algn="ctr" latinLnBrk="0">
              <a:lnSpc>
                <a:spcPct val="130000"/>
              </a:lnSpc>
              <a:defRPr/>
            </a:pPr>
            <a:r>
              <a:rPr lang="ko-KR" altLang="en-US" sz="2800" kern="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대한민국</a:t>
            </a:r>
            <a:endParaRPr lang="en-US" altLang="ko-KR" kern="0" dirty="0" smtClean="0">
              <a:solidFill>
                <a:srgbClr val="33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6" name="AutoShape 23"/>
          <p:cNvSpPr>
            <a:spLocks noChangeArrowheads="1"/>
          </p:cNvSpPr>
          <p:nvPr/>
        </p:nvSpPr>
        <p:spPr bwMode="auto">
          <a:xfrm>
            <a:off x="5833947" y="5693792"/>
            <a:ext cx="2520950" cy="821308"/>
          </a:xfrm>
          <a:prstGeom prst="homePlate">
            <a:avLst>
              <a:gd name="adj" fmla="val 0"/>
            </a:avLst>
          </a:prstGeom>
          <a:gradFill rotWithShape="1">
            <a:gsLst>
              <a:gs pos="0">
                <a:srgbClr val="2D2D8A">
                  <a:shade val="51000"/>
                  <a:satMod val="130000"/>
                </a:srgbClr>
              </a:gs>
              <a:gs pos="80000">
                <a:srgbClr val="2D2D8A">
                  <a:shade val="93000"/>
                  <a:satMod val="130000"/>
                </a:srgbClr>
              </a:gs>
              <a:gs pos="100000">
                <a:srgbClr val="2D2D8A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anchor="ctr"/>
          <a:lstStyle/>
          <a:p>
            <a:pPr lvl="0" algn="ctr" latinLnBrk="0">
              <a:defRPr/>
            </a:pPr>
            <a:r>
              <a:rPr lang="ko-KR" altLang="en-US" kern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성공적인 취업 활동</a:t>
            </a:r>
            <a:endParaRPr lang="en-US" altLang="ko-KR" kern="0" dirty="0" smtClean="0">
              <a:solidFill>
                <a:srgbClr val="FFFF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89" name="그룹 88"/>
          <p:cNvGrpSpPr/>
          <p:nvPr/>
        </p:nvGrpSpPr>
        <p:grpSpPr>
          <a:xfrm>
            <a:off x="5762506" y="2439616"/>
            <a:ext cx="2663825" cy="3245220"/>
            <a:chOff x="5762506" y="2439616"/>
            <a:chExt cx="2663825" cy="3245220"/>
          </a:xfrm>
        </p:grpSpPr>
        <p:sp>
          <p:nvSpPr>
            <p:cNvPr id="40" name="AutoShape 3"/>
            <p:cNvSpPr>
              <a:spLocks noChangeArrowheads="1"/>
            </p:cNvSpPr>
            <p:nvPr/>
          </p:nvSpPr>
          <p:spPr bwMode="auto">
            <a:xfrm rot="5400000">
              <a:off x="6558638" y="3731048"/>
              <a:ext cx="1071562" cy="2663825"/>
            </a:xfrm>
            <a:prstGeom prst="chevron">
              <a:avLst>
                <a:gd name="adj" fmla="val 31509"/>
              </a:avLst>
            </a:prstGeom>
            <a:gradFill rotWithShape="0">
              <a:gsLst>
                <a:gs pos="0">
                  <a:srgbClr val="D888B0"/>
                </a:gs>
                <a:gs pos="100000">
                  <a:srgbClr val="F4DEE9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marL="0" marR="0" lvl="0" indent="0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44" name="AutoShape 16"/>
            <p:cNvSpPr>
              <a:spLocks noChangeArrowheads="1"/>
            </p:cNvSpPr>
            <p:nvPr/>
          </p:nvSpPr>
          <p:spPr bwMode="auto">
            <a:xfrm rot="5400000">
              <a:off x="6557050" y="2940473"/>
              <a:ext cx="1074738" cy="2663825"/>
            </a:xfrm>
            <a:prstGeom prst="chevron">
              <a:avLst>
                <a:gd name="adj" fmla="val 31509"/>
              </a:avLst>
            </a:prstGeom>
            <a:gradFill rotWithShape="0">
              <a:gsLst>
                <a:gs pos="0">
                  <a:srgbClr val="D888B0"/>
                </a:gs>
                <a:gs pos="100000">
                  <a:srgbClr val="F4DEE9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marL="0" marR="0" lvl="0" indent="0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45" name="AutoShape 17"/>
            <p:cNvSpPr>
              <a:spLocks noChangeArrowheads="1"/>
            </p:cNvSpPr>
            <p:nvPr/>
          </p:nvSpPr>
          <p:spPr bwMode="auto">
            <a:xfrm rot="5400000">
              <a:off x="6707748" y="1540411"/>
              <a:ext cx="773339" cy="2571750"/>
            </a:xfrm>
            <a:prstGeom prst="homePlate">
              <a:avLst>
                <a:gd name="adj" fmla="val 40995"/>
              </a:avLst>
            </a:prstGeom>
            <a:gradFill rotWithShape="0">
              <a:gsLst>
                <a:gs pos="0">
                  <a:srgbClr val="F7E7EF"/>
                </a:gs>
                <a:gs pos="100000">
                  <a:srgbClr val="E2A8C5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886576"/>
              </a:prstShdw>
            </a:effectLst>
          </p:spPr>
          <p:txBody>
            <a:bodyPr rot="10800000" vert="eaVert" anchor="ctr" anchorCtr="1"/>
            <a:lstStyle/>
            <a:p>
              <a:pPr lvl="0" algn="ctr" latinLnBrk="0"/>
              <a:r>
                <a:rPr lang="ko-KR" altLang="en-US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입국초기 모니터링</a:t>
              </a:r>
              <a:endParaRPr lang="en-US" altLang="ko-KR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lvl="0" algn="ctr" latinLnBrk="0"/>
              <a:endParaRPr lang="en-US" altLang="ko-KR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46" name="AutoShape 18"/>
            <p:cNvSpPr>
              <a:spLocks noChangeArrowheads="1"/>
            </p:cNvSpPr>
            <p:nvPr/>
          </p:nvSpPr>
          <p:spPr bwMode="auto">
            <a:xfrm rot="5400000">
              <a:off x="6536412" y="2097511"/>
              <a:ext cx="1116013" cy="2663825"/>
            </a:xfrm>
            <a:prstGeom prst="chevron">
              <a:avLst>
                <a:gd name="adj" fmla="val 29588"/>
              </a:avLst>
            </a:prstGeom>
            <a:gradFill rotWithShape="0">
              <a:gsLst>
                <a:gs pos="0">
                  <a:srgbClr val="D888B0"/>
                </a:gs>
                <a:gs pos="100000">
                  <a:srgbClr val="F4DEE9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marL="0" marR="0" lvl="0" indent="0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1" name="AutoShape 19"/>
            <p:cNvSpPr>
              <a:spLocks noChangeArrowheads="1"/>
            </p:cNvSpPr>
            <p:nvPr/>
          </p:nvSpPr>
          <p:spPr bwMode="auto">
            <a:xfrm rot="5400000">
              <a:off x="6639719" y="2088779"/>
              <a:ext cx="888277" cy="2565400"/>
            </a:xfrm>
            <a:prstGeom prst="chevron">
              <a:avLst>
                <a:gd name="adj" fmla="val 33884"/>
              </a:avLst>
            </a:prstGeom>
            <a:gradFill rotWithShape="0">
              <a:gsLst>
                <a:gs pos="0">
                  <a:srgbClr val="F7E7EF"/>
                </a:gs>
                <a:gs pos="100000">
                  <a:srgbClr val="E2A8C5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886576"/>
              </a:prstShdw>
            </a:effectLst>
          </p:spPr>
          <p:txBody>
            <a:bodyPr rot="10800000" vert="eaVert" wrap="none" anchor="ctr"/>
            <a:lstStyle/>
            <a:p>
              <a:pPr algn="ctr" latinLnBrk="0"/>
              <a:endParaRPr lang="en-US" altLang="ko-KR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 latinLnBrk="0"/>
              <a:r>
                <a:rPr lang="ko-KR" altLang="en-US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사업장내 고충처리</a:t>
              </a:r>
              <a:r>
                <a:rPr lang="en-US" altLang="ko-KR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</a:p>
            <a:p>
              <a:pPr algn="ctr" latinLnBrk="0"/>
              <a:r>
                <a:rPr lang="ko-KR" altLang="en-US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갈등 해결</a:t>
              </a:r>
              <a:endParaRPr lang="en-US" altLang="ko-KR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 latinLnBrk="0"/>
              <a:endParaRPr lang="en-US" altLang="ko-KR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3" name="AutoShape 20"/>
            <p:cNvSpPr>
              <a:spLocks noChangeArrowheads="1"/>
            </p:cNvSpPr>
            <p:nvPr/>
          </p:nvSpPr>
          <p:spPr bwMode="auto">
            <a:xfrm rot="5400000">
              <a:off x="6708451" y="2693821"/>
              <a:ext cx="771933" cy="2565400"/>
            </a:xfrm>
            <a:prstGeom prst="chevron">
              <a:avLst>
                <a:gd name="adj" fmla="val 33884"/>
              </a:avLst>
            </a:prstGeom>
            <a:gradFill rotWithShape="0">
              <a:gsLst>
                <a:gs pos="0">
                  <a:srgbClr val="F7E7EF"/>
                </a:gs>
                <a:gs pos="100000">
                  <a:srgbClr val="E2A8C5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886576"/>
              </a:prstShdw>
            </a:effectLst>
          </p:spPr>
          <p:txBody>
            <a:bodyPr rot="10800000" vert="eaVert" wrap="none" anchor="ctr"/>
            <a:lstStyle/>
            <a:p>
              <a:pPr algn="ctr" latinLnBrk="0"/>
              <a:endParaRPr lang="en-US" altLang="ko-KR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 latinLnBrk="0"/>
              <a:r>
                <a:rPr lang="ko-KR" altLang="en-US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국가별 커뮤니티</a:t>
              </a:r>
              <a:endParaRPr lang="en-US" altLang="ko-KR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 latinLnBrk="0"/>
              <a:endParaRPr lang="en-US" altLang="ko-KR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4" name="AutoShape 21"/>
            <p:cNvSpPr>
              <a:spLocks noChangeArrowheads="1"/>
            </p:cNvSpPr>
            <p:nvPr/>
          </p:nvSpPr>
          <p:spPr bwMode="auto">
            <a:xfrm rot="5400000">
              <a:off x="6558638" y="3731048"/>
              <a:ext cx="1071562" cy="2663825"/>
            </a:xfrm>
            <a:prstGeom prst="chevron">
              <a:avLst>
                <a:gd name="adj" fmla="val 28593"/>
              </a:avLst>
            </a:prstGeom>
            <a:gradFill rotWithShape="0">
              <a:gsLst>
                <a:gs pos="0">
                  <a:srgbClr val="D888B0"/>
                </a:gs>
                <a:gs pos="100000">
                  <a:srgbClr val="F4DEE9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marL="0" marR="0" lvl="0" indent="0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5" name="AutoShape 22"/>
            <p:cNvSpPr>
              <a:spLocks noChangeArrowheads="1"/>
            </p:cNvSpPr>
            <p:nvPr/>
          </p:nvSpPr>
          <p:spPr bwMode="auto">
            <a:xfrm rot="5400000">
              <a:off x="6657560" y="3965279"/>
              <a:ext cx="873715" cy="2565400"/>
            </a:xfrm>
            <a:prstGeom prst="chevron">
              <a:avLst>
                <a:gd name="adj" fmla="val 33884"/>
              </a:avLst>
            </a:prstGeom>
            <a:gradFill rotWithShape="0">
              <a:gsLst>
                <a:gs pos="0">
                  <a:srgbClr val="F7E7EF"/>
                </a:gs>
                <a:gs pos="100000">
                  <a:srgbClr val="E2A8C5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886576"/>
              </a:prstShdw>
            </a:effectLst>
          </p:spPr>
          <p:txBody>
            <a:bodyPr rot="10800000" vert="eaVert" wrap="none" anchor="ctr"/>
            <a:lstStyle/>
            <a:p>
              <a:pPr lvl="0" algn="ctr" latinLnBrk="0">
                <a:defRPr/>
              </a:pPr>
              <a:r>
                <a:rPr lang="ko-KR" altLang="en-US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직무역량강화</a:t>
              </a:r>
              <a:endParaRPr lang="en-US" altLang="ko-KR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7" name="AutoShape 26"/>
            <p:cNvSpPr>
              <a:spLocks noChangeArrowheads="1"/>
            </p:cNvSpPr>
            <p:nvPr/>
          </p:nvSpPr>
          <p:spPr bwMode="auto">
            <a:xfrm rot="5400000">
              <a:off x="6664430" y="3263306"/>
              <a:ext cx="869589" cy="2565400"/>
            </a:xfrm>
            <a:prstGeom prst="chevron">
              <a:avLst>
                <a:gd name="adj" fmla="val 33884"/>
              </a:avLst>
            </a:prstGeom>
            <a:gradFill rotWithShape="0">
              <a:gsLst>
                <a:gs pos="0">
                  <a:srgbClr val="F7E7EF"/>
                </a:gs>
                <a:gs pos="100000">
                  <a:srgbClr val="E2A8C5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886576"/>
              </a:prstShdw>
            </a:effectLst>
          </p:spPr>
          <p:txBody>
            <a:bodyPr rot="10800000" vert="eaVert" wrap="none" anchor="ctr"/>
            <a:lstStyle/>
            <a:p>
              <a:pPr lvl="0" algn="ctr" latinLnBrk="0"/>
              <a:endParaRPr lang="en-US" altLang="ko-KR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lvl="0" algn="ctr" latinLnBrk="0"/>
              <a:r>
                <a:rPr lang="ko-KR" altLang="en-US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사업장 변경</a:t>
              </a:r>
              <a:r>
                <a:rPr lang="en-US" altLang="ko-KR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kern="0" dirty="0" smtClean="0">
                  <a:solidFill>
                    <a:sysClr val="windowText" lastClr="000000"/>
                  </a:solidFill>
                  <a:latin typeface="HY견고딕" pitchFamily="18" charset="-127"/>
                  <a:ea typeface="HY견고딕" pitchFamily="18" charset="-127"/>
                </a:rPr>
                <a:t>구직신청</a:t>
              </a:r>
              <a:endParaRPr lang="en-US" altLang="ko-KR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lvl="0" algn="ctr" latinLnBrk="0"/>
              <a:endParaRPr lang="en-US" altLang="ko-KR" sz="1600" kern="0" dirty="0" smtClean="0"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61" name="AutoShape 15"/>
          <p:cNvSpPr>
            <a:spLocks noChangeArrowheads="1"/>
          </p:cNvSpPr>
          <p:nvPr/>
        </p:nvSpPr>
        <p:spPr bwMode="auto">
          <a:xfrm>
            <a:off x="3915176" y="1924594"/>
            <a:ext cx="1684428" cy="2007644"/>
          </a:xfrm>
          <a:prstGeom prst="rightArrow">
            <a:avLst>
              <a:gd name="adj1" fmla="val 72278"/>
              <a:gd name="adj2" fmla="val 36731"/>
            </a:avLst>
          </a:prstGeom>
          <a:gradFill rotWithShape="0">
            <a:gsLst>
              <a:gs pos="0">
                <a:srgbClr val="FFFFFF"/>
              </a:gs>
              <a:gs pos="100000">
                <a:srgbClr val="9999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30000"/>
              </a:lnSpc>
              <a:defRPr/>
            </a:pPr>
            <a:r>
              <a:rPr lang="en-US" altLang="ko-KR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</a:t>
            </a:r>
            <a:r>
              <a:rPr lang="ko-KR" altLang="en-US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투명한 </a:t>
            </a:r>
            <a:endParaRPr lang="en-US" altLang="ko-KR" sz="2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>
              <a:lnSpc>
                <a:spcPct val="130000"/>
              </a:lnSpc>
              <a:defRPr/>
            </a:pPr>
            <a:r>
              <a:rPr lang="ko-KR" altLang="en-US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도입과정</a:t>
            </a:r>
            <a:endParaRPr lang="en-US" altLang="ko-KR" sz="2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6" name="AutoShape 27"/>
          <p:cNvSpPr>
            <a:spLocks noChangeArrowheads="1"/>
          </p:cNvSpPr>
          <p:nvPr/>
        </p:nvSpPr>
        <p:spPr bwMode="auto">
          <a:xfrm>
            <a:off x="714103" y="4075611"/>
            <a:ext cx="1337617" cy="1066330"/>
          </a:xfrm>
          <a:prstGeom prst="homePlate">
            <a:avLst>
              <a:gd name="adj" fmla="val 0"/>
            </a:avLst>
          </a:prstGeom>
          <a:gradFill rotWithShape="1">
            <a:gsLst>
              <a:gs pos="0">
                <a:srgbClr val="333399">
                  <a:shade val="51000"/>
                  <a:satMod val="130000"/>
                </a:srgbClr>
              </a:gs>
              <a:gs pos="80000">
                <a:srgbClr val="333399">
                  <a:shade val="93000"/>
                  <a:satMod val="130000"/>
                </a:srgbClr>
              </a:gs>
              <a:gs pos="100000">
                <a:srgbClr val="333399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rtDeco"/>
          </a:sp3d>
        </p:spPr>
        <p:txBody>
          <a:bodyPr wrap="none" anchor="ctr"/>
          <a:lstStyle/>
          <a:p>
            <a:pPr lvl="0" algn="ctr" latinLnBrk="0">
              <a:lnSpc>
                <a:spcPct val="130000"/>
              </a:lnSpc>
              <a:defRPr/>
            </a:pPr>
            <a:r>
              <a:rPr lang="ko-KR" altLang="en-US" kern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우호협력 </a:t>
            </a:r>
            <a:endParaRPr lang="en-US" altLang="ko-KR" kern="0" dirty="0" smtClean="0">
              <a:solidFill>
                <a:srgbClr val="FFFFFF"/>
              </a:solidFill>
              <a:latin typeface="HY견고딕" pitchFamily="18" charset="-127"/>
              <a:ea typeface="HY견고딕" pitchFamily="18" charset="-127"/>
            </a:endParaRPr>
          </a:p>
          <a:p>
            <a:pPr lvl="0" algn="ctr" latinLnBrk="0">
              <a:lnSpc>
                <a:spcPct val="130000"/>
              </a:lnSpc>
              <a:defRPr/>
            </a:pPr>
            <a:r>
              <a:rPr lang="ko-KR" altLang="en-US" kern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강화</a:t>
            </a:r>
            <a:endParaRPr lang="en-US" altLang="ko-KR" kern="0" dirty="0" smtClean="0">
              <a:solidFill>
                <a:srgbClr val="FFFFFF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4387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8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7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000"/>
                            </p:stCondLst>
                            <p:childTnLst>
                              <p:par>
                                <p:cTn id="4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7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4" grpId="0" animBg="1"/>
      <p:bldP spid="74" grpId="1" animBg="1"/>
      <p:bldP spid="86" grpId="0" animBg="1"/>
      <p:bldP spid="86" grpId="1" animBg="1"/>
      <p:bldP spid="61" grpId="0" animBg="1"/>
      <p:bldP spid="76" grpId="0" animBg="1"/>
      <p:bldP spid="76" grpId="1" animBg="1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5708</TotalTime>
  <Words>1869</Words>
  <Application>Microsoft Office PowerPoint</Application>
  <PresentationFormat>화면 슬라이드 쇼(4:3)</PresentationFormat>
  <Paragraphs>716</Paragraphs>
  <Slides>34</Slides>
  <Notes>34</Notes>
  <HiddenSlides>0</HiddenSlides>
  <MMClips>0</MMClips>
  <ScaleCrop>false</ScaleCrop>
  <HeadingPairs>
    <vt:vector size="4" baseType="variant">
      <vt:variant>
        <vt:lpstr>테마</vt:lpstr>
      </vt:variant>
      <vt:variant>
        <vt:i4>8</vt:i4>
      </vt:variant>
      <vt:variant>
        <vt:lpstr>슬라이드 제목</vt:lpstr>
      </vt:variant>
      <vt:variant>
        <vt:i4>34</vt:i4>
      </vt:variant>
    </vt:vector>
  </HeadingPairs>
  <TitlesOfParts>
    <vt:vector size="42" baseType="lpstr">
      <vt:lpstr>1_Office 테마</vt:lpstr>
      <vt:lpstr>디자인 사용자 지정</vt:lpstr>
      <vt:lpstr>3_디자인 사용자 지정</vt:lpstr>
      <vt:lpstr>4_디자인 사용자 지정</vt:lpstr>
      <vt:lpstr>5_디자인 사용자 지정</vt:lpstr>
      <vt:lpstr>6_디자인 사용자 지정</vt:lpstr>
      <vt:lpstr>7_디자인 사용자 지정</vt:lpstr>
      <vt:lpstr>8_디자인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아사달 문서디자인팀</dc:creator>
  <cp:lastModifiedBy>USER</cp:lastModifiedBy>
  <cp:revision>639</cp:revision>
  <cp:lastPrinted>2015-11-24T01:24:27Z</cp:lastPrinted>
  <dcterms:created xsi:type="dcterms:W3CDTF">2009-10-22T06:32:42Z</dcterms:created>
  <dcterms:modified xsi:type="dcterms:W3CDTF">2017-06-15T04:25:20Z</dcterms:modified>
</cp:coreProperties>
</file>