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7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8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9.xml" ContentType="application/vnd.openxmlformats-officedocument.theme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0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11.xml" ContentType="application/vnd.openxmlformats-officedocument.theme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12.xml" ContentType="application/vnd.openxmlformats-officedocument.theme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theme/theme13.xml" ContentType="application/vnd.openxmlformats-officedocument.theme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theme/theme14.xml" ContentType="application/vnd.openxmlformats-officedocument.theme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theme/theme15.xml" ContentType="application/vnd.openxmlformats-officedocument.theme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theme/theme16.xml" ContentType="application/vnd.openxmlformats-officedocument.theme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theme/theme17.xml" ContentType="application/vnd.openxmlformats-officedocument.theme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theme/theme18.xml" ContentType="application/vnd.openxmlformats-officedocument.theme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theme/theme19.xml" ContentType="application/vnd.openxmlformats-officedocument.theme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theme/theme20.xml" ContentType="application/vnd.openxmlformats-officedocument.theme+xml"/>
  <Override PartName="/ppt/theme/theme2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6" r:id="rId3"/>
    <p:sldMasterId id="2147483699" r:id="rId4"/>
    <p:sldMasterId id="2147483712" r:id="rId5"/>
    <p:sldMasterId id="2147483725" r:id="rId6"/>
    <p:sldMasterId id="2147483738" r:id="rId7"/>
    <p:sldMasterId id="2147483751" r:id="rId8"/>
    <p:sldMasterId id="2147483764" r:id="rId9"/>
    <p:sldMasterId id="2147483777" r:id="rId10"/>
    <p:sldMasterId id="2147483790" r:id="rId11"/>
    <p:sldMasterId id="2147483803" r:id="rId12"/>
    <p:sldMasterId id="2147483816" r:id="rId13"/>
    <p:sldMasterId id="2147483829" r:id="rId14"/>
    <p:sldMasterId id="2147483842" r:id="rId15"/>
    <p:sldMasterId id="2147483855" r:id="rId16"/>
    <p:sldMasterId id="2147483868" r:id="rId17"/>
    <p:sldMasterId id="2147483881" r:id="rId18"/>
    <p:sldMasterId id="2147483894" r:id="rId19"/>
    <p:sldMasterId id="2147483907" r:id="rId20"/>
  </p:sldMasterIdLst>
  <p:notesMasterIdLst>
    <p:notesMasterId r:id="rId47"/>
  </p:notesMasterIdLst>
  <p:sldIdLst>
    <p:sldId id="282" r:id="rId21"/>
    <p:sldId id="283" r:id="rId22"/>
    <p:sldId id="257" r:id="rId23"/>
    <p:sldId id="258" r:id="rId24"/>
    <p:sldId id="260" r:id="rId25"/>
    <p:sldId id="261" r:id="rId26"/>
    <p:sldId id="262" r:id="rId27"/>
    <p:sldId id="263" r:id="rId28"/>
    <p:sldId id="264" r:id="rId29"/>
    <p:sldId id="265" r:id="rId30"/>
    <p:sldId id="266" r:id="rId31"/>
    <p:sldId id="267" r:id="rId32"/>
    <p:sldId id="268" r:id="rId33"/>
    <p:sldId id="269" r:id="rId34"/>
    <p:sldId id="270" r:id="rId35"/>
    <p:sldId id="271" r:id="rId36"/>
    <p:sldId id="272" r:id="rId37"/>
    <p:sldId id="273" r:id="rId38"/>
    <p:sldId id="274" r:id="rId39"/>
    <p:sldId id="275" r:id="rId40"/>
    <p:sldId id="276" r:id="rId41"/>
    <p:sldId id="277" r:id="rId42"/>
    <p:sldId id="278" r:id="rId43"/>
    <p:sldId id="279" r:id="rId44"/>
    <p:sldId id="280" r:id="rId45"/>
    <p:sldId id="284" r:id="rId4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  <a:srgbClr val="006666"/>
    <a:srgbClr val="273C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밝은 스타일 2 - 강조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어두운 스타일 1 - 강조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688" autoAdjust="0"/>
    <p:restoredTop sz="94560" autoAdjust="0"/>
  </p:normalViewPr>
  <p:slideViewPr>
    <p:cSldViewPr>
      <p:cViewPr>
        <p:scale>
          <a:sx n="100" d="100"/>
          <a:sy n="100" d="100"/>
        </p:scale>
        <p:origin x="-2430" y="-4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6.xml"/><Relationship Id="rId39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.xml"/><Relationship Id="rId34" Type="http://schemas.openxmlformats.org/officeDocument/2006/relationships/slide" Target="slides/slide14.xml"/><Relationship Id="rId42" Type="http://schemas.openxmlformats.org/officeDocument/2006/relationships/slide" Target="slides/slide22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5.xml"/><Relationship Id="rId33" Type="http://schemas.openxmlformats.org/officeDocument/2006/relationships/slide" Target="slides/slide13.xml"/><Relationship Id="rId38" Type="http://schemas.openxmlformats.org/officeDocument/2006/relationships/slide" Target="slides/slide18.xml"/><Relationship Id="rId46" Type="http://schemas.openxmlformats.org/officeDocument/2006/relationships/slide" Target="slides/slide26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9.xml"/><Relationship Id="rId41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4.xml"/><Relationship Id="rId32" Type="http://schemas.openxmlformats.org/officeDocument/2006/relationships/slide" Target="slides/slide12.xml"/><Relationship Id="rId37" Type="http://schemas.openxmlformats.org/officeDocument/2006/relationships/slide" Target="slides/slide17.xml"/><Relationship Id="rId40" Type="http://schemas.openxmlformats.org/officeDocument/2006/relationships/slide" Target="slides/slide20.xml"/><Relationship Id="rId45" Type="http://schemas.openxmlformats.org/officeDocument/2006/relationships/slide" Target="slides/slide25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3.xml"/><Relationship Id="rId28" Type="http://schemas.openxmlformats.org/officeDocument/2006/relationships/slide" Target="slides/slide8.xml"/><Relationship Id="rId36" Type="http://schemas.openxmlformats.org/officeDocument/2006/relationships/slide" Target="slides/slide16.xml"/><Relationship Id="rId49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1.xml"/><Relationship Id="rId44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2.xml"/><Relationship Id="rId27" Type="http://schemas.openxmlformats.org/officeDocument/2006/relationships/slide" Target="slides/slide7.xml"/><Relationship Id="rId30" Type="http://schemas.openxmlformats.org/officeDocument/2006/relationships/slide" Target="slides/slide10.xml"/><Relationship Id="rId35" Type="http://schemas.openxmlformats.org/officeDocument/2006/relationships/slide" Target="slides/slide15.xml"/><Relationship Id="rId43" Type="http://schemas.openxmlformats.org/officeDocument/2006/relationships/slide" Target="slides/slide23.xml"/><Relationship Id="rId48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AF21CD-AADC-4671-B627-7BD96F875FE4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CF198529-5C3E-4C54-813A-8B5F4FE1B54D}">
      <dgm:prSet phldrT="[텍스트]" custT="1"/>
      <dgm:spPr/>
      <dgm:t>
        <a:bodyPr/>
        <a:lstStyle/>
        <a:p>
          <a:pPr latinLnBrk="1"/>
          <a:r>
            <a:rPr lang="ko-KR" altLang="en-US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rPr>
            <a:t>자기공사</a:t>
          </a:r>
          <a:endParaRPr lang="en-US" altLang="ko-KR" sz="18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동녘M" panose="02030600000101010101" pitchFamily="18" charset="-127"/>
            <a:ea typeface="HY동녘M" panose="02030600000101010101" pitchFamily="18" charset="-127"/>
          </a:endParaRPr>
        </a:p>
        <a:p>
          <a:pPr latinLnBrk="1"/>
          <a:r>
            <a:rPr lang="en-US" altLang="ko-K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rPr>
            <a:t>(</a:t>
          </a:r>
          <a:r>
            <a:rPr lang="ko-KR" altLang="en-US" sz="18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rPr>
            <a:t>발주자겸시공자</a:t>
          </a:r>
          <a:r>
            <a:rPr lang="en-US" altLang="ko-K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rPr>
            <a:t>)(A)</a:t>
          </a:r>
        </a:p>
        <a:p>
          <a:pPr latinLnBrk="1"/>
          <a:r>
            <a:rPr lang="ko-KR" altLang="en-US" sz="18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rPr>
            <a:t>원도급공사</a:t>
          </a:r>
          <a:r>
            <a:rPr lang="en-US" altLang="ko-K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rPr>
            <a:t>(B)</a:t>
          </a:r>
          <a:endParaRPr lang="ko-KR" altLang="en-U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동녘M" panose="02030600000101010101" pitchFamily="18" charset="-127"/>
            <a:ea typeface="HY동녘M" panose="02030600000101010101" pitchFamily="18" charset="-127"/>
          </a:endParaRPr>
        </a:p>
      </dgm:t>
    </dgm:pt>
    <dgm:pt modelId="{33C86C8F-D30A-44C3-96D7-DC3767EB4B78}" type="parTrans" cxnId="{FEF9087B-1E9F-460B-BA8F-50118CD7455B}">
      <dgm:prSet/>
      <dgm:spPr/>
      <dgm:t>
        <a:bodyPr/>
        <a:lstStyle/>
        <a:p>
          <a:pPr latinLnBrk="1"/>
          <a:endParaRPr lang="ko-KR" altLang="en-US"/>
        </a:p>
      </dgm:t>
    </dgm:pt>
    <dgm:pt modelId="{C3B645A8-6999-4A16-9AD8-70564FB85BC4}" type="sibTrans" cxnId="{FEF9087B-1E9F-460B-BA8F-50118CD7455B}">
      <dgm:prSet/>
      <dgm:spPr/>
      <dgm:t>
        <a:bodyPr/>
        <a:lstStyle/>
        <a:p>
          <a:pPr latinLnBrk="1"/>
          <a:endParaRPr lang="ko-KR" altLang="en-US"/>
        </a:p>
      </dgm:t>
    </dgm:pt>
    <dgm:pt modelId="{A9E787BC-4A77-479C-ABED-B34568F67A73}" type="pres">
      <dgm:prSet presAssocID="{40AF21CD-AADC-4671-B627-7BD96F875FE4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EA21E01-0A88-4618-B7F9-DA179A359777}" type="pres">
      <dgm:prSet presAssocID="{40AF21CD-AADC-4671-B627-7BD96F875FE4}" presName="comp1" presStyleCnt="0"/>
      <dgm:spPr/>
      <dgm:t>
        <a:bodyPr/>
        <a:lstStyle/>
        <a:p>
          <a:pPr latinLnBrk="1"/>
          <a:endParaRPr lang="ko-KR" altLang="en-US"/>
        </a:p>
      </dgm:t>
    </dgm:pt>
    <dgm:pt modelId="{261839A4-E748-4670-B8D1-E6F9FCA8100B}" type="pres">
      <dgm:prSet presAssocID="{40AF21CD-AADC-4671-B627-7BD96F875FE4}" presName="circle1" presStyleLbl="node1" presStyleIdx="0" presStyleCnt="1" custScaleX="114572" custLinFactNeighborX="-62509"/>
      <dgm:spPr/>
      <dgm:t>
        <a:bodyPr/>
        <a:lstStyle/>
        <a:p>
          <a:pPr latinLnBrk="1"/>
          <a:endParaRPr lang="ko-KR" altLang="en-US"/>
        </a:p>
      </dgm:t>
    </dgm:pt>
    <dgm:pt modelId="{6D587468-E9FB-4FE2-B570-A5073A4B63E8}" type="pres">
      <dgm:prSet presAssocID="{40AF21CD-AADC-4671-B627-7BD96F875FE4}" presName="c1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D0AE8749-7F24-44F8-A1D2-2813551C95F9}" type="presOf" srcId="{40AF21CD-AADC-4671-B627-7BD96F875FE4}" destId="{A9E787BC-4A77-479C-ABED-B34568F67A73}" srcOrd="0" destOrd="0" presId="urn:microsoft.com/office/officeart/2005/8/layout/venn2"/>
    <dgm:cxn modelId="{FEF9087B-1E9F-460B-BA8F-50118CD7455B}" srcId="{40AF21CD-AADC-4671-B627-7BD96F875FE4}" destId="{CF198529-5C3E-4C54-813A-8B5F4FE1B54D}" srcOrd="0" destOrd="0" parTransId="{33C86C8F-D30A-44C3-96D7-DC3767EB4B78}" sibTransId="{C3B645A8-6999-4A16-9AD8-70564FB85BC4}"/>
    <dgm:cxn modelId="{EF3D989C-B6D7-4C07-81B7-DBD5A4BA73A9}" type="presOf" srcId="{CF198529-5C3E-4C54-813A-8B5F4FE1B54D}" destId="{261839A4-E748-4670-B8D1-E6F9FCA8100B}" srcOrd="0" destOrd="0" presId="urn:microsoft.com/office/officeart/2005/8/layout/venn2"/>
    <dgm:cxn modelId="{2802C8CD-650B-4011-895C-BC077661C459}" type="presOf" srcId="{CF198529-5C3E-4C54-813A-8B5F4FE1B54D}" destId="{6D587468-E9FB-4FE2-B570-A5073A4B63E8}" srcOrd="1" destOrd="0" presId="urn:microsoft.com/office/officeart/2005/8/layout/venn2"/>
    <dgm:cxn modelId="{DE97614F-55B7-45EB-A1B0-D2CF7C8B416F}" type="presParOf" srcId="{A9E787BC-4A77-479C-ABED-B34568F67A73}" destId="{AEA21E01-0A88-4618-B7F9-DA179A359777}" srcOrd="0" destOrd="0" presId="urn:microsoft.com/office/officeart/2005/8/layout/venn2"/>
    <dgm:cxn modelId="{67226388-4C80-479D-90E9-C8219FA1077A}" type="presParOf" srcId="{AEA21E01-0A88-4618-B7F9-DA179A359777}" destId="{261839A4-E748-4670-B8D1-E6F9FCA8100B}" srcOrd="0" destOrd="0" presId="urn:microsoft.com/office/officeart/2005/8/layout/venn2"/>
    <dgm:cxn modelId="{37CB8A78-8FC2-4DB4-9732-5A6640D3DB0A}" type="presParOf" srcId="{AEA21E01-0A88-4618-B7F9-DA179A359777}" destId="{6D587468-E9FB-4FE2-B570-A5073A4B63E8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388AD4A-9786-44F6-BB20-14A31690B14C}" type="doc">
      <dgm:prSet loTypeId="urn:microsoft.com/office/officeart/2005/8/layout/lProcess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389FAB11-41F1-4DDC-9BEE-CA180BAC1ABB}">
      <dgm:prSet phldrT="[텍스트]" custT="1"/>
      <dgm:spPr>
        <a:solidFill>
          <a:schemeClr val="bg1">
            <a:alpha val="50000"/>
          </a:schemeClr>
        </a:solidFill>
        <a:effectLst/>
      </dgm:spPr>
      <dgm:t>
        <a:bodyPr/>
        <a:lstStyle/>
        <a:p>
          <a:pPr latinLnBrk="1"/>
          <a:r>
            <a:rPr lang="ko-KR" altLang="en-US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rPr>
            <a:t>산재보험 보수총액</a:t>
          </a:r>
          <a:endParaRPr lang="en-US" altLang="ko-KR" sz="18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동녘M" panose="02030600000101010101" pitchFamily="18" charset="-127"/>
            <a:ea typeface="HY동녘M" panose="02030600000101010101" pitchFamily="18" charset="-127"/>
          </a:endParaRPr>
        </a:p>
        <a:p>
          <a:pPr latinLnBrk="1"/>
          <a:r>
            <a:rPr lang="ko-KR" altLang="en-US" sz="1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rPr>
            <a:t>사무</a:t>
          </a:r>
          <a:r>
            <a:rPr lang="en-US" altLang="ko-KR" sz="1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rPr>
            <a:t>(</a:t>
          </a:r>
          <a:r>
            <a:rPr lang="ko-KR" altLang="en-US" sz="1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rPr>
            <a:t>내근</a:t>
          </a:r>
          <a:r>
            <a:rPr lang="en-US" altLang="ko-KR" sz="1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rPr>
            <a:t>)</a:t>
          </a:r>
          <a:r>
            <a:rPr lang="ko-KR" altLang="en-US" sz="1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rPr>
            <a:t>직원 보수</a:t>
          </a:r>
          <a:endParaRPr lang="ko-KR" altLang="en-U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동녘M" panose="02030600000101010101" pitchFamily="18" charset="-127"/>
            <a:ea typeface="HY동녘M" panose="02030600000101010101" pitchFamily="18" charset="-127"/>
          </a:endParaRPr>
        </a:p>
      </dgm:t>
    </dgm:pt>
    <dgm:pt modelId="{5B912677-135D-45B1-8B0C-B57926DAEBE6}" type="parTrans" cxnId="{DC2C1EFD-1F7B-40CA-A3FC-12C0A2E2BD01}">
      <dgm:prSet/>
      <dgm:spPr/>
      <dgm:t>
        <a:bodyPr/>
        <a:lstStyle/>
        <a:p>
          <a:pPr latinLnBrk="1"/>
          <a:endParaRPr lang="ko-KR" altLang="en-US"/>
        </a:p>
      </dgm:t>
    </dgm:pt>
    <dgm:pt modelId="{FE167FDF-9882-4304-8E8A-FDA0FBFE2194}" type="sibTrans" cxnId="{DC2C1EFD-1F7B-40CA-A3FC-12C0A2E2BD01}">
      <dgm:prSet/>
      <dgm:spPr/>
      <dgm:t>
        <a:bodyPr/>
        <a:lstStyle/>
        <a:p>
          <a:pPr latinLnBrk="1"/>
          <a:endParaRPr lang="ko-KR" altLang="en-US"/>
        </a:p>
      </dgm:t>
    </dgm:pt>
    <dgm:pt modelId="{FFE82751-9C4A-42B6-A1B9-70744B474696}">
      <dgm:prSet phldrT="[텍스트]" custT="1"/>
      <dgm:spPr/>
      <dgm:t>
        <a:bodyPr/>
        <a:lstStyle/>
        <a:p>
          <a:pPr latinLnBrk="1"/>
          <a:r>
            <a:rPr lang="ko-KR" altLang="en-US" sz="15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손익계산서상 전체 급여</a:t>
          </a:r>
          <a:endParaRPr lang="en-US" altLang="ko-KR" sz="1500" dirty="0" smtClean="0">
            <a:solidFill>
              <a:schemeClr val="accent6"/>
            </a:solidFill>
            <a:latin typeface="HY동녘M" panose="02030600000101010101" pitchFamily="18" charset="-127"/>
            <a:ea typeface="HY동녘M" panose="02030600000101010101" pitchFamily="18" charset="-127"/>
          </a:endParaRPr>
        </a:p>
        <a:p>
          <a:pPr latinLnBrk="1"/>
          <a:r>
            <a:rPr lang="en-US" altLang="ko-KR" sz="15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(</a:t>
          </a:r>
          <a:r>
            <a:rPr lang="ko-KR" altLang="en-US" sz="15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임원급여</a:t>
          </a:r>
          <a:r>
            <a:rPr lang="en-US" altLang="ko-KR" sz="15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, </a:t>
          </a:r>
          <a:r>
            <a:rPr lang="ko-KR" altLang="en-US" sz="15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직원급여 등 항목</a:t>
          </a:r>
          <a:r>
            <a:rPr lang="en-US" altLang="ko-KR" sz="15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)</a:t>
          </a:r>
        </a:p>
        <a:p>
          <a:pPr latinLnBrk="1"/>
          <a:r>
            <a:rPr lang="en-US" altLang="ko-KR" sz="15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※ </a:t>
          </a:r>
          <a:r>
            <a:rPr lang="ko-KR" altLang="en-US" sz="15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대표자 급여 제외</a:t>
          </a:r>
          <a:endParaRPr lang="ko-KR" altLang="en-US" sz="1500" dirty="0">
            <a:latin typeface="HY동녘M" panose="02030600000101010101" pitchFamily="18" charset="-127"/>
            <a:ea typeface="HY동녘M" panose="02030600000101010101" pitchFamily="18" charset="-127"/>
          </a:endParaRPr>
        </a:p>
      </dgm:t>
    </dgm:pt>
    <dgm:pt modelId="{31BABC9F-8417-4A68-AC5B-079A6653FBE2}" type="parTrans" cxnId="{D189BDF3-5BCD-4F4B-B62D-14E65927AD36}">
      <dgm:prSet/>
      <dgm:spPr/>
      <dgm:t>
        <a:bodyPr/>
        <a:lstStyle/>
        <a:p>
          <a:pPr latinLnBrk="1"/>
          <a:endParaRPr lang="ko-KR" altLang="en-US"/>
        </a:p>
      </dgm:t>
    </dgm:pt>
    <dgm:pt modelId="{4BF0CD0A-9672-4EC2-B389-CC3ED0500709}" type="sibTrans" cxnId="{D189BDF3-5BCD-4F4B-B62D-14E65927AD36}">
      <dgm:prSet/>
      <dgm:spPr/>
      <dgm:t>
        <a:bodyPr/>
        <a:lstStyle/>
        <a:p>
          <a:pPr latinLnBrk="1"/>
          <a:endParaRPr lang="ko-KR" altLang="en-US"/>
        </a:p>
      </dgm:t>
    </dgm:pt>
    <dgm:pt modelId="{62B5E4DF-2CF8-470F-8FFE-CDC7B8388374}">
      <dgm:prSet phldrT="[텍스트]" custT="1"/>
      <dgm:spPr/>
      <dgm:t>
        <a:bodyPr/>
        <a:lstStyle/>
        <a:p>
          <a:pPr latinLnBrk="1"/>
          <a:r>
            <a:rPr lang="ko-KR" altLang="en-US" sz="1500" smtClean="0">
              <a:solidFill>
                <a:srgbClr val="FFC000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본사 소속 현장근무자 보수는 </a:t>
          </a:r>
          <a:endParaRPr lang="en-US" altLang="ko-KR" sz="1500" smtClean="0">
            <a:solidFill>
              <a:srgbClr val="FFC000"/>
            </a:solidFill>
            <a:latin typeface="HY동녘M" panose="02030600000101010101" pitchFamily="18" charset="-127"/>
            <a:ea typeface="HY동녘M" panose="02030600000101010101" pitchFamily="18" charset="-127"/>
          </a:endParaRPr>
        </a:p>
        <a:p>
          <a:pPr latinLnBrk="1"/>
          <a:r>
            <a:rPr lang="ko-KR" altLang="en-US" sz="1500" smtClean="0">
              <a:solidFill>
                <a:srgbClr val="FFC000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건설현장으로 신고</a:t>
          </a:r>
          <a:endParaRPr lang="ko-KR" altLang="en-US" sz="1500" dirty="0">
            <a:solidFill>
              <a:srgbClr val="FFC000"/>
            </a:solidFill>
            <a:latin typeface="HY동녘M" panose="02030600000101010101" pitchFamily="18" charset="-127"/>
            <a:ea typeface="HY동녘M" panose="02030600000101010101" pitchFamily="18" charset="-127"/>
          </a:endParaRPr>
        </a:p>
      </dgm:t>
    </dgm:pt>
    <dgm:pt modelId="{9B41D9A2-F0EE-4693-AA2B-44FC418C1C6D}" type="parTrans" cxnId="{B347DF31-C190-4D3E-8A99-944817A9A3D9}">
      <dgm:prSet/>
      <dgm:spPr/>
      <dgm:t>
        <a:bodyPr/>
        <a:lstStyle/>
        <a:p>
          <a:pPr latinLnBrk="1"/>
          <a:endParaRPr lang="ko-KR" altLang="en-US"/>
        </a:p>
      </dgm:t>
    </dgm:pt>
    <dgm:pt modelId="{B9AD4747-2DC2-49AD-A7E1-D15B806B371D}" type="sibTrans" cxnId="{B347DF31-C190-4D3E-8A99-944817A9A3D9}">
      <dgm:prSet/>
      <dgm:spPr/>
      <dgm:t>
        <a:bodyPr/>
        <a:lstStyle/>
        <a:p>
          <a:pPr latinLnBrk="1"/>
          <a:endParaRPr lang="ko-KR" altLang="en-US"/>
        </a:p>
      </dgm:t>
    </dgm:pt>
    <dgm:pt modelId="{DA40B87B-11EF-418A-A137-6D03DCEF75F8}">
      <dgm:prSet phldrT="[텍스트]" custT="1"/>
      <dgm:spPr>
        <a:solidFill>
          <a:schemeClr val="bg1">
            <a:alpha val="50000"/>
          </a:schemeClr>
        </a:solidFill>
        <a:effectLst/>
      </dgm:spPr>
      <dgm:t>
        <a:bodyPr/>
        <a:lstStyle/>
        <a:p>
          <a:pPr latinLnBrk="1"/>
          <a:r>
            <a:rPr lang="ko-KR" altLang="en-US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rPr>
            <a:t>고용보험 보수총액</a:t>
          </a:r>
          <a:endParaRPr lang="en-US" altLang="ko-KR" sz="18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동녘M" panose="02030600000101010101" pitchFamily="18" charset="-127"/>
            <a:ea typeface="HY동녘M" panose="02030600000101010101" pitchFamily="18" charset="-127"/>
          </a:endParaRPr>
        </a:p>
        <a:p>
          <a:pPr latinLnBrk="1"/>
          <a:r>
            <a:rPr lang="ko-KR" altLang="en-US" sz="1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rPr>
            <a:t>소속 근로자 전체 보수</a:t>
          </a:r>
          <a:endParaRPr lang="ko-KR" altLang="en-U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동녘M" panose="02030600000101010101" pitchFamily="18" charset="-127"/>
            <a:ea typeface="HY동녘M" panose="02030600000101010101" pitchFamily="18" charset="-127"/>
          </a:endParaRPr>
        </a:p>
      </dgm:t>
    </dgm:pt>
    <dgm:pt modelId="{BF2B3BC8-4BE8-43D3-8D9A-0DEF60BCF28E}" type="parTrans" cxnId="{CDBDFD9C-34FF-4CED-8B54-2D54F6E7BBCF}">
      <dgm:prSet/>
      <dgm:spPr/>
      <dgm:t>
        <a:bodyPr/>
        <a:lstStyle/>
        <a:p>
          <a:pPr latinLnBrk="1"/>
          <a:endParaRPr lang="ko-KR" altLang="en-US"/>
        </a:p>
      </dgm:t>
    </dgm:pt>
    <dgm:pt modelId="{2B85DC91-D659-4742-BAAF-EF97BDF5EADA}" type="sibTrans" cxnId="{CDBDFD9C-34FF-4CED-8B54-2D54F6E7BBCF}">
      <dgm:prSet/>
      <dgm:spPr/>
      <dgm:t>
        <a:bodyPr/>
        <a:lstStyle/>
        <a:p>
          <a:pPr latinLnBrk="1"/>
          <a:endParaRPr lang="ko-KR" altLang="en-US"/>
        </a:p>
      </dgm:t>
    </dgm:pt>
    <dgm:pt modelId="{79AA5ACC-42BE-4B9B-B000-58BF4C03A6DF}">
      <dgm:prSet phldrT="[텍스트]"/>
      <dgm:spPr/>
      <dgm:t>
        <a:bodyPr/>
        <a:lstStyle/>
        <a:p>
          <a:pPr latinLnBrk="1"/>
          <a:r>
            <a:rPr lang="ko-KR" altLang="en-US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손익계산서상 급여</a:t>
          </a:r>
          <a:r>
            <a:rPr lang="en-US" altLang="ko-KR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(</a:t>
          </a:r>
          <a:r>
            <a:rPr lang="ko-KR" altLang="en-US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임원급여</a:t>
          </a:r>
          <a:r>
            <a:rPr lang="en-US" altLang="ko-KR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, </a:t>
          </a:r>
          <a:r>
            <a:rPr lang="ko-KR" altLang="en-US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직원급여 등 항목</a:t>
          </a:r>
          <a:r>
            <a:rPr lang="en-US" altLang="ko-KR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)</a:t>
          </a:r>
        </a:p>
        <a:p>
          <a:pPr latinLnBrk="1"/>
          <a:r>
            <a:rPr lang="en-US" altLang="ko-KR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※ </a:t>
          </a:r>
          <a:r>
            <a:rPr lang="ko-KR" altLang="en-US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대표자 급여 제외</a:t>
          </a:r>
          <a:endParaRPr lang="ko-KR" altLang="en-US" dirty="0">
            <a:latin typeface="HY동녘M" panose="02030600000101010101" pitchFamily="18" charset="-127"/>
            <a:ea typeface="HY동녘M" panose="02030600000101010101" pitchFamily="18" charset="-127"/>
          </a:endParaRPr>
        </a:p>
      </dgm:t>
    </dgm:pt>
    <dgm:pt modelId="{582AA620-21D1-4067-87C6-4C79E04AC1E1}" type="parTrans" cxnId="{1345BDE9-04B9-4508-95E9-A972337AE90F}">
      <dgm:prSet/>
      <dgm:spPr/>
      <dgm:t>
        <a:bodyPr/>
        <a:lstStyle/>
        <a:p>
          <a:pPr latinLnBrk="1"/>
          <a:endParaRPr lang="ko-KR" altLang="en-US"/>
        </a:p>
      </dgm:t>
    </dgm:pt>
    <dgm:pt modelId="{E198B84B-9A0C-44D7-9DAA-8A71302037E0}" type="sibTrans" cxnId="{1345BDE9-04B9-4508-95E9-A972337AE90F}">
      <dgm:prSet/>
      <dgm:spPr/>
      <dgm:t>
        <a:bodyPr/>
        <a:lstStyle/>
        <a:p>
          <a:pPr latinLnBrk="1"/>
          <a:endParaRPr lang="ko-KR" altLang="en-US"/>
        </a:p>
      </dgm:t>
    </dgm:pt>
    <dgm:pt modelId="{60771FEB-BEA9-496A-892D-8CA7D6721CF5}">
      <dgm:prSet phldrT="[텍스트]" custT="1"/>
      <dgm:spPr/>
      <dgm:t>
        <a:bodyPr/>
        <a:lstStyle/>
        <a:p>
          <a:pPr latinLnBrk="1"/>
          <a:r>
            <a:rPr lang="ko-KR" altLang="en-US" sz="11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원가명세서상 본사 소속 근로자</a:t>
          </a:r>
          <a:r>
            <a:rPr lang="en-US" altLang="ko-KR" sz="11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(</a:t>
          </a:r>
          <a:r>
            <a:rPr lang="ko-KR" altLang="en-US" sz="11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현장소장</a:t>
          </a:r>
          <a:r>
            <a:rPr lang="en-US" altLang="ko-KR" sz="11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, </a:t>
          </a:r>
          <a:r>
            <a:rPr lang="ko-KR" altLang="en-US" sz="11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기사 등</a:t>
          </a:r>
          <a:r>
            <a:rPr lang="en-US" altLang="ko-KR" sz="11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) </a:t>
          </a:r>
          <a:r>
            <a:rPr lang="ko-KR" altLang="en-US" sz="11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급여</a:t>
          </a:r>
          <a:endParaRPr lang="en-US" altLang="ko-KR" sz="1100" dirty="0" smtClean="0">
            <a:solidFill>
              <a:schemeClr val="accent6"/>
            </a:solidFill>
            <a:latin typeface="HY동녘M" panose="02030600000101010101" pitchFamily="18" charset="-127"/>
            <a:ea typeface="HY동녘M" panose="02030600000101010101" pitchFamily="18" charset="-127"/>
          </a:endParaRPr>
        </a:p>
        <a:p>
          <a:pPr latinLnBrk="1"/>
          <a:r>
            <a:rPr lang="en-US" altLang="ko-KR" sz="11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※ </a:t>
          </a:r>
          <a:r>
            <a:rPr lang="ko-KR" altLang="en-US" sz="1100" dirty="0" smtClean="0">
              <a:solidFill>
                <a:srgbClr val="FFC000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현장 일용직 급여 제외</a:t>
          </a:r>
          <a:endParaRPr lang="en-US" altLang="ko-KR" sz="1100" dirty="0" smtClean="0">
            <a:solidFill>
              <a:srgbClr val="FFC000"/>
            </a:solidFill>
            <a:latin typeface="HY동녘M" panose="02030600000101010101" pitchFamily="18" charset="-127"/>
            <a:ea typeface="HY동녘M" panose="02030600000101010101" pitchFamily="18" charset="-127"/>
          </a:endParaRPr>
        </a:p>
      </dgm:t>
    </dgm:pt>
    <dgm:pt modelId="{0AA55165-972D-4226-A86D-ED0B393FDAF2}" type="parTrans" cxnId="{AFBC7A0E-EA12-47D1-B5A6-109A3FB14BE8}">
      <dgm:prSet/>
      <dgm:spPr/>
      <dgm:t>
        <a:bodyPr/>
        <a:lstStyle/>
        <a:p>
          <a:pPr latinLnBrk="1"/>
          <a:endParaRPr lang="ko-KR" altLang="en-US"/>
        </a:p>
      </dgm:t>
    </dgm:pt>
    <dgm:pt modelId="{891C2D98-E813-4A1F-AB0B-04FC867C4536}" type="sibTrans" cxnId="{AFBC7A0E-EA12-47D1-B5A6-109A3FB14BE8}">
      <dgm:prSet/>
      <dgm:spPr/>
      <dgm:t>
        <a:bodyPr/>
        <a:lstStyle/>
        <a:p>
          <a:pPr latinLnBrk="1"/>
          <a:endParaRPr lang="ko-KR" altLang="en-US"/>
        </a:p>
      </dgm:t>
    </dgm:pt>
    <dgm:pt modelId="{4AFD068B-91C2-4D9C-B479-257D42A09338}">
      <dgm:prSet phldrT="[텍스트]" custT="1"/>
      <dgm:spPr/>
      <dgm:t>
        <a:bodyPr/>
        <a:lstStyle/>
        <a:p>
          <a:pPr latinLnBrk="1"/>
          <a:r>
            <a:rPr lang="ko-KR" altLang="en-US" sz="11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만</a:t>
          </a:r>
          <a:r>
            <a:rPr lang="en-US" altLang="ko-KR" sz="11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65</a:t>
          </a:r>
          <a:r>
            <a:rPr lang="ko-KR" altLang="en-US" sz="11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세 이후 고용된 자의 보수총액은 실업급여보험료</a:t>
          </a:r>
          <a:endParaRPr lang="en-US" altLang="ko-KR" sz="1100" dirty="0" smtClean="0">
            <a:solidFill>
              <a:schemeClr val="accent6"/>
            </a:solidFill>
            <a:latin typeface="HY동녘M" panose="02030600000101010101" pitchFamily="18" charset="-127"/>
            <a:ea typeface="HY동녘M" panose="02030600000101010101" pitchFamily="18" charset="-127"/>
          </a:endParaRPr>
        </a:p>
        <a:p>
          <a:pPr latinLnBrk="1"/>
          <a:r>
            <a:rPr lang="ko-KR" altLang="en-US" sz="11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산정대상 보수총액에서 제외</a:t>
          </a:r>
          <a:r>
            <a:rPr lang="en-US" altLang="ko-KR" sz="11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(</a:t>
          </a:r>
          <a:r>
            <a:rPr lang="ko-KR" altLang="en-US" sz="11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고용안정</a:t>
          </a:r>
          <a:r>
            <a:rPr lang="en-US" altLang="ko-KR" sz="11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·</a:t>
          </a:r>
          <a:r>
            <a:rPr lang="ko-KR" altLang="en-US" sz="11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직업능력개발</a:t>
          </a:r>
          <a:endParaRPr lang="en-US" altLang="ko-KR" sz="1100" dirty="0" smtClean="0">
            <a:solidFill>
              <a:schemeClr val="accent6"/>
            </a:solidFill>
            <a:latin typeface="HY동녘M" panose="02030600000101010101" pitchFamily="18" charset="-127"/>
            <a:ea typeface="HY동녘M" panose="02030600000101010101" pitchFamily="18" charset="-127"/>
          </a:endParaRPr>
        </a:p>
        <a:p>
          <a:pPr latinLnBrk="1"/>
          <a:r>
            <a:rPr lang="ko-KR" altLang="en-US" sz="11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사업 보험료 산정대상 보수총액에는 포함</a:t>
          </a:r>
          <a:r>
            <a:rPr lang="en-US" altLang="ko-KR" sz="11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)</a:t>
          </a:r>
          <a:endParaRPr lang="en-US" altLang="ko-KR" sz="1100" dirty="0" smtClean="0">
            <a:solidFill>
              <a:srgbClr val="FF0000"/>
            </a:solidFill>
            <a:latin typeface="HY동녘M" panose="02030600000101010101" pitchFamily="18" charset="-127"/>
            <a:ea typeface="HY동녘M" panose="02030600000101010101" pitchFamily="18" charset="-127"/>
          </a:endParaRPr>
        </a:p>
      </dgm:t>
    </dgm:pt>
    <dgm:pt modelId="{DEB30C0E-FFA6-4FF5-A485-F50C4D9C948E}" type="parTrans" cxnId="{8FF6D512-D238-4F67-94E9-939449933BC9}">
      <dgm:prSet/>
      <dgm:spPr/>
      <dgm:t>
        <a:bodyPr/>
        <a:lstStyle/>
        <a:p>
          <a:pPr latinLnBrk="1"/>
          <a:endParaRPr lang="ko-KR" altLang="en-US"/>
        </a:p>
      </dgm:t>
    </dgm:pt>
    <dgm:pt modelId="{E39DE92C-ABCD-42EE-8CF2-74A3F69E0E9A}" type="sibTrans" cxnId="{8FF6D512-D238-4F67-94E9-939449933BC9}">
      <dgm:prSet/>
      <dgm:spPr/>
      <dgm:t>
        <a:bodyPr/>
        <a:lstStyle/>
        <a:p>
          <a:pPr latinLnBrk="1"/>
          <a:endParaRPr lang="ko-KR" altLang="en-US"/>
        </a:p>
      </dgm:t>
    </dgm:pt>
    <dgm:pt modelId="{D3755B5D-6305-4039-8DEE-B18B937D1E5D}" type="pres">
      <dgm:prSet presAssocID="{0388AD4A-9786-44F6-BB20-14A31690B14C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7A71B58-8B13-412D-8E9B-2C6CB54FF5F7}" type="pres">
      <dgm:prSet presAssocID="{389FAB11-41F1-4DDC-9BEE-CA180BAC1ABB}" presName="compNode" presStyleCnt="0"/>
      <dgm:spPr/>
      <dgm:t>
        <a:bodyPr/>
        <a:lstStyle/>
        <a:p>
          <a:pPr latinLnBrk="1"/>
          <a:endParaRPr lang="ko-KR" altLang="en-US"/>
        </a:p>
      </dgm:t>
    </dgm:pt>
    <dgm:pt modelId="{5EFCAC98-09FA-45E9-8DDD-0E7E55671C04}" type="pres">
      <dgm:prSet presAssocID="{389FAB11-41F1-4DDC-9BEE-CA180BAC1ABB}" presName="aNode" presStyleLbl="bgShp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C37FB93C-45BC-4746-ADCF-8D82283E25D5}" type="pres">
      <dgm:prSet presAssocID="{389FAB11-41F1-4DDC-9BEE-CA180BAC1ABB}" presName="textNode" presStyleLbl="bgShp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AD12E515-335C-4123-A0A5-1A1E4D2BFAEB}" type="pres">
      <dgm:prSet presAssocID="{389FAB11-41F1-4DDC-9BEE-CA180BAC1ABB}" presName="compChildNode" presStyleCnt="0"/>
      <dgm:spPr/>
      <dgm:t>
        <a:bodyPr/>
        <a:lstStyle/>
        <a:p>
          <a:pPr latinLnBrk="1"/>
          <a:endParaRPr lang="ko-KR" altLang="en-US"/>
        </a:p>
      </dgm:t>
    </dgm:pt>
    <dgm:pt modelId="{07078DAC-36AE-4FA5-8132-FF5DA9FD1E75}" type="pres">
      <dgm:prSet presAssocID="{389FAB11-41F1-4DDC-9BEE-CA180BAC1ABB}" presName="theInnerList" presStyleCnt="0"/>
      <dgm:spPr/>
      <dgm:t>
        <a:bodyPr/>
        <a:lstStyle/>
        <a:p>
          <a:pPr latinLnBrk="1"/>
          <a:endParaRPr lang="ko-KR" altLang="en-US"/>
        </a:p>
      </dgm:t>
    </dgm:pt>
    <dgm:pt modelId="{41D0FB27-7816-4825-BA6F-C09E038B5850}" type="pres">
      <dgm:prSet presAssocID="{FFE82751-9C4A-42B6-A1B9-70744B474696}" presName="childNode" presStyleLbl="node1" presStyleIdx="0" presStyleCnt="5" custScaleX="121000" custLinFactY="-2587" custLinFactNeighborY="-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E838F89-4479-4434-85CC-107AAF209589}" type="pres">
      <dgm:prSet presAssocID="{FFE82751-9C4A-42B6-A1B9-70744B474696}" presName="aSpace2" presStyleCnt="0"/>
      <dgm:spPr/>
      <dgm:t>
        <a:bodyPr/>
        <a:lstStyle/>
        <a:p>
          <a:pPr latinLnBrk="1"/>
          <a:endParaRPr lang="ko-KR" altLang="en-US"/>
        </a:p>
      </dgm:t>
    </dgm:pt>
    <dgm:pt modelId="{64C33901-F8D1-48C0-A775-0B9FFAD5EB59}" type="pres">
      <dgm:prSet presAssocID="{62B5E4DF-2CF8-470F-8FFE-CDC7B8388374}" presName="childNode" presStyleLbl="node1" presStyleIdx="1" presStyleCnt="5" custScaleX="121000" custLinFactY="-2587" custLinFactNeighborY="-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51E01D6-993E-49EC-8BC0-088F97685AB9}" type="pres">
      <dgm:prSet presAssocID="{389FAB11-41F1-4DDC-9BEE-CA180BAC1ABB}" presName="aSpace" presStyleCnt="0"/>
      <dgm:spPr/>
      <dgm:t>
        <a:bodyPr/>
        <a:lstStyle/>
        <a:p>
          <a:pPr latinLnBrk="1"/>
          <a:endParaRPr lang="ko-KR" altLang="en-US"/>
        </a:p>
      </dgm:t>
    </dgm:pt>
    <dgm:pt modelId="{4111C5D3-4276-4A5C-8726-3DA64793DEBC}" type="pres">
      <dgm:prSet presAssocID="{DA40B87B-11EF-418A-A137-6D03DCEF75F8}" presName="compNode" presStyleCnt="0"/>
      <dgm:spPr/>
      <dgm:t>
        <a:bodyPr/>
        <a:lstStyle/>
        <a:p>
          <a:pPr latinLnBrk="1"/>
          <a:endParaRPr lang="ko-KR" altLang="en-US"/>
        </a:p>
      </dgm:t>
    </dgm:pt>
    <dgm:pt modelId="{99C41BEC-2526-4670-8C76-FC2E5516A864}" type="pres">
      <dgm:prSet presAssocID="{DA40B87B-11EF-418A-A137-6D03DCEF75F8}" presName="aNode" presStyleLbl="bgShp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4796633B-432A-4623-9039-636FDD812246}" type="pres">
      <dgm:prSet presAssocID="{DA40B87B-11EF-418A-A137-6D03DCEF75F8}" presName="textNode" presStyleLbl="bgShp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4B3F7665-1538-4D0C-BC8B-A816B9D38EDB}" type="pres">
      <dgm:prSet presAssocID="{DA40B87B-11EF-418A-A137-6D03DCEF75F8}" presName="compChildNode" presStyleCnt="0"/>
      <dgm:spPr/>
      <dgm:t>
        <a:bodyPr/>
        <a:lstStyle/>
        <a:p>
          <a:pPr latinLnBrk="1"/>
          <a:endParaRPr lang="ko-KR" altLang="en-US"/>
        </a:p>
      </dgm:t>
    </dgm:pt>
    <dgm:pt modelId="{04647FE2-2735-4153-9AE6-566C347364E9}" type="pres">
      <dgm:prSet presAssocID="{DA40B87B-11EF-418A-A137-6D03DCEF75F8}" presName="theInnerList" presStyleCnt="0"/>
      <dgm:spPr/>
      <dgm:t>
        <a:bodyPr/>
        <a:lstStyle/>
        <a:p>
          <a:pPr latinLnBrk="1"/>
          <a:endParaRPr lang="ko-KR" altLang="en-US"/>
        </a:p>
      </dgm:t>
    </dgm:pt>
    <dgm:pt modelId="{F77C95A4-995A-4C98-8E98-76FAA7C7BB45}" type="pres">
      <dgm:prSet presAssocID="{79AA5ACC-42BE-4B9B-B000-58BF4C03A6DF}" presName="childNode" presStyleLbl="node1" presStyleIdx="2" presStyleCnt="5" custScaleX="121000" custScaleY="121000" custLinFactY="-12195" custLinFactNeighborY="-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23DBFD5-645C-4D44-8C91-F0F8FDB9F9C1}" type="pres">
      <dgm:prSet presAssocID="{79AA5ACC-42BE-4B9B-B000-58BF4C03A6DF}" presName="aSpace2" presStyleCnt="0"/>
      <dgm:spPr/>
      <dgm:t>
        <a:bodyPr/>
        <a:lstStyle/>
        <a:p>
          <a:pPr latinLnBrk="1"/>
          <a:endParaRPr lang="ko-KR" altLang="en-US"/>
        </a:p>
      </dgm:t>
    </dgm:pt>
    <dgm:pt modelId="{682DF92C-77B2-4DAA-9A6B-936C969862F6}" type="pres">
      <dgm:prSet presAssocID="{60771FEB-BEA9-496A-892D-8CA7D6721CF5}" presName="childNode" presStyleLbl="node1" presStyleIdx="3" presStyleCnt="5" custScaleX="121000" custScaleY="121000" custLinFactY="-12195" custLinFactNeighborY="-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F01BC5E-B7AD-4959-96ED-B3C498534E9D}" type="pres">
      <dgm:prSet presAssocID="{60771FEB-BEA9-496A-892D-8CA7D6721CF5}" presName="aSpace2" presStyleCnt="0"/>
      <dgm:spPr/>
      <dgm:t>
        <a:bodyPr/>
        <a:lstStyle/>
        <a:p>
          <a:pPr latinLnBrk="1"/>
          <a:endParaRPr lang="ko-KR" altLang="en-US"/>
        </a:p>
      </dgm:t>
    </dgm:pt>
    <dgm:pt modelId="{0334B10F-CD72-4230-BDDF-9CA9DCDB2499}" type="pres">
      <dgm:prSet presAssocID="{4AFD068B-91C2-4D9C-B479-257D42A09338}" presName="childNode" presStyleLbl="node1" presStyleIdx="4" presStyleCnt="5" custScaleX="121000" custScaleY="177156" custLinFactY="-11137" custLinFactNeighborX="255" custLinFactNeighborY="-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3537C3A6-D651-41A5-B2EC-B077F17342C5}" type="presOf" srcId="{4AFD068B-91C2-4D9C-B479-257D42A09338}" destId="{0334B10F-CD72-4230-BDDF-9CA9DCDB2499}" srcOrd="0" destOrd="0" presId="urn:microsoft.com/office/officeart/2005/8/layout/lProcess2"/>
    <dgm:cxn modelId="{CDBDFD9C-34FF-4CED-8B54-2D54F6E7BBCF}" srcId="{0388AD4A-9786-44F6-BB20-14A31690B14C}" destId="{DA40B87B-11EF-418A-A137-6D03DCEF75F8}" srcOrd="1" destOrd="0" parTransId="{BF2B3BC8-4BE8-43D3-8D9A-0DEF60BCF28E}" sibTransId="{2B85DC91-D659-4742-BAAF-EF97BDF5EADA}"/>
    <dgm:cxn modelId="{D189BDF3-5BCD-4F4B-B62D-14E65927AD36}" srcId="{389FAB11-41F1-4DDC-9BEE-CA180BAC1ABB}" destId="{FFE82751-9C4A-42B6-A1B9-70744B474696}" srcOrd="0" destOrd="0" parTransId="{31BABC9F-8417-4A68-AC5B-079A6653FBE2}" sibTransId="{4BF0CD0A-9672-4EC2-B389-CC3ED0500709}"/>
    <dgm:cxn modelId="{29175C87-A370-4A85-9985-49342085E429}" type="presOf" srcId="{60771FEB-BEA9-496A-892D-8CA7D6721CF5}" destId="{682DF92C-77B2-4DAA-9A6B-936C969862F6}" srcOrd="0" destOrd="0" presId="urn:microsoft.com/office/officeart/2005/8/layout/lProcess2"/>
    <dgm:cxn modelId="{3B4133D5-E885-4B5B-AD8F-BBC49811328C}" type="presOf" srcId="{DA40B87B-11EF-418A-A137-6D03DCEF75F8}" destId="{99C41BEC-2526-4670-8C76-FC2E5516A864}" srcOrd="0" destOrd="0" presId="urn:microsoft.com/office/officeart/2005/8/layout/lProcess2"/>
    <dgm:cxn modelId="{8FF6D512-D238-4F67-94E9-939449933BC9}" srcId="{DA40B87B-11EF-418A-A137-6D03DCEF75F8}" destId="{4AFD068B-91C2-4D9C-B479-257D42A09338}" srcOrd="2" destOrd="0" parTransId="{DEB30C0E-FFA6-4FF5-A485-F50C4D9C948E}" sibTransId="{E39DE92C-ABCD-42EE-8CF2-74A3F69E0E9A}"/>
    <dgm:cxn modelId="{E0ABB210-EAA9-4FAC-9DFA-130A34599886}" type="presOf" srcId="{0388AD4A-9786-44F6-BB20-14A31690B14C}" destId="{D3755B5D-6305-4039-8DEE-B18B937D1E5D}" srcOrd="0" destOrd="0" presId="urn:microsoft.com/office/officeart/2005/8/layout/lProcess2"/>
    <dgm:cxn modelId="{C0EE06F3-A0BA-4725-BE37-059276A53828}" type="presOf" srcId="{DA40B87B-11EF-418A-A137-6D03DCEF75F8}" destId="{4796633B-432A-4623-9039-636FDD812246}" srcOrd="1" destOrd="0" presId="urn:microsoft.com/office/officeart/2005/8/layout/lProcess2"/>
    <dgm:cxn modelId="{1345BDE9-04B9-4508-95E9-A972337AE90F}" srcId="{DA40B87B-11EF-418A-A137-6D03DCEF75F8}" destId="{79AA5ACC-42BE-4B9B-B000-58BF4C03A6DF}" srcOrd="0" destOrd="0" parTransId="{582AA620-21D1-4067-87C6-4C79E04AC1E1}" sibTransId="{E198B84B-9A0C-44D7-9DAA-8A71302037E0}"/>
    <dgm:cxn modelId="{B347DF31-C190-4D3E-8A99-944817A9A3D9}" srcId="{389FAB11-41F1-4DDC-9BEE-CA180BAC1ABB}" destId="{62B5E4DF-2CF8-470F-8FFE-CDC7B8388374}" srcOrd="1" destOrd="0" parTransId="{9B41D9A2-F0EE-4693-AA2B-44FC418C1C6D}" sibTransId="{B9AD4747-2DC2-49AD-A7E1-D15B806B371D}"/>
    <dgm:cxn modelId="{77B75BD9-D804-483A-B983-5C19D67BE166}" type="presOf" srcId="{389FAB11-41F1-4DDC-9BEE-CA180BAC1ABB}" destId="{C37FB93C-45BC-4746-ADCF-8D82283E25D5}" srcOrd="1" destOrd="0" presId="urn:microsoft.com/office/officeart/2005/8/layout/lProcess2"/>
    <dgm:cxn modelId="{0F4CBBF2-0DB5-473A-BBDB-0783F1A7A388}" type="presOf" srcId="{79AA5ACC-42BE-4B9B-B000-58BF4C03A6DF}" destId="{F77C95A4-995A-4C98-8E98-76FAA7C7BB45}" srcOrd="0" destOrd="0" presId="urn:microsoft.com/office/officeart/2005/8/layout/lProcess2"/>
    <dgm:cxn modelId="{AFBC7A0E-EA12-47D1-B5A6-109A3FB14BE8}" srcId="{DA40B87B-11EF-418A-A137-6D03DCEF75F8}" destId="{60771FEB-BEA9-496A-892D-8CA7D6721CF5}" srcOrd="1" destOrd="0" parTransId="{0AA55165-972D-4226-A86D-ED0B393FDAF2}" sibTransId="{891C2D98-E813-4A1F-AB0B-04FC867C4536}"/>
    <dgm:cxn modelId="{9C9D79DF-038E-4621-8089-9F83E64B6228}" type="presOf" srcId="{62B5E4DF-2CF8-470F-8FFE-CDC7B8388374}" destId="{64C33901-F8D1-48C0-A775-0B9FFAD5EB59}" srcOrd="0" destOrd="0" presId="urn:microsoft.com/office/officeart/2005/8/layout/lProcess2"/>
    <dgm:cxn modelId="{E72D039C-6C2C-4070-B466-8660C4D0C2B1}" type="presOf" srcId="{389FAB11-41F1-4DDC-9BEE-CA180BAC1ABB}" destId="{5EFCAC98-09FA-45E9-8DDD-0E7E55671C04}" srcOrd="0" destOrd="0" presId="urn:microsoft.com/office/officeart/2005/8/layout/lProcess2"/>
    <dgm:cxn modelId="{DC2C1EFD-1F7B-40CA-A3FC-12C0A2E2BD01}" srcId="{0388AD4A-9786-44F6-BB20-14A31690B14C}" destId="{389FAB11-41F1-4DDC-9BEE-CA180BAC1ABB}" srcOrd="0" destOrd="0" parTransId="{5B912677-135D-45B1-8B0C-B57926DAEBE6}" sibTransId="{FE167FDF-9882-4304-8E8A-FDA0FBFE2194}"/>
    <dgm:cxn modelId="{E949431E-0ADD-44E0-A61D-7EC2426E86F4}" type="presOf" srcId="{FFE82751-9C4A-42B6-A1B9-70744B474696}" destId="{41D0FB27-7816-4825-BA6F-C09E038B5850}" srcOrd="0" destOrd="0" presId="urn:microsoft.com/office/officeart/2005/8/layout/lProcess2"/>
    <dgm:cxn modelId="{81786823-B9D8-42CF-B86D-84AC48D3BE1F}" type="presParOf" srcId="{D3755B5D-6305-4039-8DEE-B18B937D1E5D}" destId="{77A71B58-8B13-412D-8E9B-2C6CB54FF5F7}" srcOrd="0" destOrd="0" presId="urn:microsoft.com/office/officeart/2005/8/layout/lProcess2"/>
    <dgm:cxn modelId="{F637A506-0874-4270-9793-90ADFF30B225}" type="presParOf" srcId="{77A71B58-8B13-412D-8E9B-2C6CB54FF5F7}" destId="{5EFCAC98-09FA-45E9-8DDD-0E7E55671C04}" srcOrd="0" destOrd="0" presId="urn:microsoft.com/office/officeart/2005/8/layout/lProcess2"/>
    <dgm:cxn modelId="{2A5624D0-4440-4685-BB6B-DACE0B07B89F}" type="presParOf" srcId="{77A71B58-8B13-412D-8E9B-2C6CB54FF5F7}" destId="{C37FB93C-45BC-4746-ADCF-8D82283E25D5}" srcOrd="1" destOrd="0" presId="urn:microsoft.com/office/officeart/2005/8/layout/lProcess2"/>
    <dgm:cxn modelId="{927A5744-5AA0-482A-98B4-7BF266610122}" type="presParOf" srcId="{77A71B58-8B13-412D-8E9B-2C6CB54FF5F7}" destId="{AD12E515-335C-4123-A0A5-1A1E4D2BFAEB}" srcOrd="2" destOrd="0" presId="urn:microsoft.com/office/officeart/2005/8/layout/lProcess2"/>
    <dgm:cxn modelId="{4FABE3EE-EC5E-4945-8CF9-62666F76CA91}" type="presParOf" srcId="{AD12E515-335C-4123-A0A5-1A1E4D2BFAEB}" destId="{07078DAC-36AE-4FA5-8132-FF5DA9FD1E75}" srcOrd="0" destOrd="0" presId="urn:microsoft.com/office/officeart/2005/8/layout/lProcess2"/>
    <dgm:cxn modelId="{8570336A-AB9F-4459-9BB4-72432644D54A}" type="presParOf" srcId="{07078DAC-36AE-4FA5-8132-FF5DA9FD1E75}" destId="{41D0FB27-7816-4825-BA6F-C09E038B5850}" srcOrd="0" destOrd="0" presId="urn:microsoft.com/office/officeart/2005/8/layout/lProcess2"/>
    <dgm:cxn modelId="{A0E6DFA3-3401-4B57-89B1-C9F0B3DC840F}" type="presParOf" srcId="{07078DAC-36AE-4FA5-8132-FF5DA9FD1E75}" destId="{BE838F89-4479-4434-85CC-107AAF209589}" srcOrd="1" destOrd="0" presId="urn:microsoft.com/office/officeart/2005/8/layout/lProcess2"/>
    <dgm:cxn modelId="{0841B45B-A78B-44F3-B9F1-C4146C13424C}" type="presParOf" srcId="{07078DAC-36AE-4FA5-8132-FF5DA9FD1E75}" destId="{64C33901-F8D1-48C0-A775-0B9FFAD5EB59}" srcOrd="2" destOrd="0" presId="urn:microsoft.com/office/officeart/2005/8/layout/lProcess2"/>
    <dgm:cxn modelId="{38A7489C-BDA8-4F63-AF5D-3AE9184BC065}" type="presParOf" srcId="{D3755B5D-6305-4039-8DEE-B18B937D1E5D}" destId="{451E01D6-993E-49EC-8BC0-088F97685AB9}" srcOrd="1" destOrd="0" presId="urn:microsoft.com/office/officeart/2005/8/layout/lProcess2"/>
    <dgm:cxn modelId="{0220191E-E810-4A6D-98CE-D32EB2895AF3}" type="presParOf" srcId="{D3755B5D-6305-4039-8DEE-B18B937D1E5D}" destId="{4111C5D3-4276-4A5C-8726-3DA64793DEBC}" srcOrd="2" destOrd="0" presId="urn:microsoft.com/office/officeart/2005/8/layout/lProcess2"/>
    <dgm:cxn modelId="{2CB0B5AF-9113-4262-ABCB-50F07A84AE0F}" type="presParOf" srcId="{4111C5D3-4276-4A5C-8726-3DA64793DEBC}" destId="{99C41BEC-2526-4670-8C76-FC2E5516A864}" srcOrd="0" destOrd="0" presId="urn:microsoft.com/office/officeart/2005/8/layout/lProcess2"/>
    <dgm:cxn modelId="{5E1FACF6-E66E-468E-8239-724774C610B5}" type="presParOf" srcId="{4111C5D3-4276-4A5C-8726-3DA64793DEBC}" destId="{4796633B-432A-4623-9039-636FDD812246}" srcOrd="1" destOrd="0" presId="urn:microsoft.com/office/officeart/2005/8/layout/lProcess2"/>
    <dgm:cxn modelId="{F559A9DC-EDE2-4C84-A475-D943CFC9118D}" type="presParOf" srcId="{4111C5D3-4276-4A5C-8726-3DA64793DEBC}" destId="{4B3F7665-1538-4D0C-BC8B-A816B9D38EDB}" srcOrd="2" destOrd="0" presId="urn:microsoft.com/office/officeart/2005/8/layout/lProcess2"/>
    <dgm:cxn modelId="{D440A2DA-0638-408D-B9F6-651A31B7B3FF}" type="presParOf" srcId="{4B3F7665-1538-4D0C-BC8B-A816B9D38EDB}" destId="{04647FE2-2735-4153-9AE6-566C347364E9}" srcOrd="0" destOrd="0" presId="urn:microsoft.com/office/officeart/2005/8/layout/lProcess2"/>
    <dgm:cxn modelId="{866B30EA-579A-4ED9-9D70-DE1690192A9A}" type="presParOf" srcId="{04647FE2-2735-4153-9AE6-566C347364E9}" destId="{F77C95A4-995A-4C98-8E98-76FAA7C7BB45}" srcOrd="0" destOrd="0" presId="urn:microsoft.com/office/officeart/2005/8/layout/lProcess2"/>
    <dgm:cxn modelId="{24D9B140-9E03-4149-B7DA-AE796E919C73}" type="presParOf" srcId="{04647FE2-2735-4153-9AE6-566C347364E9}" destId="{B23DBFD5-645C-4D44-8C91-F0F8FDB9F9C1}" srcOrd="1" destOrd="0" presId="urn:microsoft.com/office/officeart/2005/8/layout/lProcess2"/>
    <dgm:cxn modelId="{FD477693-A95F-46DB-BD58-5CB29E464CCD}" type="presParOf" srcId="{04647FE2-2735-4153-9AE6-566C347364E9}" destId="{682DF92C-77B2-4DAA-9A6B-936C969862F6}" srcOrd="2" destOrd="0" presId="urn:microsoft.com/office/officeart/2005/8/layout/lProcess2"/>
    <dgm:cxn modelId="{7989148A-B5B1-4C89-8DA1-BB81B9FA73FC}" type="presParOf" srcId="{04647FE2-2735-4153-9AE6-566C347364E9}" destId="{7F01BC5E-B7AD-4959-96ED-B3C498534E9D}" srcOrd="3" destOrd="0" presId="urn:microsoft.com/office/officeart/2005/8/layout/lProcess2"/>
    <dgm:cxn modelId="{36EF8E2E-9BC6-41B6-98FF-442D6C63CD40}" type="presParOf" srcId="{04647FE2-2735-4153-9AE6-566C347364E9}" destId="{0334B10F-CD72-4230-BDDF-9CA9DCDB2499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388AD4A-9786-44F6-BB20-14A31690B14C}" type="doc">
      <dgm:prSet loTypeId="urn:microsoft.com/office/officeart/2005/8/layout/lProcess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389FAB11-41F1-4DDC-9BEE-CA180BAC1ABB}">
      <dgm:prSet phldrT="[텍스트]" custT="1"/>
      <dgm:spPr>
        <a:gradFill rotWithShape="0">
          <a:gsLst>
            <a:gs pos="0">
              <a:schemeClr val="bg1">
                <a:alpha val="40000"/>
              </a:schemeClr>
            </a:gs>
            <a:gs pos="39999">
              <a:schemeClr val="bg1">
                <a:lumMod val="95000"/>
              </a:schemeClr>
            </a:gs>
            <a:gs pos="70000">
              <a:schemeClr val="bg1">
                <a:lumMod val="85000"/>
              </a:schemeClr>
            </a:gs>
            <a:gs pos="100000">
              <a:schemeClr val="bg1">
                <a:lumMod val="75000"/>
                <a:alpha val="20000"/>
              </a:schemeClr>
            </a:gs>
          </a:gsLst>
          <a:lin ang="5400000" scaled="1"/>
        </a:gradFill>
        <a:effectLst/>
      </dgm:spPr>
      <dgm:t>
        <a:bodyPr/>
        <a:lstStyle/>
        <a:p>
          <a:pPr latinLnBrk="1"/>
          <a:r>
            <a:rPr lang="ko-KR" altLang="en-US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rPr>
            <a:t>산재보험 보수총액</a:t>
          </a:r>
          <a:endParaRPr lang="en-US" altLang="ko-KR" sz="18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동녘M" panose="02030600000101010101" pitchFamily="18" charset="-127"/>
            <a:ea typeface="HY동녘M" panose="02030600000101010101" pitchFamily="18" charset="-127"/>
          </a:endParaRPr>
        </a:p>
      </dgm:t>
    </dgm:pt>
    <dgm:pt modelId="{5B912677-135D-45B1-8B0C-B57926DAEBE6}" type="parTrans" cxnId="{DC2C1EFD-1F7B-40CA-A3FC-12C0A2E2BD01}">
      <dgm:prSet/>
      <dgm:spPr/>
      <dgm:t>
        <a:bodyPr/>
        <a:lstStyle/>
        <a:p>
          <a:pPr latinLnBrk="1"/>
          <a:endParaRPr lang="ko-KR" altLang="en-US"/>
        </a:p>
      </dgm:t>
    </dgm:pt>
    <dgm:pt modelId="{FE167FDF-9882-4304-8E8A-FDA0FBFE2194}" type="sibTrans" cxnId="{DC2C1EFD-1F7B-40CA-A3FC-12C0A2E2BD01}">
      <dgm:prSet/>
      <dgm:spPr/>
      <dgm:t>
        <a:bodyPr/>
        <a:lstStyle/>
        <a:p>
          <a:pPr latinLnBrk="1"/>
          <a:endParaRPr lang="ko-KR" altLang="en-US"/>
        </a:p>
      </dgm:t>
    </dgm:pt>
    <dgm:pt modelId="{FFE82751-9C4A-42B6-A1B9-70744B474696}">
      <dgm:prSet phldrT="[텍스트]" custT="1"/>
      <dgm:spPr/>
      <dgm:t>
        <a:bodyPr/>
        <a:lstStyle/>
        <a:p>
          <a:pPr latinLnBrk="1"/>
          <a:r>
            <a:rPr lang="ko-KR" altLang="en-US" sz="1500" dirty="0" smtClean="0">
              <a:solidFill>
                <a:srgbClr val="FFC000"/>
              </a:solidFill>
              <a:latin typeface="HY동녘B" panose="02030600000101010101" pitchFamily="18" charset="-127"/>
              <a:ea typeface="HY동녘B" panose="02030600000101010101" pitchFamily="18" charset="-127"/>
            </a:rPr>
            <a:t>현장 </a:t>
          </a:r>
          <a:r>
            <a:rPr lang="ko-KR" altLang="en-US" sz="1500" dirty="0" smtClean="0">
              <a:solidFill>
                <a:schemeClr val="accent6"/>
              </a:solidFill>
              <a:latin typeface="HY동녘B" panose="02030600000101010101" pitchFamily="18" charset="-127"/>
              <a:ea typeface="HY동녘B" panose="02030600000101010101" pitchFamily="18" charset="-127"/>
            </a:rPr>
            <a:t>근무직원 보수</a:t>
          </a:r>
          <a:endParaRPr lang="ko-KR" altLang="en-US" sz="1500" dirty="0">
            <a:latin typeface="HY동녘B" panose="02030600000101010101" pitchFamily="18" charset="-127"/>
            <a:ea typeface="HY동녘B" panose="02030600000101010101" pitchFamily="18" charset="-127"/>
          </a:endParaRPr>
        </a:p>
      </dgm:t>
    </dgm:pt>
    <dgm:pt modelId="{31BABC9F-8417-4A68-AC5B-079A6653FBE2}" type="parTrans" cxnId="{D189BDF3-5BCD-4F4B-B62D-14E65927AD36}">
      <dgm:prSet/>
      <dgm:spPr/>
      <dgm:t>
        <a:bodyPr/>
        <a:lstStyle/>
        <a:p>
          <a:pPr latinLnBrk="1"/>
          <a:endParaRPr lang="ko-KR" altLang="en-US"/>
        </a:p>
      </dgm:t>
    </dgm:pt>
    <dgm:pt modelId="{4BF0CD0A-9672-4EC2-B389-CC3ED0500709}" type="sibTrans" cxnId="{D189BDF3-5BCD-4F4B-B62D-14E65927AD36}">
      <dgm:prSet/>
      <dgm:spPr/>
      <dgm:t>
        <a:bodyPr/>
        <a:lstStyle/>
        <a:p>
          <a:pPr latinLnBrk="1"/>
          <a:endParaRPr lang="ko-KR" altLang="en-US"/>
        </a:p>
      </dgm:t>
    </dgm:pt>
    <dgm:pt modelId="{62B5E4DF-2CF8-470F-8FFE-CDC7B8388374}">
      <dgm:prSet phldrT="[텍스트]" custT="1"/>
      <dgm:spPr/>
      <dgm:t>
        <a:bodyPr/>
        <a:lstStyle/>
        <a:p>
          <a:pPr latinLnBrk="1"/>
          <a:r>
            <a:rPr lang="ko-KR" altLang="en-US" sz="1500" dirty="0" smtClean="0">
              <a:solidFill>
                <a:srgbClr val="FFC000"/>
              </a:solidFill>
              <a:latin typeface="HY동녘B" panose="02030600000101010101" pitchFamily="18" charset="-127"/>
              <a:ea typeface="HY동녘B" panose="02030600000101010101" pitchFamily="18" charset="-127"/>
            </a:rPr>
            <a:t>현장 </a:t>
          </a:r>
          <a:r>
            <a:rPr lang="ko-KR" altLang="en-US" sz="1500" dirty="0" smtClean="0">
              <a:solidFill>
                <a:schemeClr val="accent6"/>
              </a:solidFill>
              <a:latin typeface="HY동녘B" panose="02030600000101010101" pitchFamily="18" charset="-127"/>
              <a:ea typeface="HY동녘B" panose="02030600000101010101" pitchFamily="18" charset="-127"/>
            </a:rPr>
            <a:t>일용직 보수</a:t>
          </a:r>
          <a:endParaRPr lang="ko-KR" altLang="en-US" sz="1500" dirty="0">
            <a:solidFill>
              <a:srgbClr val="FFC000"/>
            </a:solidFill>
            <a:latin typeface="HY동녘B" panose="02030600000101010101" pitchFamily="18" charset="-127"/>
            <a:ea typeface="HY동녘B" panose="02030600000101010101" pitchFamily="18" charset="-127"/>
          </a:endParaRPr>
        </a:p>
      </dgm:t>
    </dgm:pt>
    <dgm:pt modelId="{9B41D9A2-F0EE-4693-AA2B-44FC418C1C6D}" type="parTrans" cxnId="{B347DF31-C190-4D3E-8A99-944817A9A3D9}">
      <dgm:prSet/>
      <dgm:spPr/>
      <dgm:t>
        <a:bodyPr/>
        <a:lstStyle/>
        <a:p>
          <a:pPr latinLnBrk="1"/>
          <a:endParaRPr lang="ko-KR" altLang="en-US"/>
        </a:p>
      </dgm:t>
    </dgm:pt>
    <dgm:pt modelId="{B9AD4747-2DC2-49AD-A7E1-D15B806B371D}" type="sibTrans" cxnId="{B347DF31-C190-4D3E-8A99-944817A9A3D9}">
      <dgm:prSet/>
      <dgm:spPr/>
      <dgm:t>
        <a:bodyPr/>
        <a:lstStyle/>
        <a:p>
          <a:pPr latinLnBrk="1"/>
          <a:endParaRPr lang="ko-KR" altLang="en-US"/>
        </a:p>
      </dgm:t>
    </dgm:pt>
    <dgm:pt modelId="{DA40B87B-11EF-418A-A137-6D03DCEF75F8}">
      <dgm:prSet phldrT="[텍스트]" custT="1"/>
      <dgm:spPr>
        <a:gradFill rotWithShape="0">
          <a:gsLst>
            <a:gs pos="0">
              <a:schemeClr val="bg1">
                <a:alpha val="40000"/>
              </a:schemeClr>
            </a:gs>
            <a:gs pos="39999">
              <a:schemeClr val="bg1">
                <a:lumMod val="95000"/>
              </a:schemeClr>
            </a:gs>
            <a:gs pos="70000">
              <a:schemeClr val="bg1">
                <a:lumMod val="85000"/>
              </a:schemeClr>
            </a:gs>
            <a:gs pos="100000">
              <a:schemeClr val="bg1">
                <a:lumMod val="75000"/>
                <a:alpha val="20000"/>
              </a:schemeClr>
            </a:gs>
          </a:gsLst>
          <a:lin ang="5400000" scaled="1"/>
        </a:gradFill>
        <a:effectLst/>
      </dgm:spPr>
      <dgm:t>
        <a:bodyPr/>
        <a:lstStyle/>
        <a:p>
          <a:pPr latinLnBrk="1"/>
          <a:r>
            <a:rPr lang="ko-KR" altLang="en-US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rPr>
            <a:t>고용보험 보수총액</a:t>
          </a:r>
        </a:p>
      </dgm:t>
    </dgm:pt>
    <dgm:pt modelId="{BF2B3BC8-4BE8-43D3-8D9A-0DEF60BCF28E}" type="parTrans" cxnId="{CDBDFD9C-34FF-4CED-8B54-2D54F6E7BBCF}">
      <dgm:prSet/>
      <dgm:spPr/>
      <dgm:t>
        <a:bodyPr/>
        <a:lstStyle/>
        <a:p>
          <a:pPr latinLnBrk="1"/>
          <a:endParaRPr lang="ko-KR" altLang="en-US"/>
        </a:p>
      </dgm:t>
    </dgm:pt>
    <dgm:pt modelId="{2B85DC91-D659-4742-BAAF-EF97BDF5EADA}" type="sibTrans" cxnId="{CDBDFD9C-34FF-4CED-8B54-2D54F6E7BBCF}">
      <dgm:prSet/>
      <dgm:spPr/>
      <dgm:t>
        <a:bodyPr/>
        <a:lstStyle/>
        <a:p>
          <a:pPr latinLnBrk="1"/>
          <a:endParaRPr lang="ko-KR" altLang="en-US"/>
        </a:p>
      </dgm:t>
    </dgm:pt>
    <dgm:pt modelId="{79AA5ACC-42BE-4B9B-B000-58BF4C03A6DF}">
      <dgm:prSet phldrT="[텍스트]"/>
      <dgm:spPr/>
      <dgm:t>
        <a:bodyPr/>
        <a:lstStyle/>
        <a:p>
          <a:pPr latinLnBrk="1"/>
          <a:r>
            <a:rPr lang="ko-KR" altLang="en-US" dirty="0" smtClean="0">
              <a:solidFill>
                <a:srgbClr val="FFC000"/>
              </a:solidFill>
              <a:latin typeface="HY동녘B" panose="02030600000101010101" pitchFamily="18" charset="-127"/>
              <a:ea typeface="HY동녘B" panose="02030600000101010101" pitchFamily="18" charset="-127"/>
            </a:rPr>
            <a:t>현장 </a:t>
          </a:r>
          <a:r>
            <a:rPr lang="ko-KR" altLang="en-US" dirty="0" smtClean="0">
              <a:solidFill>
                <a:schemeClr val="accent6"/>
              </a:solidFill>
              <a:latin typeface="HY동녘B" panose="02030600000101010101" pitchFamily="18" charset="-127"/>
              <a:ea typeface="HY동녘B" panose="02030600000101010101" pitchFamily="18" charset="-127"/>
            </a:rPr>
            <a:t>일용직 보수</a:t>
          </a:r>
          <a:endParaRPr lang="ko-KR" altLang="en-US" dirty="0">
            <a:latin typeface="HY동녘B" panose="02030600000101010101" pitchFamily="18" charset="-127"/>
            <a:ea typeface="HY동녘B" panose="02030600000101010101" pitchFamily="18" charset="-127"/>
          </a:endParaRPr>
        </a:p>
      </dgm:t>
    </dgm:pt>
    <dgm:pt modelId="{582AA620-21D1-4067-87C6-4C79E04AC1E1}" type="parTrans" cxnId="{1345BDE9-04B9-4508-95E9-A972337AE90F}">
      <dgm:prSet/>
      <dgm:spPr/>
      <dgm:t>
        <a:bodyPr/>
        <a:lstStyle/>
        <a:p>
          <a:pPr latinLnBrk="1"/>
          <a:endParaRPr lang="ko-KR" altLang="en-US"/>
        </a:p>
      </dgm:t>
    </dgm:pt>
    <dgm:pt modelId="{E198B84B-9A0C-44D7-9DAA-8A71302037E0}" type="sibTrans" cxnId="{1345BDE9-04B9-4508-95E9-A972337AE90F}">
      <dgm:prSet/>
      <dgm:spPr/>
      <dgm:t>
        <a:bodyPr/>
        <a:lstStyle/>
        <a:p>
          <a:pPr latinLnBrk="1"/>
          <a:endParaRPr lang="ko-KR" altLang="en-US"/>
        </a:p>
      </dgm:t>
    </dgm:pt>
    <dgm:pt modelId="{60771FEB-BEA9-496A-892D-8CA7D6721CF5}">
      <dgm:prSet phldrT="[텍스트]" custT="1"/>
      <dgm:spPr/>
      <dgm:t>
        <a:bodyPr/>
        <a:lstStyle/>
        <a:p>
          <a:pPr latinLnBrk="1"/>
          <a:r>
            <a:rPr lang="ko-KR" altLang="en-US" sz="1500" dirty="0" smtClean="0">
              <a:solidFill>
                <a:srgbClr val="FFC000"/>
              </a:solidFill>
              <a:latin typeface="HY동녘B" panose="02030600000101010101" pitchFamily="18" charset="-127"/>
              <a:ea typeface="HY동녘B" panose="02030600000101010101" pitchFamily="18" charset="-127"/>
            </a:rPr>
            <a:t>외주공사비</a:t>
          </a:r>
          <a:r>
            <a:rPr lang="ko-KR" altLang="en-US" sz="1500" dirty="0" smtClean="0">
              <a:solidFill>
                <a:schemeClr val="accent6"/>
              </a:solidFill>
              <a:latin typeface="HY동녘B" panose="02030600000101010101" pitchFamily="18" charset="-127"/>
              <a:ea typeface="HY동녘B" panose="02030600000101010101" pitchFamily="18" charset="-127"/>
            </a:rPr>
            <a:t> </a:t>
          </a:r>
          <a:r>
            <a:rPr lang="en-US" altLang="ko-KR" sz="1500" dirty="0" smtClean="0">
              <a:solidFill>
                <a:schemeClr val="accent6"/>
              </a:solidFill>
              <a:latin typeface="HY동녘B" panose="02030600000101010101" pitchFamily="18" charset="-127"/>
              <a:ea typeface="HY동녘B" panose="02030600000101010101" pitchFamily="18" charset="-127"/>
            </a:rPr>
            <a:t>× </a:t>
          </a:r>
          <a:r>
            <a:rPr lang="ko-KR" altLang="en-US" sz="1500" dirty="0" smtClean="0">
              <a:solidFill>
                <a:schemeClr val="accent6"/>
              </a:solidFill>
              <a:latin typeface="HY동녘B" panose="02030600000101010101" pitchFamily="18" charset="-127"/>
              <a:ea typeface="HY동녘B" panose="02030600000101010101" pitchFamily="18" charset="-127"/>
            </a:rPr>
            <a:t>하도급공사 노무비율</a:t>
          </a:r>
          <a:r>
            <a:rPr lang="en-US" altLang="ko-KR" sz="1500" dirty="0" smtClean="0">
              <a:solidFill>
                <a:schemeClr val="accent6"/>
              </a:solidFill>
              <a:latin typeface="HY동녘B" panose="02030600000101010101" pitchFamily="18" charset="-127"/>
              <a:ea typeface="HY동녘B" panose="02030600000101010101" pitchFamily="18" charset="-127"/>
            </a:rPr>
            <a:t>(31%)</a:t>
          </a:r>
          <a:endParaRPr lang="en-US" altLang="ko-KR" sz="1500" dirty="0" smtClean="0">
            <a:solidFill>
              <a:srgbClr val="FFC000"/>
            </a:solidFill>
            <a:latin typeface="HY동녘B" panose="02030600000101010101" pitchFamily="18" charset="-127"/>
            <a:ea typeface="HY동녘B" panose="02030600000101010101" pitchFamily="18" charset="-127"/>
          </a:endParaRPr>
        </a:p>
      </dgm:t>
    </dgm:pt>
    <dgm:pt modelId="{0AA55165-972D-4226-A86D-ED0B393FDAF2}" type="parTrans" cxnId="{AFBC7A0E-EA12-47D1-B5A6-109A3FB14BE8}">
      <dgm:prSet/>
      <dgm:spPr/>
      <dgm:t>
        <a:bodyPr/>
        <a:lstStyle/>
        <a:p>
          <a:pPr latinLnBrk="1"/>
          <a:endParaRPr lang="ko-KR" altLang="en-US"/>
        </a:p>
      </dgm:t>
    </dgm:pt>
    <dgm:pt modelId="{891C2D98-E813-4A1F-AB0B-04FC867C4536}" type="sibTrans" cxnId="{AFBC7A0E-EA12-47D1-B5A6-109A3FB14BE8}">
      <dgm:prSet/>
      <dgm:spPr/>
      <dgm:t>
        <a:bodyPr/>
        <a:lstStyle/>
        <a:p>
          <a:pPr latinLnBrk="1"/>
          <a:endParaRPr lang="ko-KR" altLang="en-US"/>
        </a:p>
      </dgm:t>
    </dgm:pt>
    <dgm:pt modelId="{86ABFF1D-E31E-49E7-931E-9937D8171BBF}">
      <dgm:prSet/>
      <dgm:spPr/>
      <dgm:t>
        <a:bodyPr/>
        <a:lstStyle/>
        <a:p>
          <a:pPr latinLnBrk="1"/>
          <a:r>
            <a:rPr lang="ko-KR" altLang="en-US" dirty="0" smtClean="0">
              <a:solidFill>
                <a:srgbClr val="FFC000"/>
              </a:solidFill>
              <a:latin typeface="HY동녘B" panose="02030600000101010101" pitchFamily="18" charset="-127"/>
              <a:ea typeface="HY동녘B" panose="02030600000101010101" pitchFamily="18" charset="-127"/>
            </a:rPr>
            <a:t>외주공사비</a:t>
          </a:r>
          <a:r>
            <a:rPr lang="ko-KR" altLang="en-US" dirty="0" smtClean="0">
              <a:solidFill>
                <a:schemeClr val="accent6"/>
              </a:solidFill>
              <a:latin typeface="HY동녘B" panose="02030600000101010101" pitchFamily="18" charset="-127"/>
              <a:ea typeface="HY동녘B" panose="02030600000101010101" pitchFamily="18" charset="-127"/>
            </a:rPr>
            <a:t> </a:t>
          </a:r>
          <a:r>
            <a:rPr lang="en-US" altLang="ko-KR" dirty="0" smtClean="0">
              <a:solidFill>
                <a:schemeClr val="accent6"/>
              </a:solidFill>
              <a:latin typeface="HY동녘B" panose="02030600000101010101" pitchFamily="18" charset="-127"/>
              <a:ea typeface="HY동녘B" panose="02030600000101010101" pitchFamily="18" charset="-127"/>
            </a:rPr>
            <a:t>× </a:t>
          </a:r>
          <a:r>
            <a:rPr lang="ko-KR" altLang="en-US" dirty="0" smtClean="0">
              <a:solidFill>
                <a:schemeClr val="accent6"/>
              </a:solidFill>
              <a:latin typeface="HY동녘B" panose="02030600000101010101" pitchFamily="18" charset="-127"/>
              <a:ea typeface="HY동녘B" panose="02030600000101010101" pitchFamily="18" charset="-127"/>
            </a:rPr>
            <a:t>하도급공사 노무비율</a:t>
          </a:r>
          <a:r>
            <a:rPr lang="en-US" altLang="ko-KR" dirty="0" smtClean="0">
              <a:solidFill>
                <a:schemeClr val="accent6"/>
              </a:solidFill>
              <a:latin typeface="HY동녘B" panose="02030600000101010101" pitchFamily="18" charset="-127"/>
              <a:ea typeface="HY동녘B" panose="02030600000101010101" pitchFamily="18" charset="-127"/>
            </a:rPr>
            <a:t>(31%)</a:t>
          </a:r>
          <a:endParaRPr lang="en-US" altLang="ko-KR" dirty="0">
            <a:solidFill>
              <a:schemeClr val="accent6"/>
            </a:solidFill>
            <a:latin typeface="HY동녘B" panose="02030600000101010101" pitchFamily="18" charset="-127"/>
            <a:ea typeface="HY동녘B" panose="02030600000101010101" pitchFamily="18" charset="-127"/>
          </a:endParaRPr>
        </a:p>
      </dgm:t>
    </dgm:pt>
    <dgm:pt modelId="{42934D9A-D7E6-44E8-87B2-CEB5128366CA}" type="parTrans" cxnId="{8146B2ED-CDB2-43AB-9AA5-778AF123F9FE}">
      <dgm:prSet/>
      <dgm:spPr/>
      <dgm:t>
        <a:bodyPr/>
        <a:lstStyle/>
        <a:p>
          <a:pPr latinLnBrk="1"/>
          <a:endParaRPr lang="ko-KR" altLang="en-US"/>
        </a:p>
      </dgm:t>
    </dgm:pt>
    <dgm:pt modelId="{7D6CA7F3-C597-485D-B89B-634E310C5930}" type="sibTrans" cxnId="{8146B2ED-CDB2-43AB-9AA5-778AF123F9FE}">
      <dgm:prSet/>
      <dgm:spPr/>
      <dgm:t>
        <a:bodyPr/>
        <a:lstStyle/>
        <a:p>
          <a:pPr latinLnBrk="1"/>
          <a:endParaRPr lang="ko-KR" altLang="en-US"/>
        </a:p>
      </dgm:t>
    </dgm:pt>
    <dgm:pt modelId="{D3755B5D-6305-4039-8DEE-B18B937D1E5D}" type="pres">
      <dgm:prSet presAssocID="{0388AD4A-9786-44F6-BB20-14A31690B14C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7A71B58-8B13-412D-8E9B-2C6CB54FF5F7}" type="pres">
      <dgm:prSet presAssocID="{389FAB11-41F1-4DDC-9BEE-CA180BAC1ABB}" presName="compNode" presStyleCnt="0"/>
      <dgm:spPr/>
    </dgm:pt>
    <dgm:pt modelId="{5EFCAC98-09FA-45E9-8DDD-0E7E55671C04}" type="pres">
      <dgm:prSet presAssocID="{389FAB11-41F1-4DDC-9BEE-CA180BAC1ABB}" presName="aNode" presStyleLbl="bgShp" presStyleIdx="0" presStyleCnt="2" custScaleY="95000" custLinFactNeighborX="81" custLinFactNeighborY="-7500"/>
      <dgm:spPr/>
      <dgm:t>
        <a:bodyPr/>
        <a:lstStyle/>
        <a:p>
          <a:pPr latinLnBrk="1"/>
          <a:endParaRPr lang="ko-KR" altLang="en-US"/>
        </a:p>
      </dgm:t>
    </dgm:pt>
    <dgm:pt modelId="{C37FB93C-45BC-4746-ADCF-8D82283E25D5}" type="pres">
      <dgm:prSet presAssocID="{389FAB11-41F1-4DDC-9BEE-CA180BAC1ABB}" presName="textNode" presStyleLbl="bgShp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AD12E515-335C-4123-A0A5-1A1E4D2BFAEB}" type="pres">
      <dgm:prSet presAssocID="{389FAB11-41F1-4DDC-9BEE-CA180BAC1ABB}" presName="compChildNode" presStyleCnt="0"/>
      <dgm:spPr/>
    </dgm:pt>
    <dgm:pt modelId="{07078DAC-36AE-4FA5-8132-FF5DA9FD1E75}" type="pres">
      <dgm:prSet presAssocID="{389FAB11-41F1-4DDC-9BEE-CA180BAC1ABB}" presName="theInnerList" presStyleCnt="0"/>
      <dgm:spPr/>
    </dgm:pt>
    <dgm:pt modelId="{41D0FB27-7816-4825-BA6F-C09E038B5850}" type="pres">
      <dgm:prSet presAssocID="{FFE82751-9C4A-42B6-A1B9-70744B474696}" presName="childNode" presStyleLbl="node1" presStyleIdx="0" presStyleCnt="5" custScaleX="121000" custLinFactY="-27621" custLinFactNeighborY="-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E838F89-4479-4434-85CC-107AAF209589}" type="pres">
      <dgm:prSet presAssocID="{FFE82751-9C4A-42B6-A1B9-70744B474696}" presName="aSpace2" presStyleCnt="0"/>
      <dgm:spPr/>
    </dgm:pt>
    <dgm:pt modelId="{64C33901-F8D1-48C0-A775-0B9FFAD5EB59}" type="pres">
      <dgm:prSet presAssocID="{62B5E4DF-2CF8-470F-8FFE-CDC7B8388374}" presName="childNode" presStyleLbl="node1" presStyleIdx="1" presStyleCnt="5" custScaleX="121000" custLinFactY="-27621" custLinFactNeighborY="-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547D431-C8E4-4BEC-8F2D-F77122EE84A8}" type="pres">
      <dgm:prSet presAssocID="{62B5E4DF-2CF8-470F-8FFE-CDC7B8388374}" presName="aSpace2" presStyleCnt="0"/>
      <dgm:spPr/>
    </dgm:pt>
    <dgm:pt modelId="{CC13C9B0-8C3B-4263-BF25-46EC70DD6043}" type="pres">
      <dgm:prSet presAssocID="{86ABFF1D-E31E-49E7-931E-9937D8171BBF}" presName="childNode" presStyleLbl="node1" presStyleIdx="2" presStyleCnt="5" custScaleX="120491" custLinFactY="-25877" custLinFactNeighborY="-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51E01D6-993E-49EC-8BC0-088F97685AB9}" type="pres">
      <dgm:prSet presAssocID="{389FAB11-41F1-4DDC-9BEE-CA180BAC1ABB}" presName="aSpace" presStyleCnt="0"/>
      <dgm:spPr/>
    </dgm:pt>
    <dgm:pt modelId="{4111C5D3-4276-4A5C-8726-3DA64793DEBC}" type="pres">
      <dgm:prSet presAssocID="{DA40B87B-11EF-418A-A137-6D03DCEF75F8}" presName="compNode" presStyleCnt="0"/>
      <dgm:spPr/>
    </dgm:pt>
    <dgm:pt modelId="{99C41BEC-2526-4670-8C76-FC2E5516A864}" type="pres">
      <dgm:prSet presAssocID="{DA40B87B-11EF-418A-A137-6D03DCEF75F8}" presName="aNode" presStyleLbl="bgShp" presStyleIdx="1" presStyleCnt="2" custScaleY="95000" custLinFactNeighborY="-7500"/>
      <dgm:spPr/>
      <dgm:t>
        <a:bodyPr/>
        <a:lstStyle/>
        <a:p>
          <a:pPr latinLnBrk="1"/>
          <a:endParaRPr lang="ko-KR" altLang="en-US"/>
        </a:p>
      </dgm:t>
    </dgm:pt>
    <dgm:pt modelId="{4796633B-432A-4623-9039-636FDD812246}" type="pres">
      <dgm:prSet presAssocID="{DA40B87B-11EF-418A-A137-6D03DCEF75F8}" presName="textNode" presStyleLbl="bgShp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4B3F7665-1538-4D0C-BC8B-A816B9D38EDB}" type="pres">
      <dgm:prSet presAssocID="{DA40B87B-11EF-418A-A137-6D03DCEF75F8}" presName="compChildNode" presStyleCnt="0"/>
      <dgm:spPr/>
    </dgm:pt>
    <dgm:pt modelId="{04647FE2-2735-4153-9AE6-566C347364E9}" type="pres">
      <dgm:prSet presAssocID="{DA40B87B-11EF-418A-A137-6D03DCEF75F8}" presName="theInnerList" presStyleCnt="0"/>
      <dgm:spPr/>
    </dgm:pt>
    <dgm:pt modelId="{F77C95A4-995A-4C98-8E98-76FAA7C7BB45}" type="pres">
      <dgm:prSet presAssocID="{79AA5ACC-42BE-4B9B-B000-58BF4C03A6DF}" presName="childNode" presStyleLbl="node1" presStyleIdx="3" presStyleCnt="5" custScaleX="121000" custScaleY="121000" custLinFactY="-12195" custLinFactNeighborY="-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23DBFD5-645C-4D44-8C91-F0F8FDB9F9C1}" type="pres">
      <dgm:prSet presAssocID="{79AA5ACC-42BE-4B9B-B000-58BF4C03A6DF}" presName="aSpace2" presStyleCnt="0"/>
      <dgm:spPr/>
    </dgm:pt>
    <dgm:pt modelId="{682DF92C-77B2-4DAA-9A6B-936C969862F6}" type="pres">
      <dgm:prSet presAssocID="{60771FEB-BEA9-496A-892D-8CA7D6721CF5}" presName="childNode" presStyleLbl="node1" presStyleIdx="4" presStyleCnt="5" custScaleX="121000" custScaleY="121000" custLinFactY="-12195" custLinFactNeighborY="-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88C02D6D-96B1-4D00-AB05-E6506DC8D5E3}" type="presOf" srcId="{79AA5ACC-42BE-4B9B-B000-58BF4C03A6DF}" destId="{F77C95A4-995A-4C98-8E98-76FAA7C7BB45}" srcOrd="0" destOrd="0" presId="urn:microsoft.com/office/officeart/2005/8/layout/lProcess2"/>
    <dgm:cxn modelId="{CC6D49E1-A918-4EA8-BEDB-F499714DC8C7}" type="presOf" srcId="{60771FEB-BEA9-496A-892D-8CA7D6721CF5}" destId="{682DF92C-77B2-4DAA-9A6B-936C969862F6}" srcOrd="0" destOrd="0" presId="urn:microsoft.com/office/officeart/2005/8/layout/lProcess2"/>
    <dgm:cxn modelId="{B347DF31-C190-4D3E-8A99-944817A9A3D9}" srcId="{389FAB11-41F1-4DDC-9BEE-CA180BAC1ABB}" destId="{62B5E4DF-2CF8-470F-8FFE-CDC7B8388374}" srcOrd="1" destOrd="0" parTransId="{9B41D9A2-F0EE-4693-AA2B-44FC418C1C6D}" sibTransId="{B9AD4747-2DC2-49AD-A7E1-D15B806B371D}"/>
    <dgm:cxn modelId="{5E9F63C2-CF54-4D05-9EAA-E45566421986}" type="presOf" srcId="{389FAB11-41F1-4DDC-9BEE-CA180BAC1ABB}" destId="{5EFCAC98-09FA-45E9-8DDD-0E7E55671C04}" srcOrd="0" destOrd="0" presId="urn:microsoft.com/office/officeart/2005/8/layout/lProcess2"/>
    <dgm:cxn modelId="{CDBDFD9C-34FF-4CED-8B54-2D54F6E7BBCF}" srcId="{0388AD4A-9786-44F6-BB20-14A31690B14C}" destId="{DA40B87B-11EF-418A-A137-6D03DCEF75F8}" srcOrd="1" destOrd="0" parTransId="{BF2B3BC8-4BE8-43D3-8D9A-0DEF60BCF28E}" sibTransId="{2B85DC91-D659-4742-BAAF-EF97BDF5EADA}"/>
    <dgm:cxn modelId="{303C73D7-6377-4570-ADC3-9C3F40BCA3D6}" type="presOf" srcId="{FFE82751-9C4A-42B6-A1B9-70744B474696}" destId="{41D0FB27-7816-4825-BA6F-C09E038B5850}" srcOrd="0" destOrd="0" presId="urn:microsoft.com/office/officeart/2005/8/layout/lProcess2"/>
    <dgm:cxn modelId="{DB9A77E8-5DA3-491D-A4DA-DC416508076C}" type="presOf" srcId="{0388AD4A-9786-44F6-BB20-14A31690B14C}" destId="{D3755B5D-6305-4039-8DEE-B18B937D1E5D}" srcOrd="0" destOrd="0" presId="urn:microsoft.com/office/officeart/2005/8/layout/lProcess2"/>
    <dgm:cxn modelId="{5DC95EBE-84FB-4962-8465-D97BB9D4BCF9}" type="presOf" srcId="{DA40B87B-11EF-418A-A137-6D03DCEF75F8}" destId="{4796633B-432A-4623-9039-636FDD812246}" srcOrd="1" destOrd="0" presId="urn:microsoft.com/office/officeart/2005/8/layout/lProcess2"/>
    <dgm:cxn modelId="{1345BDE9-04B9-4508-95E9-A972337AE90F}" srcId="{DA40B87B-11EF-418A-A137-6D03DCEF75F8}" destId="{79AA5ACC-42BE-4B9B-B000-58BF4C03A6DF}" srcOrd="0" destOrd="0" parTransId="{582AA620-21D1-4067-87C6-4C79E04AC1E1}" sibTransId="{E198B84B-9A0C-44D7-9DAA-8A71302037E0}"/>
    <dgm:cxn modelId="{8D557308-FD37-4793-BDD6-58D2CED3E606}" type="presOf" srcId="{86ABFF1D-E31E-49E7-931E-9937D8171BBF}" destId="{CC13C9B0-8C3B-4263-BF25-46EC70DD6043}" srcOrd="0" destOrd="0" presId="urn:microsoft.com/office/officeart/2005/8/layout/lProcess2"/>
    <dgm:cxn modelId="{AFBC7A0E-EA12-47D1-B5A6-109A3FB14BE8}" srcId="{DA40B87B-11EF-418A-A137-6D03DCEF75F8}" destId="{60771FEB-BEA9-496A-892D-8CA7D6721CF5}" srcOrd="1" destOrd="0" parTransId="{0AA55165-972D-4226-A86D-ED0B393FDAF2}" sibTransId="{891C2D98-E813-4A1F-AB0B-04FC867C4536}"/>
    <dgm:cxn modelId="{65668128-33CD-438D-9035-5E1B2EDEB2A8}" type="presOf" srcId="{DA40B87B-11EF-418A-A137-6D03DCEF75F8}" destId="{99C41BEC-2526-4670-8C76-FC2E5516A864}" srcOrd="0" destOrd="0" presId="urn:microsoft.com/office/officeart/2005/8/layout/lProcess2"/>
    <dgm:cxn modelId="{DC2C1EFD-1F7B-40CA-A3FC-12C0A2E2BD01}" srcId="{0388AD4A-9786-44F6-BB20-14A31690B14C}" destId="{389FAB11-41F1-4DDC-9BEE-CA180BAC1ABB}" srcOrd="0" destOrd="0" parTransId="{5B912677-135D-45B1-8B0C-B57926DAEBE6}" sibTransId="{FE167FDF-9882-4304-8E8A-FDA0FBFE2194}"/>
    <dgm:cxn modelId="{D189BDF3-5BCD-4F4B-B62D-14E65927AD36}" srcId="{389FAB11-41F1-4DDC-9BEE-CA180BAC1ABB}" destId="{FFE82751-9C4A-42B6-A1B9-70744B474696}" srcOrd="0" destOrd="0" parTransId="{31BABC9F-8417-4A68-AC5B-079A6653FBE2}" sibTransId="{4BF0CD0A-9672-4EC2-B389-CC3ED0500709}"/>
    <dgm:cxn modelId="{8146B2ED-CDB2-43AB-9AA5-778AF123F9FE}" srcId="{389FAB11-41F1-4DDC-9BEE-CA180BAC1ABB}" destId="{86ABFF1D-E31E-49E7-931E-9937D8171BBF}" srcOrd="2" destOrd="0" parTransId="{42934D9A-D7E6-44E8-87B2-CEB5128366CA}" sibTransId="{7D6CA7F3-C597-485D-B89B-634E310C5930}"/>
    <dgm:cxn modelId="{3C20353F-6049-483E-9FDA-F47B8DF839F1}" type="presOf" srcId="{389FAB11-41F1-4DDC-9BEE-CA180BAC1ABB}" destId="{C37FB93C-45BC-4746-ADCF-8D82283E25D5}" srcOrd="1" destOrd="0" presId="urn:microsoft.com/office/officeart/2005/8/layout/lProcess2"/>
    <dgm:cxn modelId="{7227461F-00B7-4016-867B-6384C90DF308}" type="presOf" srcId="{62B5E4DF-2CF8-470F-8FFE-CDC7B8388374}" destId="{64C33901-F8D1-48C0-A775-0B9FFAD5EB59}" srcOrd="0" destOrd="0" presId="urn:microsoft.com/office/officeart/2005/8/layout/lProcess2"/>
    <dgm:cxn modelId="{A398A5EF-AECD-403A-80B6-69238C0E4B75}" type="presParOf" srcId="{D3755B5D-6305-4039-8DEE-B18B937D1E5D}" destId="{77A71B58-8B13-412D-8E9B-2C6CB54FF5F7}" srcOrd="0" destOrd="0" presId="urn:microsoft.com/office/officeart/2005/8/layout/lProcess2"/>
    <dgm:cxn modelId="{1BB97C3E-6AE7-4F84-B705-7E0E549BE949}" type="presParOf" srcId="{77A71B58-8B13-412D-8E9B-2C6CB54FF5F7}" destId="{5EFCAC98-09FA-45E9-8DDD-0E7E55671C04}" srcOrd="0" destOrd="0" presId="urn:microsoft.com/office/officeart/2005/8/layout/lProcess2"/>
    <dgm:cxn modelId="{FC1B2E41-565C-4A74-80C6-0E81517C2543}" type="presParOf" srcId="{77A71B58-8B13-412D-8E9B-2C6CB54FF5F7}" destId="{C37FB93C-45BC-4746-ADCF-8D82283E25D5}" srcOrd="1" destOrd="0" presId="urn:microsoft.com/office/officeart/2005/8/layout/lProcess2"/>
    <dgm:cxn modelId="{1F35FDDF-36F8-46FD-AC67-CE78A161493E}" type="presParOf" srcId="{77A71B58-8B13-412D-8E9B-2C6CB54FF5F7}" destId="{AD12E515-335C-4123-A0A5-1A1E4D2BFAEB}" srcOrd="2" destOrd="0" presId="urn:microsoft.com/office/officeart/2005/8/layout/lProcess2"/>
    <dgm:cxn modelId="{55BC8521-6301-4DF5-92C6-7BB4A8D92E9B}" type="presParOf" srcId="{AD12E515-335C-4123-A0A5-1A1E4D2BFAEB}" destId="{07078DAC-36AE-4FA5-8132-FF5DA9FD1E75}" srcOrd="0" destOrd="0" presId="urn:microsoft.com/office/officeart/2005/8/layout/lProcess2"/>
    <dgm:cxn modelId="{4EF691B7-6E90-4E30-9D2E-E7E15F59E740}" type="presParOf" srcId="{07078DAC-36AE-4FA5-8132-FF5DA9FD1E75}" destId="{41D0FB27-7816-4825-BA6F-C09E038B5850}" srcOrd="0" destOrd="0" presId="urn:microsoft.com/office/officeart/2005/8/layout/lProcess2"/>
    <dgm:cxn modelId="{026D103D-05E9-490C-8245-D115A84EFB60}" type="presParOf" srcId="{07078DAC-36AE-4FA5-8132-FF5DA9FD1E75}" destId="{BE838F89-4479-4434-85CC-107AAF209589}" srcOrd="1" destOrd="0" presId="urn:microsoft.com/office/officeart/2005/8/layout/lProcess2"/>
    <dgm:cxn modelId="{F87A4151-74A1-4440-A780-2E8AA16D82DF}" type="presParOf" srcId="{07078DAC-36AE-4FA5-8132-FF5DA9FD1E75}" destId="{64C33901-F8D1-48C0-A775-0B9FFAD5EB59}" srcOrd="2" destOrd="0" presId="urn:microsoft.com/office/officeart/2005/8/layout/lProcess2"/>
    <dgm:cxn modelId="{BDD3D85A-4642-42F1-9B27-D95D1C68226B}" type="presParOf" srcId="{07078DAC-36AE-4FA5-8132-FF5DA9FD1E75}" destId="{3547D431-C8E4-4BEC-8F2D-F77122EE84A8}" srcOrd="3" destOrd="0" presId="urn:microsoft.com/office/officeart/2005/8/layout/lProcess2"/>
    <dgm:cxn modelId="{AE907047-14CF-4323-A449-0EAB323E73DA}" type="presParOf" srcId="{07078DAC-36AE-4FA5-8132-FF5DA9FD1E75}" destId="{CC13C9B0-8C3B-4263-BF25-46EC70DD6043}" srcOrd="4" destOrd="0" presId="urn:microsoft.com/office/officeart/2005/8/layout/lProcess2"/>
    <dgm:cxn modelId="{EB69A011-350D-4456-82E2-94F4FCF66B76}" type="presParOf" srcId="{D3755B5D-6305-4039-8DEE-B18B937D1E5D}" destId="{451E01D6-993E-49EC-8BC0-088F97685AB9}" srcOrd="1" destOrd="0" presId="urn:microsoft.com/office/officeart/2005/8/layout/lProcess2"/>
    <dgm:cxn modelId="{CDEFC31F-9C90-4557-8027-0601B5548942}" type="presParOf" srcId="{D3755B5D-6305-4039-8DEE-B18B937D1E5D}" destId="{4111C5D3-4276-4A5C-8726-3DA64793DEBC}" srcOrd="2" destOrd="0" presId="urn:microsoft.com/office/officeart/2005/8/layout/lProcess2"/>
    <dgm:cxn modelId="{1EFCA503-9BEF-42F8-838E-62A9D7F45008}" type="presParOf" srcId="{4111C5D3-4276-4A5C-8726-3DA64793DEBC}" destId="{99C41BEC-2526-4670-8C76-FC2E5516A864}" srcOrd="0" destOrd="0" presId="urn:microsoft.com/office/officeart/2005/8/layout/lProcess2"/>
    <dgm:cxn modelId="{945F266B-6380-4C59-B7DC-2D478BDB86C7}" type="presParOf" srcId="{4111C5D3-4276-4A5C-8726-3DA64793DEBC}" destId="{4796633B-432A-4623-9039-636FDD812246}" srcOrd="1" destOrd="0" presId="urn:microsoft.com/office/officeart/2005/8/layout/lProcess2"/>
    <dgm:cxn modelId="{D818F777-34AD-42C6-85A6-2FB6C9AD99CF}" type="presParOf" srcId="{4111C5D3-4276-4A5C-8726-3DA64793DEBC}" destId="{4B3F7665-1538-4D0C-BC8B-A816B9D38EDB}" srcOrd="2" destOrd="0" presId="urn:microsoft.com/office/officeart/2005/8/layout/lProcess2"/>
    <dgm:cxn modelId="{A527C0CD-B2A1-4DF9-95C9-0E8780C7A47F}" type="presParOf" srcId="{4B3F7665-1538-4D0C-BC8B-A816B9D38EDB}" destId="{04647FE2-2735-4153-9AE6-566C347364E9}" srcOrd="0" destOrd="0" presId="urn:microsoft.com/office/officeart/2005/8/layout/lProcess2"/>
    <dgm:cxn modelId="{A15C4AF4-04FB-476D-97C5-EC4338390F44}" type="presParOf" srcId="{04647FE2-2735-4153-9AE6-566C347364E9}" destId="{F77C95A4-995A-4C98-8E98-76FAA7C7BB45}" srcOrd="0" destOrd="0" presId="urn:microsoft.com/office/officeart/2005/8/layout/lProcess2"/>
    <dgm:cxn modelId="{240DB7BC-63A0-4E3B-9D58-B66BA942C691}" type="presParOf" srcId="{04647FE2-2735-4153-9AE6-566C347364E9}" destId="{B23DBFD5-645C-4D44-8C91-F0F8FDB9F9C1}" srcOrd="1" destOrd="0" presId="urn:microsoft.com/office/officeart/2005/8/layout/lProcess2"/>
    <dgm:cxn modelId="{52F992C9-2978-4A4D-A0C6-F77C3913C26A}" type="presParOf" srcId="{04647FE2-2735-4153-9AE6-566C347364E9}" destId="{682DF92C-77B2-4DAA-9A6B-936C969862F6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1839A4-E748-4670-B8D1-E6F9FCA8100B}">
      <dsp:nvSpPr>
        <dsp:cNvPr id="0" name=""/>
        <dsp:cNvSpPr/>
      </dsp:nvSpPr>
      <dsp:spPr>
        <a:xfrm>
          <a:off x="0" y="0"/>
          <a:ext cx="3153113" cy="27520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rPr>
            <a:t>자기공사</a:t>
          </a:r>
          <a:endParaRPr lang="en-US" altLang="ko-KR" sz="18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동녘M" panose="02030600000101010101" pitchFamily="18" charset="-127"/>
            <a:ea typeface="HY동녘M" panose="02030600000101010101" pitchFamily="18" charset="-127"/>
          </a:endParaRPr>
        </a:p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rPr>
            <a:t>(</a:t>
          </a:r>
          <a:r>
            <a:rPr lang="ko-KR" altLang="en-US" sz="18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rPr>
            <a:t>발주자겸시공자</a:t>
          </a:r>
          <a:r>
            <a:rPr lang="en-US" altLang="ko-KR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rPr>
            <a:t>)(A)</a:t>
          </a:r>
        </a:p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rPr>
            <a:t>원도급공사</a:t>
          </a:r>
          <a:r>
            <a:rPr lang="en-US" altLang="ko-KR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rPr>
            <a:t>(B)</a:t>
          </a:r>
          <a:endParaRPr lang="ko-KR" altLang="en-U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동녘M" panose="02030600000101010101" pitchFamily="18" charset="-127"/>
            <a:ea typeface="HY동녘M" panose="02030600000101010101" pitchFamily="18" charset="-127"/>
          </a:endParaRPr>
        </a:p>
      </dsp:txBody>
      <dsp:txXfrm>
        <a:off x="461762" y="688020"/>
        <a:ext cx="2229587" cy="13760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FCAC98-09FA-45E9-8DDD-0E7E55671C04}">
      <dsp:nvSpPr>
        <dsp:cNvPr id="0" name=""/>
        <dsp:cNvSpPr/>
      </dsp:nvSpPr>
      <dsp:spPr>
        <a:xfrm>
          <a:off x="4043" y="0"/>
          <a:ext cx="3889740" cy="4392488"/>
        </a:xfrm>
        <a:prstGeom prst="roundRect">
          <a:avLst>
            <a:gd name="adj" fmla="val 10000"/>
          </a:avLst>
        </a:prstGeom>
        <a:solidFill>
          <a:schemeClr val="bg1">
            <a:alpha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rPr>
            <a:t>산재보험 보수총액</a:t>
          </a:r>
          <a:endParaRPr lang="en-US" altLang="ko-KR" sz="18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동녘M" panose="02030600000101010101" pitchFamily="18" charset="-127"/>
            <a:ea typeface="HY동녘M" panose="02030600000101010101" pitchFamily="18" charset="-127"/>
          </a:endParaRPr>
        </a:p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rPr>
            <a:t>사무</a:t>
          </a:r>
          <a:r>
            <a:rPr lang="en-US" altLang="ko-KR" sz="1800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rPr>
            <a:t>(</a:t>
          </a:r>
          <a:r>
            <a:rPr lang="ko-KR" altLang="en-US" sz="1800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rPr>
            <a:t>내근</a:t>
          </a:r>
          <a:r>
            <a:rPr lang="en-US" altLang="ko-KR" sz="1800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rPr>
            <a:t>)</a:t>
          </a:r>
          <a:r>
            <a:rPr lang="ko-KR" altLang="en-US" sz="1800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rPr>
            <a:t>직원 보수</a:t>
          </a:r>
          <a:endParaRPr lang="ko-KR" altLang="en-U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동녘M" panose="02030600000101010101" pitchFamily="18" charset="-127"/>
            <a:ea typeface="HY동녘M" panose="02030600000101010101" pitchFamily="18" charset="-127"/>
          </a:endParaRPr>
        </a:p>
      </dsp:txBody>
      <dsp:txXfrm>
        <a:off x="4043" y="0"/>
        <a:ext cx="3889740" cy="1317746"/>
      </dsp:txXfrm>
    </dsp:sp>
    <dsp:sp modelId="{41D0FB27-7816-4825-BA6F-C09E038B5850}">
      <dsp:nvSpPr>
        <dsp:cNvPr id="0" name=""/>
        <dsp:cNvSpPr/>
      </dsp:nvSpPr>
      <dsp:spPr>
        <a:xfrm>
          <a:off x="66279" y="1081018"/>
          <a:ext cx="3765268" cy="13243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손익계산서상 전체 급여</a:t>
          </a:r>
          <a:endParaRPr lang="en-US" altLang="ko-KR" sz="1500" kern="1200" dirty="0" smtClean="0">
            <a:solidFill>
              <a:schemeClr val="accent6"/>
            </a:solidFill>
            <a:latin typeface="HY동녘M" panose="02030600000101010101" pitchFamily="18" charset="-127"/>
            <a:ea typeface="HY동녘M" panose="02030600000101010101" pitchFamily="18" charset="-127"/>
          </a:endParaRPr>
        </a:p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500" kern="12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(</a:t>
          </a:r>
          <a:r>
            <a:rPr lang="ko-KR" altLang="en-US" sz="1500" kern="12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임원급여</a:t>
          </a:r>
          <a:r>
            <a:rPr lang="en-US" altLang="ko-KR" sz="1500" kern="12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, </a:t>
          </a:r>
          <a:r>
            <a:rPr lang="ko-KR" altLang="en-US" sz="1500" kern="12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직원급여 등 항목</a:t>
          </a:r>
          <a:r>
            <a:rPr lang="en-US" altLang="ko-KR" sz="1500" kern="12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)</a:t>
          </a:r>
        </a:p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500" kern="12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※ </a:t>
          </a:r>
          <a:r>
            <a:rPr lang="ko-KR" altLang="en-US" sz="1500" kern="12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대표자 급여 제외</a:t>
          </a:r>
          <a:endParaRPr lang="ko-KR" altLang="en-US" sz="1500" kern="1200" dirty="0">
            <a:latin typeface="HY동녘M" panose="02030600000101010101" pitchFamily="18" charset="-127"/>
            <a:ea typeface="HY동녘M" panose="02030600000101010101" pitchFamily="18" charset="-127"/>
          </a:endParaRPr>
        </a:p>
      </dsp:txBody>
      <dsp:txXfrm>
        <a:off x="105069" y="1119808"/>
        <a:ext cx="3687688" cy="1246815"/>
      </dsp:txXfrm>
    </dsp:sp>
    <dsp:sp modelId="{64C33901-F8D1-48C0-A775-0B9FFAD5EB59}">
      <dsp:nvSpPr>
        <dsp:cNvPr id="0" name=""/>
        <dsp:cNvSpPr/>
      </dsp:nvSpPr>
      <dsp:spPr>
        <a:xfrm>
          <a:off x="66279" y="2609166"/>
          <a:ext cx="3765268" cy="13243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smtClean="0">
              <a:solidFill>
                <a:srgbClr val="FFC000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본사 소속 현장근무자 보수는 </a:t>
          </a:r>
          <a:endParaRPr lang="en-US" altLang="ko-KR" sz="1500" kern="1200" smtClean="0">
            <a:solidFill>
              <a:srgbClr val="FFC000"/>
            </a:solidFill>
            <a:latin typeface="HY동녘M" panose="02030600000101010101" pitchFamily="18" charset="-127"/>
            <a:ea typeface="HY동녘M" panose="02030600000101010101" pitchFamily="18" charset="-127"/>
          </a:endParaRPr>
        </a:p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smtClean="0">
              <a:solidFill>
                <a:srgbClr val="FFC000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건설현장으로 신고</a:t>
          </a:r>
          <a:endParaRPr lang="ko-KR" altLang="en-US" sz="1500" kern="1200" dirty="0">
            <a:solidFill>
              <a:srgbClr val="FFC000"/>
            </a:solidFill>
            <a:latin typeface="HY동녘M" panose="02030600000101010101" pitchFamily="18" charset="-127"/>
            <a:ea typeface="HY동녘M" panose="02030600000101010101" pitchFamily="18" charset="-127"/>
          </a:endParaRPr>
        </a:p>
      </dsp:txBody>
      <dsp:txXfrm>
        <a:off x="105069" y="2647956"/>
        <a:ext cx="3687688" cy="1246815"/>
      </dsp:txXfrm>
    </dsp:sp>
    <dsp:sp modelId="{99C41BEC-2526-4670-8C76-FC2E5516A864}">
      <dsp:nvSpPr>
        <dsp:cNvPr id="0" name=""/>
        <dsp:cNvSpPr/>
      </dsp:nvSpPr>
      <dsp:spPr>
        <a:xfrm>
          <a:off x="4185514" y="0"/>
          <a:ext cx="3889740" cy="4392488"/>
        </a:xfrm>
        <a:prstGeom prst="roundRect">
          <a:avLst>
            <a:gd name="adj" fmla="val 10000"/>
          </a:avLst>
        </a:prstGeom>
        <a:solidFill>
          <a:schemeClr val="bg1">
            <a:alpha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rPr>
            <a:t>고용보험 보수총액</a:t>
          </a:r>
          <a:endParaRPr lang="en-US" altLang="ko-KR" sz="18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동녘M" panose="02030600000101010101" pitchFamily="18" charset="-127"/>
            <a:ea typeface="HY동녘M" panose="02030600000101010101" pitchFamily="18" charset="-127"/>
          </a:endParaRPr>
        </a:p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rPr>
            <a:t>소속 근로자 전체 보수</a:t>
          </a:r>
          <a:endParaRPr lang="ko-KR" altLang="en-U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동녘M" panose="02030600000101010101" pitchFamily="18" charset="-127"/>
            <a:ea typeface="HY동녘M" panose="02030600000101010101" pitchFamily="18" charset="-127"/>
          </a:endParaRPr>
        </a:p>
      </dsp:txBody>
      <dsp:txXfrm>
        <a:off x="4185514" y="0"/>
        <a:ext cx="3889740" cy="1317746"/>
      </dsp:txXfrm>
    </dsp:sp>
    <dsp:sp modelId="{F77C95A4-995A-4C98-8E98-76FAA7C7BB45}">
      <dsp:nvSpPr>
        <dsp:cNvPr id="0" name=""/>
        <dsp:cNvSpPr/>
      </dsp:nvSpPr>
      <dsp:spPr>
        <a:xfrm>
          <a:off x="4247750" y="1143390"/>
          <a:ext cx="3765268" cy="7675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lvl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300" kern="120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손익계산서상 급여</a:t>
          </a:r>
          <a:r>
            <a:rPr lang="en-US" altLang="ko-KR" sz="1300" kern="120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(</a:t>
          </a:r>
          <a:r>
            <a:rPr lang="ko-KR" altLang="en-US" sz="1300" kern="120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임원급여</a:t>
          </a:r>
          <a:r>
            <a:rPr lang="en-US" altLang="ko-KR" sz="1300" kern="120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, </a:t>
          </a:r>
          <a:r>
            <a:rPr lang="ko-KR" altLang="en-US" sz="1300" kern="120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직원급여 등 항목</a:t>
          </a:r>
          <a:r>
            <a:rPr lang="en-US" altLang="ko-KR" sz="1300" kern="120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)</a:t>
          </a:r>
        </a:p>
        <a:p>
          <a:pPr lvl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300" kern="120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※ </a:t>
          </a:r>
          <a:r>
            <a:rPr lang="ko-KR" altLang="en-US" sz="1300" kern="120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대표자 급여 제외</a:t>
          </a:r>
          <a:endParaRPr lang="ko-KR" altLang="en-US" sz="1300" kern="1200" dirty="0">
            <a:latin typeface="HY동녘M" panose="02030600000101010101" pitchFamily="18" charset="-127"/>
            <a:ea typeface="HY동녘M" panose="02030600000101010101" pitchFamily="18" charset="-127"/>
          </a:endParaRPr>
        </a:p>
      </dsp:txBody>
      <dsp:txXfrm>
        <a:off x="4270230" y="1165870"/>
        <a:ext cx="3720308" cy="722561"/>
      </dsp:txXfrm>
    </dsp:sp>
    <dsp:sp modelId="{682DF92C-77B2-4DAA-9A6B-936C969862F6}">
      <dsp:nvSpPr>
        <dsp:cNvPr id="0" name=""/>
        <dsp:cNvSpPr/>
      </dsp:nvSpPr>
      <dsp:spPr>
        <a:xfrm>
          <a:off x="4247750" y="2008499"/>
          <a:ext cx="3765268" cy="7675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원가명세서상 본사 소속 근로자</a:t>
          </a:r>
          <a:r>
            <a:rPr lang="en-US" altLang="ko-KR" sz="1100" kern="12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(</a:t>
          </a:r>
          <a:r>
            <a:rPr lang="ko-KR" altLang="en-US" sz="1100" kern="12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현장소장</a:t>
          </a:r>
          <a:r>
            <a:rPr lang="en-US" altLang="ko-KR" sz="1100" kern="12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, </a:t>
          </a:r>
          <a:r>
            <a:rPr lang="ko-KR" altLang="en-US" sz="1100" kern="12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기사 등</a:t>
          </a:r>
          <a:r>
            <a:rPr lang="en-US" altLang="ko-KR" sz="1100" kern="12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) </a:t>
          </a:r>
          <a:r>
            <a:rPr lang="ko-KR" altLang="en-US" sz="1100" kern="12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급여</a:t>
          </a:r>
          <a:endParaRPr lang="en-US" altLang="ko-KR" sz="1100" kern="1200" dirty="0" smtClean="0">
            <a:solidFill>
              <a:schemeClr val="accent6"/>
            </a:solidFill>
            <a:latin typeface="HY동녘M" panose="02030600000101010101" pitchFamily="18" charset="-127"/>
            <a:ea typeface="HY동녘M" panose="02030600000101010101" pitchFamily="18" charset="-127"/>
          </a:endParaRPr>
        </a:p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100" kern="12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※ </a:t>
          </a:r>
          <a:r>
            <a:rPr lang="ko-KR" altLang="en-US" sz="1100" kern="1200" dirty="0" smtClean="0">
              <a:solidFill>
                <a:srgbClr val="FFC000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현장 일용직 급여 제외</a:t>
          </a:r>
          <a:endParaRPr lang="en-US" altLang="ko-KR" sz="1100" kern="1200" dirty="0" smtClean="0">
            <a:solidFill>
              <a:srgbClr val="FFC000"/>
            </a:solidFill>
            <a:latin typeface="HY동녘M" panose="02030600000101010101" pitchFamily="18" charset="-127"/>
            <a:ea typeface="HY동녘M" panose="02030600000101010101" pitchFamily="18" charset="-127"/>
          </a:endParaRPr>
        </a:p>
      </dsp:txBody>
      <dsp:txXfrm>
        <a:off x="4270230" y="2030979"/>
        <a:ext cx="3720308" cy="722561"/>
      </dsp:txXfrm>
    </dsp:sp>
    <dsp:sp modelId="{0334B10F-CD72-4230-BDDF-9CA9DCDB2499}">
      <dsp:nvSpPr>
        <dsp:cNvPr id="0" name=""/>
        <dsp:cNvSpPr/>
      </dsp:nvSpPr>
      <dsp:spPr>
        <a:xfrm>
          <a:off x="4255685" y="2880319"/>
          <a:ext cx="3765268" cy="11237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만</a:t>
          </a:r>
          <a:r>
            <a:rPr lang="en-US" altLang="ko-KR" sz="1100" kern="12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65</a:t>
          </a:r>
          <a:r>
            <a:rPr lang="ko-KR" altLang="en-US" sz="1100" kern="12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세 이후 고용된 자의 보수총액은 실업급여보험료</a:t>
          </a:r>
          <a:endParaRPr lang="en-US" altLang="ko-KR" sz="1100" kern="1200" dirty="0" smtClean="0">
            <a:solidFill>
              <a:schemeClr val="accent6"/>
            </a:solidFill>
            <a:latin typeface="HY동녘M" panose="02030600000101010101" pitchFamily="18" charset="-127"/>
            <a:ea typeface="HY동녘M" panose="02030600000101010101" pitchFamily="18" charset="-127"/>
          </a:endParaRPr>
        </a:p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산정대상 보수총액에서 제외</a:t>
          </a:r>
          <a:r>
            <a:rPr lang="en-US" altLang="ko-KR" sz="1100" kern="12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(</a:t>
          </a:r>
          <a:r>
            <a:rPr lang="ko-KR" altLang="en-US" sz="1100" kern="12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고용안정</a:t>
          </a:r>
          <a:r>
            <a:rPr lang="en-US" altLang="ko-KR" sz="1100" kern="12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·</a:t>
          </a:r>
          <a:r>
            <a:rPr lang="ko-KR" altLang="en-US" sz="1100" kern="12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직업능력개발</a:t>
          </a:r>
          <a:endParaRPr lang="en-US" altLang="ko-KR" sz="1100" kern="1200" dirty="0" smtClean="0">
            <a:solidFill>
              <a:schemeClr val="accent6"/>
            </a:solidFill>
            <a:latin typeface="HY동녘M" panose="02030600000101010101" pitchFamily="18" charset="-127"/>
            <a:ea typeface="HY동녘M" panose="02030600000101010101" pitchFamily="18" charset="-127"/>
          </a:endParaRPr>
        </a:p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사업 보험료 산정대상 보수총액에는 포함</a:t>
          </a:r>
          <a:r>
            <a:rPr lang="en-US" altLang="ko-KR" sz="1100" kern="120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rPr>
            <a:t>)</a:t>
          </a:r>
          <a:endParaRPr lang="en-US" altLang="ko-KR" sz="1100" kern="1200" dirty="0" smtClean="0">
            <a:solidFill>
              <a:srgbClr val="FF0000"/>
            </a:solidFill>
            <a:latin typeface="HY동녘M" panose="02030600000101010101" pitchFamily="18" charset="-127"/>
            <a:ea typeface="HY동녘M" panose="02030600000101010101" pitchFamily="18" charset="-127"/>
          </a:endParaRPr>
        </a:p>
      </dsp:txBody>
      <dsp:txXfrm>
        <a:off x="4288598" y="2913232"/>
        <a:ext cx="3699442" cy="10579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FCAC98-09FA-45E9-8DDD-0E7E55671C04}">
      <dsp:nvSpPr>
        <dsp:cNvPr id="0" name=""/>
        <dsp:cNvSpPr/>
      </dsp:nvSpPr>
      <dsp:spPr>
        <a:xfrm>
          <a:off x="7194" y="0"/>
          <a:ext cx="3889740" cy="27363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bg1">
                <a:alpha val="40000"/>
              </a:schemeClr>
            </a:gs>
            <a:gs pos="39999">
              <a:schemeClr val="bg1">
                <a:lumMod val="95000"/>
              </a:schemeClr>
            </a:gs>
            <a:gs pos="70000">
              <a:schemeClr val="bg1">
                <a:lumMod val="85000"/>
              </a:schemeClr>
            </a:gs>
            <a:gs pos="100000">
              <a:schemeClr val="bg1">
                <a:lumMod val="75000"/>
                <a:alpha val="20000"/>
              </a:schemeClr>
            </a:gs>
          </a:gsLst>
          <a:lin ang="5400000" scaled="1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rPr>
            <a:t>산재보험 보수총액</a:t>
          </a:r>
          <a:endParaRPr lang="en-US" altLang="ko-KR" sz="18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동녘M" panose="02030600000101010101" pitchFamily="18" charset="-127"/>
            <a:ea typeface="HY동녘M" panose="02030600000101010101" pitchFamily="18" charset="-127"/>
          </a:endParaRPr>
        </a:p>
      </dsp:txBody>
      <dsp:txXfrm>
        <a:off x="7194" y="0"/>
        <a:ext cx="3889740" cy="820891"/>
      </dsp:txXfrm>
    </dsp:sp>
    <dsp:sp modelId="{41D0FB27-7816-4825-BA6F-C09E038B5850}">
      <dsp:nvSpPr>
        <dsp:cNvPr id="0" name=""/>
        <dsp:cNvSpPr/>
      </dsp:nvSpPr>
      <dsp:spPr>
        <a:xfrm>
          <a:off x="66279" y="620987"/>
          <a:ext cx="3765268" cy="5658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>
              <a:solidFill>
                <a:srgbClr val="FFC000"/>
              </a:solidFill>
              <a:latin typeface="HY동녘B" panose="02030600000101010101" pitchFamily="18" charset="-127"/>
              <a:ea typeface="HY동녘B" panose="02030600000101010101" pitchFamily="18" charset="-127"/>
            </a:rPr>
            <a:t>현장 </a:t>
          </a:r>
          <a:r>
            <a:rPr lang="ko-KR" altLang="en-US" sz="1500" kern="1200" dirty="0" smtClean="0">
              <a:solidFill>
                <a:schemeClr val="accent6"/>
              </a:solidFill>
              <a:latin typeface="HY동녘B" panose="02030600000101010101" pitchFamily="18" charset="-127"/>
              <a:ea typeface="HY동녘B" panose="02030600000101010101" pitchFamily="18" charset="-127"/>
            </a:rPr>
            <a:t>근무직원 보수</a:t>
          </a:r>
          <a:endParaRPr lang="ko-KR" altLang="en-US" sz="1500" kern="1200" dirty="0">
            <a:latin typeface="HY동녘B" panose="02030600000101010101" pitchFamily="18" charset="-127"/>
            <a:ea typeface="HY동녘B" panose="02030600000101010101" pitchFamily="18" charset="-127"/>
          </a:endParaRPr>
        </a:p>
      </dsp:txBody>
      <dsp:txXfrm>
        <a:off x="82853" y="637561"/>
        <a:ext cx="3732120" cy="532719"/>
      </dsp:txXfrm>
    </dsp:sp>
    <dsp:sp modelId="{64C33901-F8D1-48C0-A775-0B9FFAD5EB59}">
      <dsp:nvSpPr>
        <dsp:cNvPr id="0" name=""/>
        <dsp:cNvSpPr/>
      </dsp:nvSpPr>
      <dsp:spPr>
        <a:xfrm>
          <a:off x="66279" y="1273911"/>
          <a:ext cx="3765268" cy="5658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>
              <a:solidFill>
                <a:srgbClr val="FFC000"/>
              </a:solidFill>
              <a:latin typeface="HY동녘B" panose="02030600000101010101" pitchFamily="18" charset="-127"/>
              <a:ea typeface="HY동녘B" panose="02030600000101010101" pitchFamily="18" charset="-127"/>
            </a:rPr>
            <a:t>현장 </a:t>
          </a:r>
          <a:r>
            <a:rPr lang="ko-KR" altLang="en-US" sz="1500" kern="1200" dirty="0" smtClean="0">
              <a:solidFill>
                <a:schemeClr val="accent6"/>
              </a:solidFill>
              <a:latin typeface="HY동녘B" panose="02030600000101010101" pitchFamily="18" charset="-127"/>
              <a:ea typeface="HY동녘B" panose="02030600000101010101" pitchFamily="18" charset="-127"/>
            </a:rPr>
            <a:t>일용직 보수</a:t>
          </a:r>
          <a:endParaRPr lang="ko-KR" altLang="en-US" sz="1500" kern="1200" dirty="0">
            <a:solidFill>
              <a:srgbClr val="FFC000"/>
            </a:solidFill>
            <a:latin typeface="HY동녘B" panose="02030600000101010101" pitchFamily="18" charset="-127"/>
            <a:ea typeface="HY동녘B" panose="02030600000101010101" pitchFamily="18" charset="-127"/>
          </a:endParaRPr>
        </a:p>
      </dsp:txBody>
      <dsp:txXfrm>
        <a:off x="82853" y="1290485"/>
        <a:ext cx="3732120" cy="532719"/>
      </dsp:txXfrm>
    </dsp:sp>
    <dsp:sp modelId="{CC13C9B0-8C3B-4263-BF25-46EC70DD6043}">
      <dsp:nvSpPr>
        <dsp:cNvPr id="0" name=""/>
        <dsp:cNvSpPr/>
      </dsp:nvSpPr>
      <dsp:spPr>
        <a:xfrm>
          <a:off x="74198" y="1936704"/>
          <a:ext cx="3749429" cy="5658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>
              <a:solidFill>
                <a:srgbClr val="FFC000"/>
              </a:solidFill>
              <a:latin typeface="HY동녘B" panose="02030600000101010101" pitchFamily="18" charset="-127"/>
              <a:ea typeface="HY동녘B" panose="02030600000101010101" pitchFamily="18" charset="-127"/>
            </a:rPr>
            <a:t>외주공사비</a:t>
          </a:r>
          <a:r>
            <a:rPr lang="ko-KR" altLang="en-US" sz="1500" kern="1200" dirty="0" smtClean="0">
              <a:solidFill>
                <a:schemeClr val="accent6"/>
              </a:solidFill>
              <a:latin typeface="HY동녘B" panose="02030600000101010101" pitchFamily="18" charset="-127"/>
              <a:ea typeface="HY동녘B" panose="02030600000101010101" pitchFamily="18" charset="-127"/>
            </a:rPr>
            <a:t> </a:t>
          </a:r>
          <a:r>
            <a:rPr lang="en-US" altLang="ko-KR" sz="1500" kern="1200" dirty="0" smtClean="0">
              <a:solidFill>
                <a:schemeClr val="accent6"/>
              </a:solidFill>
              <a:latin typeface="HY동녘B" panose="02030600000101010101" pitchFamily="18" charset="-127"/>
              <a:ea typeface="HY동녘B" panose="02030600000101010101" pitchFamily="18" charset="-127"/>
            </a:rPr>
            <a:t>× </a:t>
          </a:r>
          <a:r>
            <a:rPr lang="ko-KR" altLang="en-US" sz="1500" kern="1200" dirty="0" smtClean="0">
              <a:solidFill>
                <a:schemeClr val="accent6"/>
              </a:solidFill>
              <a:latin typeface="HY동녘B" panose="02030600000101010101" pitchFamily="18" charset="-127"/>
              <a:ea typeface="HY동녘B" panose="02030600000101010101" pitchFamily="18" charset="-127"/>
            </a:rPr>
            <a:t>하도급공사 노무비율</a:t>
          </a:r>
          <a:r>
            <a:rPr lang="en-US" altLang="ko-KR" sz="1500" kern="1200" dirty="0" smtClean="0">
              <a:solidFill>
                <a:schemeClr val="accent6"/>
              </a:solidFill>
              <a:latin typeface="HY동녘B" panose="02030600000101010101" pitchFamily="18" charset="-127"/>
              <a:ea typeface="HY동녘B" panose="02030600000101010101" pitchFamily="18" charset="-127"/>
            </a:rPr>
            <a:t>(31%)</a:t>
          </a:r>
          <a:endParaRPr lang="en-US" altLang="ko-KR" sz="1500" kern="1200" dirty="0">
            <a:solidFill>
              <a:schemeClr val="accent6"/>
            </a:solidFill>
            <a:latin typeface="HY동녘B" panose="02030600000101010101" pitchFamily="18" charset="-127"/>
            <a:ea typeface="HY동녘B" panose="02030600000101010101" pitchFamily="18" charset="-127"/>
          </a:endParaRPr>
        </a:p>
      </dsp:txBody>
      <dsp:txXfrm>
        <a:off x="90772" y="1953278"/>
        <a:ext cx="3716281" cy="532719"/>
      </dsp:txXfrm>
    </dsp:sp>
    <dsp:sp modelId="{99C41BEC-2526-4670-8C76-FC2E5516A864}">
      <dsp:nvSpPr>
        <dsp:cNvPr id="0" name=""/>
        <dsp:cNvSpPr/>
      </dsp:nvSpPr>
      <dsp:spPr>
        <a:xfrm>
          <a:off x="4185514" y="0"/>
          <a:ext cx="3889740" cy="27363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bg1">
                <a:alpha val="40000"/>
              </a:schemeClr>
            </a:gs>
            <a:gs pos="39999">
              <a:schemeClr val="bg1">
                <a:lumMod val="95000"/>
              </a:schemeClr>
            </a:gs>
            <a:gs pos="70000">
              <a:schemeClr val="bg1">
                <a:lumMod val="85000"/>
              </a:schemeClr>
            </a:gs>
            <a:gs pos="100000">
              <a:schemeClr val="bg1">
                <a:lumMod val="75000"/>
                <a:alpha val="20000"/>
              </a:schemeClr>
            </a:gs>
          </a:gsLst>
          <a:lin ang="5400000" scaled="1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rPr>
            <a:t>고용보험 보수총액</a:t>
          </a:r>
        </a:p>
      </dsp:txBody>
      <dsp:txXfrm>
        <a:off x="4185514" y="0"/>
        <a:ext cx="3889740" cy="820891"/>
      </dsp:txXfrm>
    </dsp:sp>
    <dsp:sp modelId="{F77C95A4-995A-4C98-8E98-76FAA7C7BB45}">
      <dsp:nvSpPr>
        <dsp:cNvPr id="0" name=""/>
        <dsp:cNvSpPr/>
      </dsp:nvSpPr>
      <dsp:spPr>
        <a:xfrm>
          <a:off x="4247750" y="664477"/>
          <a:ext cx="3765268" cy="8793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>
              <a:solidFill>
                <a:srgbClr val="FFC000"/>
              </a:solidFill>
              <a:latin typeface="HY동녘B" panose="02030600000101010101" pitchFamily="18" charset="-127"/>
              <a:ea typeface="HY동녘B" panose="02030600000101010101" pitchFamily="18" charset="-127"/>
            </a:rPr>
            <a:t>현장 </a:t>
          </a:r>
          <a:r>
            <a:rPr lang="ko-KR" altLang="en-US" sz="1500" kern="1200" dirty="0" smtClean="0">
              <a:solidFill>
                <a:schemeClr val="accent6"/>
              </a:solidFill>
              <a:latin typeface="HY동녘B" panose="02030600000101010101" pitchFamily="18" charset="-127"/>
              <a:ea typeface="HY동녘B" panose="02030600000101010101" pitchFamily="18" charset="-127"/>
            </a:rPr>
            <a:t>일용직 보수</a:t>
          </a:r>
          <a:endParaRPr lang="ko-KR" altLang="en-US" sz="1500" kern="1200" dirty="0">
            <a:latin typeface="HY동녘B" panose="02030600000101010101" pitchFamily="18" charset="-127"/>
            <a:ea typeface="HY동녘B" panose="02030600000101010101" pitchFamily="18" charset="-127"/>
          </a:endParaRPr>
        </a:p>
      </dsp:txBody>
      <dsp:txXfrm>
        <a:off x="4273506" y="690233"/>
        <a:ext cx="3713756" cy="827868"/>
      </dsp:txXfrm>
    </dsp:sp>
    <dsp:sp modelId="{682DF92C-77B2-4DAA-9A6B-936C969862F6}">
      <dsp:nvSpPr>
        <dsp:cNvPr id="0" name=""/>
        <dsp:cNvSpPr/>
      </dsp:nvSpPr>
      <dsp:spPr>
        <a:xfrm>
          <a:off x="4247750" y="1655666"/>
          <a:ext cx="3765268" cy="8793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>
              <a:solidFill>
                <a:srgbClr val="FFC000"/>
              </a:solidFill>
              <a:latin typeface="HY동녘B" panose="02030600000101010101" pitchFamily="18" charset="-127"/>
              <a:ea typeface="HY동녘B" panose="02030600000101010101" pitchFamily="18" charset="-127"/>
            </a:rPr>
            <a:t>외주공사비</a:t>
          </a:r>
          <a:r>
            <a:rPr lang="ko-KR" altLang="en-US" sz="1500" kern="1200" dirty="0" smtClean="0">
              <a:solidFill>
                <a:schemeClr val="accent6"/>
              </a:solidFill>
              <a:latin typeface="HY동녘B" panose="02030600000101010101" pitchFamily="18" charset="-127"/>
              <a:ea typeface="HY동녘B" panose="02030600000101010101" pitchFamily="18" charset="-127"/>
            </a:rPr>
            <a:t> </a:t>
          </a:r>
          <a:r>
            <a:rPr lang="en-US" altLang="ko-KR" sz="1500" kern="1200" dirty="0" smtClean="0">
              <a:solidFill>
                <a:schemeClr val="accent6"/>
              </a:solidFill>
              <a:latin typeface="HY동녘B" panose="02030600000101010101" pitchFamily="18" charset="-127"/>
              <a:ea typeface="HY동녘B" panose="02030600000101010101" pitchFamily="18" charset="-127"/>
            </a:rPr>
            <a:t>× </a:t>
          </a:r>
          <a:r>
            <a:rPr lang="ko-KR" altLang="en-US" sz="1500" kern="1200" dirty="0" smtClean="0">
              <a:solidFill>
                <a:schemeClr val="accent6"/>
              </a:solidFill>
              <a:latin typeface="HY동녘B" panose="02030600000101010101" pitchFamily="18" charset="-127"/>
              <a:ea typeface="HY동녘B" panose="02030600000101010101" pitchFamily="18" charset="-127"/>
            </a:rPr>
            <a:t>하도급공사 노무비율</a:t>
          </a:r>
          <a:r>
            <a:rPr lang="en-US" altLang="ko-KR" sz="1500" kern="1200" dirty="0" smtClean="0">
              <a:solidFill>
                <a:schemeClr val="accent6"/>
              </a:solidFill>
              <a:latin typeface="HY동녘B" panose="02030600000101010101" pitchFamily="18" charset="-127"/>
              <a:ea typeface="HY동녘B" panose="02030600000101010101" pitchFamily="18" charset="-127"/>
            </a:rPr>
            <a:t>(31%)</a:t>
          </a:r>
          <a:endParaRPr lang="en-US" altLang="ko-KR" sz="1500" kern="1200" dirty="0" smtClean="0">
            <a:solidFill>
              <a:srgbClr val="FFC000"/>
            </a:solidFill>
            <a:latin typeface="HY동녘B" panose="02030600000101010101" pitchFamily="18" charset="-127"/>
            <a:ea typeface="HY동녘B" panose="02030600000101010101" pitchFamily="18" charset="-127"/>
          </a:endParaRPr>
        </a:p>
      </dsp:txBody>
      <dsp:txXfrm>
        <a:off x="4273506" y="1681422"/>
        <a:ext cx="3713756" cy="8278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674E61-47B3-4493-96D7-2CCEE088E3FE}" type="datetimeFigureOut">
              <a:rPr lang="ko-KR" altLang="en-US" smtClean="0"/>
              <a:t>2016-02-23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0FE1B7-628E-4685-BDD1-6B12DD2ED6D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2657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0FE1B7-628E-4685-BDD1-6B12DD2ED6D7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94189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0FE1B7-628E-4685-BDD1-6B12DD2ED6D7}" type="slidenum">
              <a:rPr lang="ko-KR" altLang="en-US">
                <a:solidFill>
                  <a:prstClr val="black"/>
                </a:solidFill>
              </a:rPr>
              <a:pPr/>
              <a:t>16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4189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6B180D-8AEB-4EE5-BE54-969EAA643D90}" type="slidenum">
              <a:rPr lang="ko-KR" altLang="en-US" smtClean="0"/>
              <a:pPr>
                <a:defRPr/>
              </a:pPr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2866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4588" y="687388"/>
            <a:ext cx="4573587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Rectangle 3"/>
          <p:cNvSpPr>
            <a:spLocks noGrp="1"/>
          </p:cNvSpPr>
          <p:nvPr>
            <p:ph type="body" idx="1"/>
          </p:nvPr>
        </p:nvSpPr>
        <p:spPr bwMode="auto">
          <a:xfrm>
            <a:off x="914401" y="4343400"/>
            <a:ext cx="5029200" cy="411480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ko-KR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4588" y="687388"/>
            <a:ext cx="4573587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Rectangle 3"/>
          <p:cNvSpPr>
            <a:spLocks noGrp="1"/>
          </p:cNvSpPr>
          <p:nvPr>
            <p:ph type="body" idx="1"/>
          </p:nvPr>
        </p:nvSpPr>
        <p:spPr bwMode="auto">
          <a:xfrm>
            <a:off x="914401" y="4343400"/>
            <a:ext cx="5029200" cy="411480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ko-KR" alt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4588" y="687388"/>
            <a:ext cx="4573587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Rectangle 3"/>
          <p:cNvSpPr>
            <a:spLocks noGrp="1"/>
          </p:cNvSpPr>
          <p:nvPr>
            <p:ph type="body" idx="1"/>
          </p:nvPr>
        </p:nvSpPr>
        <p:spPr bwMode="auto">
          <a:xfrm>
            <a:off x="914401" y="4343400"/>
            <a:ext cx="5029200" cy="411480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ko-KR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4588" y="687388"/>
            <a:ext cx="4573587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Rectangle 3"/>
          <p:cNvSpPr>
            <a:spLocks noGrp="1"/>
          </p:cNvSpPr>
          <p:nvPr>
            <p:ph type="body" idx="1"/>
          </p:nvPr>
        </p:nvSpPr>
        <p:spPr bwMode="auto">
          <a:xfrm>
            <a:off x="914401" y="4343400"/>
            <a:ext cx="5029200" cy="411480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ko-KR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4588" y="687388"/>
            <a:ext cx="4573587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Rectangle 3"/>
          <p:cNvSpPr>
            <a:spLocks noGrp="1"/>
          </p:cNvSpPr>
          <p:nvPr>
            <p:ph type="body" idx="1"/>
          </p:nvPr>
        </p:nvSpPr>
        <p:spPr bwMode="auto">
          <a:xfrm>
            <a:off x="914401" y="4343400"/>
            <a:ext cx="5029200" cy="411480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ko-KR" alt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6B180D-8AEB-4EE5-BE54-969EAA643D90}" type="slidenum">
              <a:rPr lang="ko-KR" altLang="en-US" smtClean="0">
                <a:solidFill>
                  <a:prstClr val="black"/>
                </a:solidFill>
              </a:rPr>
              <a:pPr>
                <a:defRPr/>
              </a:pPr>
              <a:t>10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9222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6B180D-8AEB-4EE5-BE54-969EAA643D90}" type="slidenum">
              <a:rPr lang="ko-KR" altLang="en-US" smtClean="0">
                <a:solidFill>
                  <a:prstClr val="black"/>
                </a:solidFill>
              </a:rPr>
              <a:pPr>
                <a:defRPr/>
              </a:pPr>
              <a:t>11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9222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4588" y="687388"/>
            <a:ext cx="4573587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1" y="4343400"/>
            <a:ext cx="5029200" cy="411480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ko-KR" alt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6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7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8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9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0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5F936C9-4760-46BC-BBA4-409BFB55FC27}" type="datetimeFigureOut">
              <a:rPr lang="ko-KR" altLang="en-US" smtClean="0"/>
              <a:pPr/>
              <a:t>2016-02-23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151F60D-5D5D-485E-ABF3-D30D332050A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23981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742067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6343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158919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7574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609730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651114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1511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5820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772169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680115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제목, 텍스트 및 차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7950" y="0"/>
            <a:ext cx="7200900" cy="98107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차트 개체 틀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ko-KR" altLang="en-US" noProof="0"/>
          </a:p>
        </p:txBody>
      </p:sp>
    </p:spTree>
    <p:extLst>
      <p:ext uri="{BB962C8B-B14F-4D97-AF65-F5344CB8AC3E}">
        <p14:creationId xmlns:p14="http://schemas.microsoft.com/office/powerpoint/2010/main" val="1505459668"/>
      </p:ext>
    </p:extLst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647056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5F936C9-4760-46BC-BBA4-409BFB55FC27}" type="datetimeFigureOut">
              <a:rPr lang="ko-KR" altLang="en-US" smtClean="0"/>
              <a:pPr/>
              <a:t>2016-02-23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151F60D-5D5D-485E-ABF3-D30D332050A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190848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655817979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0663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2973472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22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415335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761236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748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6974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290429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제목, 텍스트 및 차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7950" y="0"/>
            <a:ext cx="7200900" cy="98107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차트 개체 틀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ko-KR" altLang="en-US" noProof="0"/>
          </a:p>
        </p:txBody>
      </p:sp>
    </p:spTree>
    <p:extLst>
      <p:ext uri="{BB962C8B-B14F-4D97-AF65-F5344CB8AC3E}">
        <p14:creationId xmlns:p14="http://schemas.microsoft.com/office/powerpoint/2010/main" val="3552502118"/>
      </p:ext>
    </p:extLst>
  </p:cSld>
  <p:clrMapOvr>
    <a:masterClrMapping/>
  </p:clrMapOvr>
  <p:transition>
    <p:zoom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082472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제목, 텍스트 및 차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7950" y="0"/>
            <a:ext cx="7200900" cy="98107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차트 개체 틀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ko-KR" altLang="en-US" noProof="0"/>
          </a:p>
        </p:txBody>
      </p:sp>
    </p:spTree>
    <p:extLst>
      <p:ext uri="{BB962C8B-B14F-4D97-AF65-F5344CB8AC3E}">
        <p14:creationId xmlns:p14="http://schemas.microsoft.com/office/powerpoint/2010/main" val="174420658"/>
      </p:ext>
    </p:extLst>
  </p:cSld>
  <p:clrMapOvr>
    <a:masterClrMapping/>
  </p:clrMapOvr>
  <p:transition>
    <p:zoom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5F936C9-4760-46BC-BBA4-409BFB55FC27}" type="datetimeFigureOut">
              <a:rPr lang="ko-KR" altLang="en-US" smtClean="0"/>
              <a:pPr/>
              <a:t>2016-02-23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151F60D-5D5D-485E-ABF3-D30D332050A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90070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363541058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2310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088648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3967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1080420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479688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9779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10_main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8" descr="01"/>
          <p:cNvPicPr>
            <a:picLocks noChangeAspect="1" noChangeArrowheads="1"/>
          </p:cNvPicPr>
          <p:nvPr userDrawn="1"/>
        </p:nvPicPr>
        <p:blipFill>
          <a:blip r:embed="rId3" cstate="print">
            <a:lum contrast="12000"/>
          </a:blip>
          <a:srcRect/>
          <a:stretch>
            <a:fillRect/>
          </a:stretch>
        </p:blipFill>
        <p:spPr bwMode="auto">
          <a:xfrm>
            <a:off x="7000875" y="6237288"/>
            <a:ext cx="1892300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11731018"/>
      </p:ext>
    </p:extLst>
  </p:cSld>
  <p:clrMapOvr>
    <a:masterClrMapping/>
  </p:clrMapOvr>
  <p:transition>
    <p:zoom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9947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579665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304282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제목, 텍스트 및 차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7950" y="0"/>
            <a:ext cx="7200900" cy="98107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차트 개체 틀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ko-KR" altLang="en-US" noProof="0"/>
          </a:p>
        </p:txBody>
      </p:sp>
    </p:spTree>
    <p:extLst>
      <p:ext uri="{BB962C8B-B14F-4D97-AF65-F5344CB8AC3E}">
        <p14:creationId xmlns:p14="http://schemas.microsoft.com/office/powerpoint/2010/main" val="3791635590"/>
      </p:ext>
    </p:extLst>
  </p:cSld>
  <p:clrMapOvr>
    <a:masterClrMapping/>
  </p:clrMapOvr>
  <p:transition>
    <p:zoom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5F936C9-4760-46BC-BBA4-409BFB55FC27}" type="datetimeFigureOut">
              <a:rPr lang="ko-KR" altLang="en-US" smtClean="0"/>
              <a:pPr/>
              <a:t>2016-02-23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151F60D-5D5D-485E-ABF3-D30D332050A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121184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51887963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5137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8506803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3740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2322383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5F936C9-4760-46BC-BBA4-409BFB55FC27}" type="datetimeFigureOut">
              <a:rPr lang="ko-KR" altLang="en-US" smtClean="0"/>
              <a:pPr/>
              <a:t>2016-02-23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151F60D-5D5D-485E-ABF3-D30D332050A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282996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415743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8332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3718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434948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114927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제목, 텍스트 및 차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7950" y="0"/>
            <a:ext cx="7200900" cy="98107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차트 개체 틀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ko-KR" altLang="en-US" noProof="0"/>
          </a:p>
        </p:txBody>
      </p:sp>
    </p:spTree>
    <p:extLst>
      <p:ext uri="{BB962C8B-B14F-4D97-AF65-F5344CB8AC3E}">
        <p14:creationId xmlns:p14="http://schemas.microsoft.com/office/powerpoint/2010/main" val="3557913061"/>
      </p:ext>
    </p:extLst>
  </p:cSld>
  <p:clrMapOvr>
    <a:masterClrMapping/>
  </p:clrMapOvr>
  <p:transition>
    <p:zoom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5F936C9-4760-46BC-BBA4-409BFB55FC27}" type="datetimeFigureOut">
              <a:rPr lang="ko-KR" altLang="en-US" smtClean="0"/>
              <a:pPr/>
              <a:t>2016-02-23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151F60D-5D5D-485E-ABF3-D30D332050A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511174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901540977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2638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6119084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34925289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9143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2121638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478114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9240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6337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091608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436141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제목, 텍스트 및 차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7950" y="0"/>
            <a:ext cx="7200900" cy="98107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차트 개체 틀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ko-KR" altLang="en-US" noProof="0"/>
          </a:p>
        </p:txBody>
      </p:sp>
    </p:spTree>
    <p:extLst>
      <p:ext uri="{BB962C8B-B14F-4D97-AF65-F5344CB8AC3E}">
        <p14:creationId xmlns:p14="http://schemas.microsoft.com/office/powerpoint/2010/main" val="940428135"/>
      </p:ext>
    </p:extLst>
  </p:cSld>
  <p:clrMapOvr>
    <a:masterClrMapping/>
  </p:clrMapOvr>
  <p:transition>
    <p:zoom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5F936C9-4760-46BC-BBA4-409BFB55FC27}" type="datetimeFigureOut">
              <a:rPr lang="ko-KR" altLang="en-US" smtClean="0"/>
              <a:pPr/>
              <a:t>2016-02-23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151F60D-5D5D-485E-ABF3-D30D332050A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68356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343546391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2701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7503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6166338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739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6268380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866849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6186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7700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726475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101613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제목, 텍스트 및 차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7950" y="0"/>
            <a:ext cx="7200900" cy="98107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차트 개체 틀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ko-KR" altLang="en-US" noProof="0"/>
          </a:p>
        </p:txBody>
      </p:sp>
    </p:spTree>
    <p:extLst>
      <p:ext uri="{BB962C8B-B14F-4D97-AF65-F5344CB8AC3E}">
        <p14:creationId xmlns:p14="http://schemas.microsoft.com/office/powerpoint/2010/main" val="874708614"/>
      </p:ext>
    </p:extLst>
  </p:cSld>
  <p:clrMapOvr>
    <a:masterClrMapping/>
  </p:clrMapOvr>
  <p:transition>
    <p:zo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678212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5F936C9-4760-46BC-BBA4-409BFB55FC27}" type="datetimeFigureOut">
              <a:rPr lang="ko-KR" altLang="en-US" smtClean="0"/>
              <a:pPr/>
              <a:t>2016-02-23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151F60D-5D5D-485E-ABF3-D30D332050A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317733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0627653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2279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5465955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9617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6857369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094845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8787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7681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047990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1212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508867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제목, 텍스트 및 차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7950" y="0"/>
            <a:ext cx="7200900" cy="98107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차트 개체 틀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ko-KR" altLang="en-US" noProof="0"/>
          </a:p>
        </p:txBody>
      </p:sp>
    </p:spTree>
    <p:extLst>
      <p:ext uri="{BB962C8B-B14F-4D97-AF65-F5344CB8AC3E}">
        <p14:creationId xmlns:p14="http://schemas.microsoft.com/office/powerpoint/2010/main" val="3453596168"/>
      </p:ext>
    </p:extLst>
  </p:cSld>
  <p:clrMapOvr>
    <a:masterClrMapping/>
  </p:clrMapOvr>
  <p:transition>
    <p:zoom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5F936C9-4760-46BC-BBA4-409BFB55FC27}" type="datetimeFigureOut">
              <a:rPr lang="ko-KR" altLang="en-US" smtClean="0"/>
              <a:pPr/>
              <a:t>2016-02-23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151F60D-5D5D-485E-ABF3-D30D332050A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422714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084100639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5538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5331547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8429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617103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91814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1164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5778290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0393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945635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736337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제목, 텍스트 및 차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7950" y="0"/>
            <a:ext cx="7200900" cy="98107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차트 개체 틀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ko-KR" altLang="en-US" noProof="0"/>
          </a:p>
        </p:txBody>
      </p:sp>
    </p:spTree>
    <p:extLst>
      <p:ext uri="{BB962C8B-B14F-4D97-AF65-F5344CB8AC3E}">
        <p14:creationId xmlns:p14="http://schemas.microsoft.com/office/powerpoint/2010/main" val="2546970762"/>
      </p:ext>
    </p:extLst>
  </p:cSld>
  <p:clrMapOvr>
    <a:masterClrMapping/>
  </p:clrMapOvr>
  <p:transition>
    <p:zoom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5F936C9-4760-46BC-BBA4-409BFB55FC27}" type="datetimeFigureOut">
              <a:rPr lang="ko-KR" altLang="en-US" smtClean="0"/>
              <a:pPr/>
              <a:t>2016-02-23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151F60D-5D5D-485E-ABF3-D30D332050A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415771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199217042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7082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7996522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4104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63782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72748461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809391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543541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6665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446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064086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936580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제목, 텍스트 및 차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7950" y="0"/>
            <a:ext cx="7200900" cy="98107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차트 개체 틀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ko-KR" altLang="en-US" noProof="0"/>
          </a:p>
        </p:txBody>
      </p:sp>
    </p:spTree>
    <p:extLst>
      <p:ext uri="{BB962C8B-B14F-4D97-AF65-F5344CB8AC3E}">
        <p14:creationId xmlns:p14="http://schemas.microsoft.com/office/powerpoint/2010/main" val="175046529"/>
      </p:ext>
    </p:extLst>
  </p:cSld>
  <p:clrMapOvr>
    <a:masterClrMapping/>
  </p:clrMapOvr>
  <p:transition>
    <p:zoom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5F936C9-4760-46BC-BBA4-409BFB55FC27}" type="datetimeFigureOut">
              <a:rPr lang="ko-KR" altLang="en-US" smtClean="0"/>
              <a:pPr/>
              <a:t>2016-02-23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151F60D-5D5D-485E-ABF3-D30D332050A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201620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536821404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2166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1866257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1232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2704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511117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489106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4375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685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331877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491342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제목, 텍스트 및 차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7950" y="0"/>
            <a:ext cx="7200900" cy="98107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차트 개체 틀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ko-KR" altLang="en-US" noProof="0"/>
          </a:p>
        </p:txBody>
      </p:sp>
    </p:spTree>
    <p:extLst>
      <p:ext uri="{BB962C8B-B14F-4D97-AF65-F5344CB8AC3E}">
        <p14:creationId xmlns:p14="http://schemas.microsoft.com/office/powerpoint/2010/main" val="4130008445"/>
      </p:ext>
    </p:extLst>
  </p:cSld>
  <p:clrMapOvr>
    <a:masterClrMapping/>
  </p:clrMapOvr>
  <p:transition>
    <p:zoom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5F936C9-4760-46BC-BBA4-409BFB55FC27}" type="datetimeFigureOut">
              <a:rPr lang="ko-KR" altLang="en-US" smtClean="0"/>
              <a:pPr/>
              <a:t>2016-02-23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151F60D-5D5D-485E-ABF3-D30D332050A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796740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57592497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973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6200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411986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2221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332499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564589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7300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3109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458413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105443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제목, 텍스트 및 차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7950" y="0"/>
            <a:ext cx="7200900" cy="98107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차트 개체 틀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ko-KR" altLang="en-US" noProof="0"/>
          </a:p>
        </p:txBody>
      </p:sp>
    </p:spTree>
    <p:extLst>
      <p:ext uri="{BB962C8B-B14F-4D97-AF65-F5344CB8AC3E}">
        <p14:creationId xmlns:p14="http://schemas.microsoft.com/office/powerpoint/2010/main" val="1882957303"/>
      </p:ext>
    </p:extLst>
  </p:cSld>
  <p:clrMapOvr>
    <a:masterClrMapping/>
  </p:clrMapOvr>
  <p:transition>
    <p:zo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041959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5F936C9-4760-46BC-BBA4-409BFB55FC27}" type="datetimeFigureOut">
              <a:rPr lang="ko-KR" altLang="en-US" smtClean="0"/>
              <a:pPr/>
              <a:t>2016-02-23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151F60D-5D5D-485E-ABF3-D30D332050A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179095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014792562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0305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55784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5785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869282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343958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1013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0146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10543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85511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680558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제목, 텍스트 및 차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7950" y="0"/>
            <a:ext cx="7200900" cy="98107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차트 개체 틀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ko-KR" altLang="en-US" noProof="0"/>
          </a:p>
        </p:txBody>
      </p:sp>
    </p:spTree>
    <p:extLst>
      <p:ext uri="{BB962C8B-B14F-4D97-AF65-F5344CB8AC3E}">
        <p14:creationId xmlns:p14="http://schemas.microsoft.com/office/powerpoint/2010/main" val="4250831447"/>
      </p:ext>
    </p:extLst>
  </p:cSld>
  <p:clrMapOvr>
    <a:masterClrMapping/>
  </p:clrMapOvr>
  <p:transition>
    <p:zo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제목, 텍스트 및 차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7950" y="0"/>
            <a:ext cx="7200900" cy="98107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차트 개체 틀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ko-KR" altLang="en-US" noProof="0"/>
          </a:p>
        </p:txBody>
      </p:sp>
    </p:spTree>
    <p:extLst>
      <p:ext uri="{BB962C8B-B14F-4D97-AF65-F5344CB8AC3E}">
        <p14:creationId xmlns:p14="http://schemas.microsoft.com/office/powerpoint/2010/main" val="1163690916"/>
      </p:ext>
    </p:extLst>
  </p:cSld>
  <p:clrMapOvr>
    <a:masterClrMapping/>
  </p:clrMapOvr>
  <p:transition>
    <p:zo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5F936C9-4760-46BC-BBA4-409BFB55FC27}" type="datetimeFigureOut">
              <a:rPr lang="ko-KR" altLang="en-US" smtClean="0"/>
              <a:pPr/>
              <a:t>2016-02-23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151F60D-5D5D-485E-ABF3-D30D332050A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266562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967058571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3130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7711159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0208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9783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373765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301681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2771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1357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595758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24402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제목, 텍스트 및 차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7950" y="0"/>
            <a:ext cx="7200900" cy="98107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차트 개체 틀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ko-KR" altLang="en-US" noProof="0"/>
          </a:p>
        </p:txBody>
      </p:sp>
    </p:spTree>
    <p:extLst>
      <p:ext uri="{BB962C8B-B14F-4D97-AF65-F5344CB8AC3E}">
        <p14:creationId xmlns:p14="http://schemas.microsoft.com/office/powerpoint/2010/main" val="3540304369"/>
      </p:ext>
    </p:extLst>
  </p:cSld>
  <p:clrMapOvr>
    <a:masterClrMapping/>
  </p:clrMapOvr>
  <p:transition>
    <p:zo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5F936C9-4760-46BC-BBA4-409BFB55FC27}" type="datetimeFigureOut">
              <a:rPr lang="ko-KR" altLang="en-US" smtClean="0"/>
              <a:pPr/>
              <a:t>2016-02-23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151F60D-5D5D-485E-ABF3-D30D332050A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289711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442488534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204020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8227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4845485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4851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443214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462788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0397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3027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367233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386805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제목, 텍스트 및 차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7950" y="0"/>
            <a:ext cx="7200900" cy="98107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차트 개체 틀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ko-KR" altLang="en-US" noProof="0"/>
          </a:p>
        </p:txBody>
      </p:sp>
    </p:spTree>
    <p:extLst>
      <p:ext uri="{BB962C8B-B14F-4D97-AF65-F5344CB8AC3E}">
        <p14:creationId xmlns:p14="http://schemas.microsoft.com/office/powerpoint/2010/main" val="488748627"/>
      </p:ext>
    </p:extLst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388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5F936C9-4760-46BC-BBA4-409BFB55FC27}" type="datetimeFigureOut">
              <a:rPr lang="ko-KR" altLang="en-US" smtClean="0"/>
              <a:pPr/>
              <a:t>2016-02-23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151F60D-5D5D-485E-ABF3-D30D332050A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152188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271836360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4367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797152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6345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8514603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902984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6470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5376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016353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5232635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936077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제목, 텍스트 및 차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7950" y="0"/>
            <a:ext cx="7200900" cy="98107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차트 개체 틀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ko-KR" altLang="en-US" noProof="0"/>
          </a:p>
        </p:txBody>
      </p:sp>
    </p:spTree>
    <p:extLst>
      <p:ext uri="{BB962C8B-B14F-4D97-AF65-F5344CB8AC3E}">
        <p14:creationId xmlns:p14="http://schemas.microsoft.com/office/powerpoint/2010/main" val="787507721"/>
      </p:ext>
    </p:extLst>
  </p:cSld>
  <p:clrMapOvr>
    <a:masterClrMapping/>
  </p:clrMapOvr>
  <p:transition>
    <p:zoom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5F936C9-4760-46BC-BBA4-409BFB55FC27}" type="datetimeFigureOut">
              <a:rPr lang="ko-KR" altLang="en-US" smtClean="0"/>
              <a:pPr/>
              <a:t>2016-02-23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151F60D-5D5D-485E-ABF3-D30D332050A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928204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265514120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8121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8615771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0842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678820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442925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6138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202378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3610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324565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504229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제목, 텍스트 및 차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7950" y="0"/>
            <a:ext cx="7200900" cy="98107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차트 개체 틀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ko-KR" altLang="en-US" noProof="0"/>
          </a:p>
        </p:txBody>
      </p:sp>
    </p:spTree>
    <p:extLst>
      <p:ext uri="{BB962C8B-B14F-4D97-AF65-F5344CB8AC3E}">
        <p14:creationId xmlns:p14="http://schemas.microsoft.com/office/powerpoint/2010/main" val="1603329794"/>
      </p:ext>
    </p:extLst>
  </p:cSld>
  <p:clrMapOvr>
    <a:masterClrMapping/>
  </p:clrMapOvr>
  <p:transition>
    <p:zoom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5F936C9-4760-46BC-BBA4-409BFB55FC27}" type="datetimeFigureOut">
              <a:rPr lang="ko-KR" altLang="en-US" smtClean="0"/>
              <a:pPr/>
              <a:t>2016-02-23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151F60D-5D5D-485E-ABF3-D30D332050A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215673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580827059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6805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9015838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0647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1811198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4671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99579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1269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9036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016959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599165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제목, 텍스트 및 차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7950" y="0"/>
            <a:ext cx="7200900" cy="98107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차트 개체 틀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ko-KR" altLang="en-US" noProof="0"/>
          </a:p>
        </p:txBody>
      </p:sp>
    </p:spTree>
    <p:extLst>
      <p:ext uri="{BB962C8B-B14F-4D97-AF65-F5344CB8AC3E}">
        <p14:creationId xmlns:p14="http://schemas.microsoft.com/office/powerpoint/2010/main" val="4248966687"/>
      </p:ext>
    </p:extLst>
  </p:cSld>
  <p:clrMapOvr>
    <a:masterClrMapping/>
  </p:clrMapOvr>
  <p:transition>
    <p:zoom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5F936C9-4760-46BC-BBA4-409BFB55FC27}" type="datetimeFigureOut">
              <a:rPr lang="ko-KR" altLang="en-US" smtClean="0"/>
              <a:pPr/>
              <a:t>2016-02-23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151F60D-5D5D-485E-ABF3-D30D332050A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114068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820234849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9848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5798672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8658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816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908493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386350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8125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2016-02-23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221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874594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814372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제목, 텍스트 및 차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7950" y="0"/>
            <a:ext cx="7200900" cy="98107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차트 개체 틀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ko-KR" altLang="en-US" noProof="0"/>
          </a:p>
        </p:txBody>
      </p:sp>
    </p:spTree>
    <p:extLst>
      <p:ext uri="{BB962C8B-B14F-4D97-AF65-F5344CB8AC3E}">
        <p14:creationId xmlns:p14="http://schemas.microsoft.com/office/powerpoint/2010/main" val="1093069814"/>
      </p:ext>
    </p:extLst>
  </p:cSld>
  <p:clrMapOvr>
    <a:masterClrMapping/>
  </p:clrMapOvr>
  <p:transition>
    <p:zoom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5F936C9-4760-46BC-BBA4-409BFB55FC27}" type="datetimeFigureOut">
              <a:rPr lang="ko-KR" altLang="en-US" smtClean="0"/>
              <a:pPr/>
              <a:t>2016-02-23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151F60D-5D5D-485E-ABF3-D30D332050A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364621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2016-02-23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40021675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7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116.xml"/><Relationship Id="rId12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11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10.xml"/><Relationship Id="rId6" Type="http://schemas.openxmlformats.org/officeDocument/2006/relationships/slideLayout" Target="../slideLayouts/slideLayout115.xml"/><Relationship Id="rId11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4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3.xml"/><Relationship Id="rId9" Type="http://schemas.openxmlformats.org/officeDocument/2006/relationships/slideLayout" Target="../slideLayouts/slideLayout118.xml"/><Relationship Id="rId14" Type="http://schemas.openxmlformats.org/officeDocument/2006/relationships/image" Target="../media/image1.jpe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3.xml"/><Relationship Id="rId2" Type="http://schemas.openxmlformats.org/officeDocument/2006/relationships/slideLayout" Target="../slideLayouts/slideLayout123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image" Target="../media/image1.jpe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1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40.xml"/><Relationship Id="rId12" Type="http://schemas.openxmlformats.org/officeDocument/2006/relationships/slideLayout" Target="../slideLayouts/slideLayout145.xml"/><Relationship Id="rId2" Type="http://schemas.openxmlformats.org/officeDocument/2006/relationships/slideLayout" Target="../slideLayouts/slideLayout135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4.xml"/><Relationship Id="rId6" Type="http://schemas.openxmlformats.org/officeDocument/2006/relationships/slideLayout" Target="../slideLayouts/slideLayout139.xml"/><Relationship Id="rId11" Type="http://schemas.openxmlformats.org/officeDocument/2006/relationships/slideLayout" Target="../slideLayouts/slideLayout144.xml"/><Relationship Id="rId5" Type="http://schemas.openxmlformats.org/officeDocument/2006/relationships/slideLayout" Target="../slideLayouts/slideLayout138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43.xml"/><Relationship Id="rId4" Type="http://schemas.openxmlformats.org/officeDocument/2006/relationships/slideLayout" Target="../slideLayouts/slideLayout137.xml"/><Relationship Id="rId9" Type="http://schemas.openxmlformats.org/officeDocument/2006/relationships/slideLayout" Target="../slideLayouts/slideLayout142.xml"/><Relationship Id="rId14" Type="http://schemas.openxmlformats.org/officeDocument/2006/relationships/image" Target="../media/image1.jpe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3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52.xml"/><Relationship Id="rId12" Type="http://schemas.openxmlformats.org/officeDocument/2006/relationships/slideLayout" Target="../slideLayouts/slideLayout157.xml"/><Relationship Id="rId2" Type="http://schemas.openxmlformats.org/officeDocument/2006/relationships/slideLayout" Target="../slideLayouts/slideLayout147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5" Type="http://schemas.openxmlformats.org/officeDocument/2006/relationships/slideLayout" Target="../slideLayouts/slideLayout150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Relationship Id="rId14" Type="http://schemas.openxmlformats.org/officeDocument/2006/relationships/image" Target="../media/image1.jpe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5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60.xml"/><Relationship Id="rId7" Type="http://schemas.openxmlformats.org/officeDocument/2006/relationships/slideLayout" Target="../slideLayouts/slideLayout164.xml"/><Relationship Id="rId12" Type="http://schemas.openxmlformats.org/officeDocument/2006/relationships/slideLayout" Target="../slideLayouts/slideLayout169.xml"/><Relationship Id="rId2" Type="http://schemas.openxmlformats.org/officeDocument/2006/relationships/slideLayout" Target="../slideLayouts/slideLayout159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58.xml"/><Relationship Id="rId6" Type="http://schemas.openxmlformats.org/officeDocument/2006/relationships/slideLayout" Target="../slideLayouts/slideLayout163.xml"/><Relationship Id="rId11" Type="http://schemas.openxmlformats.org/officeDocument/2006/relationships/slideLayout" Target="../slideLayouts/slideLayout168.xml"/><Relationship Id="rId5" Type="http://schemas.openxmlformats.org/officeDocument/2006/relationships/slideLayout" Target="../slideLayouts/slideLayout162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67.xml"/><Relationship Id="rId4" Type="http://schemas.openxmlformats.org/officeDocument/2006/relationships/slideLayout" Target="../slideLayouts/slideLayout161.xml"/><Relationship Id="rId9" Type="http://schemas.openxmlformats.org/officeDocument/2006/relationships/slideLayout" Target="../slideLayouts/slideLayout166.xml"/><Relationship Id="rId14" Type="http://schemas.openxmlformats.org/officeDocument/2006/relationships/image" Target="../media/image1.jpe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7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72.xml"/><Relationship Id="rId7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1.xml"/><Relationship Id="rId2" Type="http://schemas.openxmlformats.org/officeDocument/2006/relationships/slideLayout" Target="../slideLayouts/slideLayout171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70.xml"/><Relationship Id="rId6" Type="http://schemas.openxmlformats.org/officeDocument/2006/relationships/slideLayout" Target="../slideLayouts/slideLayout175.xml"/><Relationship Id="rId11" Type="http://schemas.openxmlformats.org/officeDocument/2006/relationships/slideLayout" Target="../slideLayouts/slideLayout180.xml"/><Relationship Id="rId5" Type="http://schemas.openxmlformats.org/officeDocument/2006/relationships/slideLayout" Target="../slideLayouts/slideLayout174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79.xml"/><Relationship Id="rId4" Type="http://schemas.openxmlformats.org/officeDocument/2006/relationships/slideLayout" Target="../slideLayouts/slideLayout173.xml"/><Relationship Id="rId9" Type="http://schemas.openxmlformats.org/officeDocument/2006/relationships/slideLayout" Target="../slideLayouts/slideLayout178.xml"/><Relationship Id="rId14" Type="http://schemas.openxmlformats.org/officeDocument/2006/relationships/image" Target="../media/image1.jpe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9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84.xml"/><Relationship Id="rId7" Type="http://schemas.openxmlformats.org/officeDocument/2006/relationships/slideLayout" Target="../slideLayouts/slideLayout188.xml"/><Relationship Id="rId12" Type="http://schemas.openxmlformats.org/officeDocument/2006/relationships/slideLayout" Target="../slideLayouts/slideLayout193.xml"/><Relationship Id="rId2" Type="http://schemas.openxmlformats.org/officeDocument/2006/relationships/slideLayout" Target="../slideLayouts/slideLayout183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82.xml"/><Relationship Id="rId6" Type="http://schemas.openxmlformats.org/officeDocument/2006/relationships/slideLayout" Target="../slideLayouts/slideLayout187.xml"/><Relationship Id="rId11" Type="http://schemas.openxmlformats.org/officeDocument/2006/relationships/slideLayout" Target="../slideLayouts/slideLayout192.xml"/><Relationship Id="rId5" Type="http://schemas.openxmlformats.org/officeDocument/2006/relationships/slideLayout" Target="../slideLayouts/slideLayout186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91.xml"/><Relationship Id="rId4" Type="http://schemas.openxmlformats.org/officeDocument/2006/relationships/slideLayout" Target="../slideLayouts/slideLayout185.xml"/><Relationship Id="rId9" Type="http://schemas.openxmlformats.org/officeDocument/2006/relationships/slideLayout" Target="../slideLayouts/slideLayout190.xml"/><Relationship Id="rId14" Type="http://schemas.openxmlformats.org/officeDocument/2006/relationships/image" Target="../media/image1.jpe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1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6.xml"/><Relationship Id="rId7" Type="http://schemas.openxmlformats.org/officeDocument/2006/relationships/slideLayout" Target="../slideLayouts/slideLayout200.xml"/><Relationship Id="rId12" Type="http://schemas.openxmlformats.org/officeDocument/2006/relationships/slideLayout" Target="../slideLayouts/slideLayout205.xml"/><Relationship Id="rId2" Type="http://schemas.openxmlformats.org/officeDocument/2006/relationships/slideLayout" Target="../slideLayouts/slideLayout195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94.xml"/><Relationship Id="rId6" Type="http://schemas.openxmlformats.org/officeDocument/2006/relationships/slideLayout" Target="../slideLayouts/slideLayout199.xml"/><Relationship Id="rId11" Type="http://schemas.openxmlformats.org/officeDocument/2006/relationships/slideLayout" Target="../slideLayouts/slideLayout204.xml"/><Relationship Id="rId5" Type="http://schemas.openxmlformats.org/officeDocument/2006/relationships/slideLayout" Target="../slideLayouts/slideLayout198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03.xml"/><Relationship Id="rId4" Type="http://schemas.openxmlformats.org/officeDocument/2006/relationships/slideLayout" Target="../slideLayouts/slideLayout197.xml"/><Relationship Id="rId9" Type="http://schemas.openxmlformats.org/officeDocument/2006/relationships/slideLayout" Target="../slideLayouts/slideLayout202.xml"/><Relationship Id="rId14" Type="http://schemas.openxmlformats.org/officeDocument/2006/relationships/image" Target="../media/image1.jpeg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3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208.xml"/><Relationship Id="rId7" Type="http://schemas.openxmlformats.org/officeDocument/2006/relationships/slideLayout" Target="../slideLayouts/slideLayout212.xml"/><Relationship Id="rId12" Type="http://schemas.openxmlformats.org/officeDocument/2006/relationships/slideLayout" Target="../slideLayouts/slideLayout217.xml"/><Relationship Id="rId2" Type="http://schemas.openxmlformats.org/officeDocument/2006/relationships/slideLayout" Target="../slideLayouts/slideLayout207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06.xml"/><Relationship Id="rId6" Type="http://schemas.openxmlformats.org/officeDocument/2006/relationships/slideLayout" Target="../slideLayouts/slideLayout211.xml"/><Relationship Id="rId11" Type="http://schemas.openxmlformats.org/officeDocument/2006/relationships/slideLayout" Target="../slideLayouts/slideLayout216.xml"/><Relationship Id="rId5" Type="http://schemas.openxmlformats.org/officeDocument/2006/relationships/slideLayout" Target="../slideLayouts/slideLayout210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15.xml"/><Relationship Id="rId4" Type="http://schemas.openxmlformats.org/officeDocument/2006/relationships/slideLayout" Target="../slideLayouts/slideLayout209.xml"/><Relationship Id="rId9" Type="http://schemas.openxmlformats.org/officeDocument/2006/relationships/slideLayout" Target="../slideLayouts/slideLayout214.xml"/><Relationship Id="rId14" Type="http://schemas.openxmlformats.org/officeDocument/2006/relationships/image" Target="../media/image1.jpeg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5.xml"/><Relationship Id="rId13" Type="http://schemas.openxmlformats.org/officeDocument/2006/relationships/theme" Target="../theme/theme19.xml"/><Relationship Id="rId3" Type="http://schemas.openxmlformats.org/officeDocument/2006/relationships/slideLayout" Target="../slideLayouts/slideLayout220.xml"/><Relationship Id="rId7" Type="http://schemas.openxmlformats.org/officeDocument/2006/relationships/slideLayout" Target="../slideLayouts/slideLayout224.xml"/><Relationship Id="rId12" Type="http://schemas.openxmlformats.org/officeDocument/2006/relationships/slideLayout" Target="../slideLayouts/slideLayout229.xml"/><Relationship Id="rId2" Type="http://schemas.openxmlformats.org/officeDocument/2006/relationships/slideLayout" Target="../slideLayouts/slideLayout219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18.xml"/><Relationship Id="rId6" Type="http://schemas.openxmlformats.org/officeDocument/2006/relationships/slideLayout" Target="../slideLayouts/slideLayout223.xml"/><Relationship Id="rId11" Type="http://schemas.openxmlformats.org/officeDocument/2006/relationships/slideLayout" Target="../slideLayouts/slideLayout228.xml"/><Relationship Id="rId5" Type="http://schemas.openxmlformats.org/officeDocument/2006/relationships/slideLayout" Target="../slideLayouts/slideLayout222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27.xml"/><Relationship Id="rId4" Type="http://schemas.openxmlformats.org/officeDocument/2006/relationships/slideLayout" Target="../slideLayouts/slideLayout221.xml"/><Relationship Id="rId9" Type="http://schemas.openxmlformats.org/officeDocument/2006/relationships/slideLayout" Target="../slideLayouts/slideLayout226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1.jpeg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7.xml"/><Relationship Id="rId13" Type="http://schemas.openxmlformats.org/officeDocument/2006/relationships/theme" Target="../theme/theme20.xml"/><Relationship Id="rId3" Type="http://schemas.openxmlformats.org/officeDocument/2006/relationships/slideLayout" Target="../slideLayouts/slideLayout232.xml"/><Relationship Id="rId7" Type="http://schemas.openxmlformats.org/officeDocument/2006/relationships/slideLayout" Target="../slideLayouts/slideLayout236.xml"/><Relationship Id="rId12" Type="http://schemas.openxmlformats.org/officeDocument/2006/relationships/slideLayout" Target="../slideLayouts/slideLayout241.xml"/><Relationship Id="rId2" Type="http://schemas.openxmlformats.org/officeDocument/2006/relationships/slideLayout" Target="../slideLayouts/slideLayout231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30.xml"/><Relationship Id="rId6" Type="http://schemas.openxmlformats.org/officeDocument/2006/relationships/slideLayout" Target="../slideLayouts/slideLayout235.xml"/><Relationship Id="rId11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234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39.xml"/><Relationship Id="rId4" Type="http://schemas.openxmlformats.org/officeDocument/2006/relationships/slideLayout" Target="../slideLayouts/slideLayout233.xml"/><Relationship Id="rId9" Type="http://schemas.openxmlformats.org/officeDocument/2006/relationships/slideLayout" Target="../slideLayouts/slideLayout238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1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3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5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image" Target="../media/image1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2" Type="http://schemas.openxmlformats.org/officeDocument/2006/relationships/slideLayout" Target="../slideLayouts/slideLayout87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14" Type="http://schemas.openxmlformats.org/officeDocument/2006/relationships/image" Target="../media/image1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4.xml"/><Relationship Id="rId12" Type="http://schemas.openxmlformats.org/officeDocument/2006/relationships/slideLayout" Target="../slideLayouts/slideLayout109.xml"/><Relationship Id="rId2" Type="http://schemas.openxmlformats.org/officeDocument/2006/relationships/slideLayout" Target="../slideLayouts/slideLayout99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5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5F936C9-4760-46BC-BBA4-409BFB55FC27}" type="datetimeFigureOut">
              <a:rPr lang="ko-KR" altLang="en-US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2016-02-23</a:t>
            </a:fld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151F60D-5D5D-485E-ABF3-D30D332050A5}" type="slidenum">
              <a:rPr lang="ko-KR" altLang="en-US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1" name="Picture 7" descr="08_master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8" descr="06"/>
          <p:cNvPicPr>
            <a:picLocks noChangeAspect="1" noChangeArrowheads="1"/>
          </p:cNvPicPr>
          <p:nvPr userDrawn="1"/>
        </p:nvPicPr>
        <p:blipFill>
          <a:blip r:embed="rId17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413" y="288925"/>
            <a:ext cx="1450975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7943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920" r:id="rId13"/>
  </p:sldLayoutIdLst>
  <p:transition>
    <p:zoom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5F936C9-4760-46BC-BBA4-409BFB55FC27}" type="datetimeFigureOut">
              <a:rPr lang="ko-KR" altLang="en-US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2016-02-23</a:t>
            </a:fld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151F60D-5D5D-485E-ABF3-D30D332050A5}" type="slidenum">
              <a:rPr lang="ko-KR" altLang="en-US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1" name="Picture 7" descr="08_master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8" descr="06"/>
          <p:cNvPicPr>
            <a:picLocks noChangeAspect="1" noChangeArrowheads="1"/>
          </p:cNvPicPr>
          <p:nvPr userDrawn="1"/>
        </p:nvPicPr>
        <p:blipFill>
          <a:blip r:embed="rId16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413" y="288925"/>
            <a:ext cx="1450975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0623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</p:sldLayoutIdLst>
  <p:transition>
    <p:zoom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5F936C9-4760-46BC-BBA4-409BFB55FC27}" type="datetimeFigureOut">
              <a:rPr lang="ko-KR" altLang="en-US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2016-02-23</a:t>
            </a:fld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151F60D-5D5D-485E-ABF3-D30D332050A5}" type="slidenum">
              <a:rPr lang="ko-KR" altLang="en-US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1" name="Picture 7" descr="08_master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8" descr="06"/>
          <p:cNvPicPr>
            <a:picLocks noChangeAspect="1" noChangeArrowheads="1"/>
          </p:cNvPicPr>
          <p:nvPr userDrawn="1"/>
        </p:nvPicPr>
        <p:blipFill>
          <a:blip r:embed="rId16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413" y="288925"/>
            <a:ext cx="1450975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8315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02" r:id="rId12"/>
  </p:sldLayoutIdLst>
  <p:transition>
    <p:zoom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5F936C9-4760-46BC-BBA4-409BFB55FC27}" type="datetimeFigureOut">
              <a:rPr lang="ko-KR" altLang="en-US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2016-02-23</a:t>
            </a:fld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151F60D-5D5D-485E-ABF3-D30D332050A5}" type="slidenum">
              <a:rPr lang="ko-KR" altLang="en-US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1" name="Picture 7" descr="08_master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8" descr="06"/>
          <p:cNvPicPr>
            <a:picLocks noChangeAspect="1" noChangeArrowheads="1"/>
          </p:cNvPicPr>
          <p:nvPr userDrawn="1"/>
        </p:nvPicPr>
        <p:blipFill>
          <a:blip r:embed="rId16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413" y="288925"/>
            <a:ext cx="1450975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8870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5" r:id="rId12"/>
  </p:sldLayoutIdLst>
  <p:transition>
    <p:zoom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5F936C9-4760-46BC-BBA4-409BFB55FC27}" type="datetimeFigureOut">
              <a:rPr lang="ko-KR" altLang="en-US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2016-02-23</a:t>
            </a:fld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151F60D-5D5D-485E-ABF3-D30D332050A5}" type="slidenum">
              <a:rPr lang="ko-KR" altLang="en-US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1" name="Picture 7" descr="08_master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8" descr="06"/>
          <p:cNvPicPr>
            <a:picLocks noChangeAspect="1" noChangeArrowheads="1"/>
          </p:cNvPicPr>
          <p:nvPr userDrawn="1"/>
        </p:nvPicPr>
        <p:blipFill>
          <a:blip r:embed="rId16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413" y="288925"/>
            <a:ext cx="1450975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0325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</p:sldLayoutIdLst>
  <p:transition>
    <p:zoom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5F936C9-4760-46BC-BBA4-409BFB55FC27}" type="datetimeFigureOut">
              <a:rPr lang="ko-KR" altLang="en-US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2016-02-23</a:t>
            </a:fld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151F60D-5D5D-485E-ABF3-D30D332050A5}" type="slidenum">
              <a:rPr lang="ko-KR" altLang="en-US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1" name="Picture 7" descr="08_master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8" descr="06"/>
          <p:cNvPicPr>
            <a:picLocks noChangeAspect="1" noChangeArrowheads="1"/>
          </p:cNvPicPr>
          <p:nvPr userDrawn="1"/>
        </p:nvPicPr>
        <p:blipFill>
          <a:blip r:embed="rId16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413" y="288925"/>
            <a:ext cx="1450975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689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  <p:sldLayoutId id="2147483841" r:id="rId12"/>
  </p:sldLayoutIdLst>
  <p:transition>
    <p:zoom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5F936C9-4760-46BC-BBA4-409BFB55FC27}" type="datetimeFigureOut">
              <a:rPr lang="ko-KR" altLang="en-US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2016-02-23</a:t>
            </a:fld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151F60D-5D5D-485E-ABF3-D30D332050A5}" type="slidenum">
              <a:rPr lang="ko-KR" altLang="en-US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1" name="Picture 7" descr="08_master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8" descr="06"/>
          <p:cNvPicPr>
            <a:picLocks noChangeAspect="1" noChangeArrowheads="1"/>
          </p:cNvPicPr>
          <p:nvPr userDrawn="1"/>
        </p:nvPicPr>
        <p:blipFill>
          <a:blip r:embed="rId16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413" y="288925"/>
            <a:ext cx="1450975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3657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  <p:sldLayoutId id="2147483854" r:id="rId12"/>
  </p:sldLayoutIdLst>
  <p:transition>
    <p:zoom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5F936C9-4760-46BC-BBA4-409BFB55FC27}" type="datetimeFigureOut">
              <a:rPr lang="ko-KR" altLang="en-US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2016-02-23</a:t>
            </a:fld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151F60D-5D5D-485E-ABF3-D30D332050A5}" type="slidenum">
              <a:rPr lang="ko-KR" altLang="en-US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1" name="Picture 7" descr="08_master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8" descr="06"/>
          <p:cNvPicPr>
            <a:picLocks noChangeAspect="1" noChangeArrowheads="1"/>
          </p:cNvPicPr>
          <p:nvPr userDrawn="1"/>
        </p:nvPicPr>
        <p:blipFill>
          <a:blip r:embed="rId16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413" y="288925"/>
            <a:ext cx="1450975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0827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  <p:sldLayoutId id="2147483867" r:id="rId12"/>
  </p:sldLayoutIdLst>
  <p:transition>
    <p:zoom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5F936C9-4760-46BC-BBA4-409BFB55FC27}" type="datetimeFigureOut">
              <a:rPr lang="ko-KR" altLang="en-US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2016-02-23</a:t>
            </a:fld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151F60D-5D5D-485E-ABF3-D30D332050A5}" type="slidenum">
              <a:rPr lang="ko-KR" altLang="en-US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1" name="Picture 7" descr="08_master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8" descr="06"/>
          <p:cNvPicPr>
            <a:picLocks noChangeAspect="1" noChangeArrowheads="1"/>
          </p:cNvPicPr>
          <p:nvPr userDrawn="1"/>
        </p:nvPicPr>
        <p:blipFill>
          <a:blip r:embed="rId16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413" y="288925"/>
            <a:ext cx="1450975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0534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  <p:sldLayoutId id="2147483880" r:id="rId12"/>
  </p:sldLayoutIdLst>
  <p:transition>
    <p:zoom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5F936C9-4760-46BC-BBA4-409BFB55FC27}" type="datetimeFigureOut">
              <a:rPr lang="ko-KR" altLang="en-US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2016-02-23</a:t>
            </a:fld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151F60D-5D5D-485E-ABF3-D30D332050A5}" type="slidenum">
              <a:rPr lang="ko-KR" altLang="en-US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1" name="Picture 7" descr="08_master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8" descr="06"/>
          <p:cNvPicPr>
            <a:picLocks noChangeAspect="1" noChangeArrowheads="1"/>
          </p:cNvPicPr>
          <p:nvPr userDrawn="1"/>
        </p:nvPicPr>
        <p:blipFill>
          <a:blip r:embed="rId16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413" y="288925"/>
            <a:ext cx="1450975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0494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93" r:id="rId12"/>
  </p:sldLayoutIdLst>
  <p:transition>
    <p:zoom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5F936C9-4760-46BC-BBA4-409BFB55FC27}" type="datetimeFigureOut">
              <a:rPr lang="ko-KR" altLang="en-US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2016-02-23</a:t>
            </a:fld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151F60D-5D5D-485E-ABF3-D30D332050A5}" type="slidenum">
              <a:rPr lang="ko-KR" altLang="en-US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1" name="Picture 7" descr="08_master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8" descr="06"/>
          <p:cNvPicPr>
            <a:picLocks noChangeAspect="1" noChangeArrowheads="1"/>
          </p:cNvPicPr>
          <p:nvPr userDrawn="1"/>
        </p:nvPicPr>
        <p:blipFill>
          <a:blip r:embed="rId16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413" y="288925"/>
            <a:ext cx="1450975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5094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  <p:sldLayoutId id="2147483906" r:id="rId12"/>
  </p:sldLayoutIdLst>
  <p:transition>
    <p:zoom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5F936C9-4760-46BC-BBA4-409BFB55FC27}" type="datetimeFigureOut">
              <a:rPr lang="ko-KR" altLang="en-US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2016-02-23</a:t>
            </a:fld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151F60D-5D5D-485E-ABF3-D30D332050A5}" type="slidenum">
              <a:rPr lang="ko-KR" altLang="en-US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1" name="Picture 7" descr="08_master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8" descr="06"/>
          <p:cNvPicPr>
            <a:picLocks noChangeAspect="1" noChangeArrowheads="1"/>
          </p:cNvPicPr>
          <p:nvPr userDrawn="1"/>
        </p:nvPicPr>
        <p:blipFill>
          <a:blip r:embed="rId16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413" y="288925"/>
            <a:ext cx="1450975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7419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ransition>
    <p:zoom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5F936C9-4760-46BC-BBA4-409BFB55FC27}" type="datetimeFigureOut">
              <a:rPr lang="ko-KR" altLang="en-US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2016-02-23</a:t>
            </a:fld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151F60D-5D5D-485E-ABF3-D30D332050A5}" type="slidenum">
              <a:rPr lang="ko-KR" altLang="en-US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1" name="Picture 7" descr="08_master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8" descr="06"/>
          <p:cNvPicPr>
            <a:picLocks noChangeAspect="1" noChangeArrowheads="1"/>
          </p:cNvPicPr>
          <p:nvPr userDrawn="1"/>
        </p:nvPicPr>
        <p:blipFill>
          <a:blip r:embed="rId16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413" y="288925"/>
            <a:ext cx="1450975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8908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8" r:id="rId1"/>
    <p:sldLayoutId id="2147483909" r:id="rId2"/>
    <p:sldLayoutId id="2147483910" r:id="rId3"/>
    <p:sldLayoutId id="2147483911" r:id="rId4"/>
    <p:sldLayoutId id="2147483912" r:id="rId5"/>
    <p:sldLayoutId id="2147483913" r:id="rId6"/>
    <p:sldLayoutId id="2147483914" r:id="rId7"/>
    <p:sldLayoutId id="2147483915" r:id="rId8"/>
    <p:sldLayoutId id="2147483916" r:id="rId9"/>
    <p:sldLayoutId id="2147483917" r:id="rId10"/>
    <p:sldLayoutId id="2147483918" r:id="rId11"/>
    <p:sldLayoutId id="2147483919" r:id="rId12"/>
  </p:sldLayoutIdLst>
  <p:transition>
    <p:zoom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5F936C9-4760-46BC-BBA4-409BFB55FC27}" type="datetimeFigureOut">
              <a:rPr lang="ko-KR" altLang="en-US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2016-02-23</a:t>
            </a:fld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151F60D-5D5D-485E-ABF3-D30D332050A5}" type="slidenum">
              <a:rPr lang="ko-KR" altLang="en-US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1" name="Picture 7" descr="08_master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8" descr="06"/>
          <p:cNvPicPr>
            <a:picLocks noChangeAspect="1" noChangeArrowheads="1"/>
          </p:cNvPicPr>
          <p:nvPr userDrawn="1"/>
        </p:nvPicPr>
        <p:blipFill>
          <a:blip r:embed="rId16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413" y="288925"/>
            <a:ext cx="1450975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9521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ransition>
    <p:zoom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5F936C9-4760-46BC-BBA4-409BFB55FC27}" type="datetimeFigureOut">
              <a:rPr lang="ko-KR" altLang="en-US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2016-02-23</a:t>
            </a:fld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151F60D-5D5D-485E-ABF3-D30D332050A5}" type="slidenum">
              <a:rPr lang="ko-KR" altLang="en-US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1" name="Picture 7" descr="08_master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8" descr="06"/>
          <p:cNvPicPr>
            <a:picLocks noChangeAspect="1" noChangeArrowheads="1"/>
          </p:cNvPicPr>
          <p:nvPr userDrawn="1"/>
        </p:nvPicPr>
        <p:blipFill>
          <a:blip r:embed="rId16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413" y="288925"/>
            <a:ext cx="1450975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5556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ransition>
    <p:zoom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5F936C9-4760-46BC-BBA4-409BFB55FC27}" type="datetimeFigureOut">
              <a:rPr lang="ko-KR" altLang="en-US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2016-02-23</a:t>
            </a:fld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151F60D-5D5D-485E-ABF3-D30D332050A5}" type="slidenum">
              <a:rPr lang="ko-KR" altLang="en-US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1" name="Picture 7" descr="08_master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8" descr="06"/>
          <p:cNvPicPr>
            <a:picLocks noChangeAspect="1" noChangeArrowheads="1"/>
          </p:cNvPicPr>
          <p:nvPr userDrawn="1"/>
        </p:nvPicPr>
        <p:blipFill>
          <a:blip r:embed="rId16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413" y="288925"/>
            <a:ext cx="1450975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1166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ransition>
    <p:zoom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5F936C9-4760-46BC-BBA4-409BFB55FC27}" type="datetimeFigureOut">
              <a:rPr lang="ko-KR" altLang="en-US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2016-02-23</a:t>
            </a:fld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151F60D-5D5D-485E-ABF3-D30D332050A5}" type="slidenum">
              <a:rPr lang="ko-KR" altLang="en-US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1" name="Picture 7" descr="08_master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8" descr="06"/>
          <p:cNvPicPr>
            <a:picLocks noChangeAspect="1" noChangeArrowheads="1"/>
          </p:cNvPicPr>
          <p:nvPr userDrawn="1"/>
        </p:nvPicPr>
        <p:blipFill>
          <a:blip r:embed="rId16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413" y="288925"/>
            <a:ext cx="1450975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3227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</p:sldLayoutIdLst>
  <p:transition>
    <p:zoom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5F936C9-4760-46BC-BBA4-409BFB55FC27}" type="datetimeFigureOut">
              <a:rPr lang="ko-KR" altLang="en-US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2016-02-23</a:t>
            </a:fld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151F60D-5D5D-485E-ABF3-D30D332050A5}" type="slidenum">
              <a:rPr lang="ko-KR" altLang="en-US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1" name="Picture 7" descr="08_master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8" descr="06"/>
          <p:cNvPicPr>
            <a:picLocks noChangeAspect="1" noChangeArrowheads="1"/>
          </p:cNvPicPr>
          <p:nvPr userDrawn="1"/>
        </p:nvPicPr>
        <p:blipFill>
          <a:blip r:embed="rId16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413" y="288925"/>
            <a:ext cx="1450975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446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</p:sldLayoutIdLst>
  <p:transition>
    <p:zoom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5F936C9-4760-46BC-BBA4-409BFB55FC27}" type="datetimeFigureOut">
              <a:rPr lang="ko-KR" altLang="en-US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2016-02-23</a:t>
            </a:fld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151F60D-5D5D-485E-ABF3-D30D332050A5}" type="slidenum">
              <a:rPr lang="ko-KR" altLang="en-US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1" name="Picture 7" descr="08_master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8" descr="06"/>
          <p:cNvPicPr>
            <a:picLocks noChangeAspect="1" noChangeArrowheads="1"/>
          </p:cNvPicPr>
          <p:nvPr userDrawn="1"/>
        </p:nvPicPr>
        <p:blipFill>
          <a:blip r:embed="rId16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413" y="288925"/>
            <a:ext cx="1450975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9618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</p:sldLayoutIdLst>
  <p:transition>
    <p:zoom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5F936C9-4760-46BC-BBA4-409BFB55FC27}" type="datetimeFigureOut">
              <a:rPr lang="ko-KR" altLang="en-US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2016-02-23</a:t>
            </a:fld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151F60D-5D5D-485E-ABF3-D30D332050A5}" type="slidenum">
              <a:rPr lang="ko-KR" altLang="en-US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1" name="Picture 7" descr="08_master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8" descr="06"/>
          <p:cNvPicPr>
            <a:picLocks noChangeAspect="1" noChangeArrowheads="1"/>
          </p:cNvPicPr>
          <p:nvPr userDrawn="1"/>
        </p:nvPicPr>
        <p:blipFill>
          <a:blip r:embed="rId16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413" y="288925"/>
            <a:ext cx="1450975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700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transition>
    <p:zoom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2.xml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0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3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9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3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1743075"/>
            <a:ext cx="9144000" cy="1470025"/>
          </a:xfrm>
          <a:effectLst>
            <a:outerShdw dist="35921" dir="2700000" algn="ctr" rotWithShape="0">
              <a:schemeClr val="bg1"/>
            </a:outerShdw>
          </a:effectLst>
        </p:spPr>
        <p:txBody>
          <a:bodyPr anchorCtr="1">
            <a:normAutofit fontScale="90000"/>
          </a:bodyPr>
          <a:lstStyle/>
          <a:p>
            <a:pPr algn="ctr">
              <a:lnSpc>
                <a:spcPct val="150000"/>
              </a:lnSpc>
              <a:defRPr/>
            </a:pPr>
            <a:r>
              <a:rPr lang="ko-KR" altLang="en-US" b="1" spc="-1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건설업  고용</a:t>
            </a:r>
            <a:r>
              <a:rPr lang="en-US" altLang="ko-KR" b="1" spc="-1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·</a:t>
            </a:r>
            <a:r>
              <a:rPr lang="ko-KR" altLang="en-US" b="1" spc="-1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산재보험 실무</a:t>
            </a:r>
            <a:r>
              <a:rPr lang="en-US" altLang="ko-KR" b="1" spc="-100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/>
            </a:r>
            <a:br>
              <a:rPr lang="en-US" altLang="ko-KR" b="1" spc="-100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</a:br>
            <a:r>
              <a:rPr lang="en-US" altLang="ko-KR" sz="2400" spc="-100" dirty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&lt;2015</a:t>
            </a:r>
            <a:r>
              <a:rPr lang="ko-KR" altLang="en-US" sz="2400" spc="-100" dirty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년도 확정 및 </a:t>
            </a:r>
            <a:r>
              <a:rPr lang="en-US" altLang="ko-KR" sz="2400" spc="-100" dirty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2016</a:t>
            </a:r>
            <a:r>
              <a:rPr lang="ko-KR" altLang="en-US" sz="2400" spc="-100" dirty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년도 개산 고용</a:t>
            </a:r>
            <a:r>
              <a:rPr lang="en-US" altLang="ko-KR" sz="2400" spc="-100" dirty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sz="2400" spc="-100" dirty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산재보험 보험료 신고 및 납부</a:t>
            </a:r>
            <a:r>
              <a:rPr lang="en-US" altLang="ko-KR" sz="2400" spc="-100" dirty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endParaRPr lang="en-US" altLang="ko-KR" sz="2400" b="1" spc="-1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19798379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07504" y="116632"/>
            <a:ext cx="6192838" cy="620712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1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marL="342900" indent="-342900" defTabSz="1042988">
              <a:buClr>
                <a:srgbClr val="161645"/>
              </a:buClr>
              <a:buSzPts val="1200"/>
              <a:defRPr/>
            </a:pPr>
            <a:r>
              <a:rPr lang="ko-KR" altLang="en-US" sz="2800" dirty="0" smtClean="0">
                <a:solidFill>
                  <a:srgbClr val="464646"/>
                </a:solidFill>
              </a:rPr>
              <a:t>     </a:t>
            </a:r>
            <a:r>
              <a:rPr lang="ko-KR" altLang="en-US" sz="2800" dirty="0" smtClean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확정보험료 성실신고 안내</a:t>
            </a:r>
            <a:endParaRPr lang="ko-KR" altLang="en-US" sz="2800" dirty="0">
              <a:ln w="3175" cmpd="sng">
                <a:solidFill>
                  <a:srgbClr val="006666"/>
                </a:solidFill>
                <a:prstDash val="solid"/>
              </a:ln>
              <a:solidFill>
                <a:srgbClr val="0070C0"/>
              </a:solidFill>
              <a:latin typeface="HY견고딕" pitchFamily="18" charset="-127"/>
              <a:ea typeface="HY견고딕" pitchFamily="18" charset="-127"/>
              <a:cs typeface="Arial" pitchFamily="34" charset="0"/>
            </a:endParaRPr>
          </a:p>
        </p:txBody>
      </p:sp>
      <p:pic>
        <p:nvPicPr>
          <p:cNvPr id="4" name="Picture 37" descr="08"/>
          <p:cNvPicPr>
            <a:picLocks noChangeAspect="1" noChangeArrowheads="1"/>
          </p:cNvPicPr>
          <p:nvPr/>
        </p:nvPicPr>
        <p:blipFill>
          <a:blip r:embed="rId3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65" y="202356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8"/>
          <p:cNvSpPr>
            <a:spLocks noChangeArrowheads="1"/>
          </p:cNvSpPr>
          <p:nvPr/>
        </p:nvSpPr>
        <p:spPr bwMode="auto">
          <a:xfrm>
            <a:off x="549970" y="1275144"/>
            <a:ext cx="8198493" cy="236988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fontAlgn="base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 </a:t>
            </a:r>
            <a:r>
              <a:rPr kumimoji="1" lang="ko-KR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불성실 신고사업장 확정정산</a:t>
            </a:r>
            <a:r>
              <a:rPr kumimoji="1" lang="ko-KR" altLang="en-US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kumimoji="1" lang="ko-KR" altLang="en-US" sz="20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실시</a:t>
            </a:r>
            <a:endParaRPr kumimoji="1" lang="en-US" altLang="ko-KR" sz="2000" dirty="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  <a:p>
            <a:pPr marL="360000" indent="-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ko-KR" altLang="en-US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 </a:t>
            </a:r>
            <a:r>
              <a:rPr kumimoji="1" lang="en-US" altLang="ko-KR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* </a:t>
            </a:r>
            <a:r>
              <a:rPr kumimoji="1" lang="ko-KR" altLang="en-US" spc="-150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매년 국세청 및 건설협회 등에서 입수한 결산자료와 기성실적자료 등을 토대로     확정보험료 불성실 신고 사업장을 선정하여 </a:t>
            </a:r>
            <a:r>
              <a:rPr kumimoji="1" lang="ko-KR" altLang="en-US" spc="-15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과거 </a:t>
            </a:r>
            <a:r>
              <a:rPr kumimoji="1" lang="en-US" altLang="ko-KR" spc="-15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3</a:t>
            </a:r>
            <a:r>
              <a:rPr kumimoji="1" lang="ko-KR" altLang="en-US" spc="-15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년분</a:t>
            </a:r>
            <a:r>
              <a:rPr kumimoji="1" lang="ko-KR" altLang="en-US" spc="-15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 확정보험료 조사</a:t>
            </a:r>
            <a:endParaRPr kumimoji="1" lang="en-US" altLang="ko-KR" spc="-15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360000" indent="-457200" fontAlgn="base">
              <a:lnSpc>
                <a:spcPct val="150000"/>
              </a:lnSpc>
              <a:spcBef>
                <a:spcPts val="600"/>
              </a:spcBef>
              <a:spcAft>
                <a:spcPct val="0"/>
              </a:spcAft>
            </a:pPr>
            <a:r>
              <a:rPr kumimoji="1" lang="ko-KR" altLang="en-US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 </a:t>
            </a:r>
            <a:r>
              <a:rPr kumimoji="1" lang="en-US" altLang="ko-KR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* </a:t>
            </a:r>
            <a:r>
              <a:rPr kumimoji="1" lang="ko-KR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전국 </a:t>
            </a:r>
            <a:r>
              <a:rPr kumimoji="1" lang="en-US" altLang="ko-K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6</a:t>
            </a:r>
            <a:r>
              <a:rPr kumimoji="1" lang="ko-KR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개 지역본부</a:t>
            </a:r>
            <a:r>
              <a:rPr kumimoji="1" lang="ko-KR" altLang="en-US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에 건설업 </a:t>
            </a:r>
            <a:r>
              <a:rPr kumimoji="1" lang="ko-KR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확정정산 </a:t>
            </a:r>
            <a:r>
              <a:rPr kumimoji="1" lang="ko-KR" alt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전담팀</a:t>
            </a:r>
            <a:r>
              <a:rPr kumimoji="1" lang="ko-KR" altLang="en-US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kumimoji="1" lang="ko-KR" altLang="en-US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운영 중</a:t>
            </a:r>
            <a:endParaRPr kumimoji="1" lang="en-US" altLang="ko-KR" dirty="0">
              <a:solidFill>
                <a:srgbClr val="00206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360000" indent="-457200" fontAlgn="base">
              <a:lnSpc>
                <a:spcPct val="150000"/>
              </a:lnSpc>
              <a:spcBef>
                <a:spcPts val="600"/>
              </a:spcBef>
              <a:spcAft>
                <a:spcPct val="0"/>
              </a:spcAft>
            </a:pPr>
            <a:r>
              <a:rPr kumimoji="1" lang="ko-KR" altLang="en-US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 </a:t>
            </a:r>
            <a:r>
              <a:rPr kumimoji="1" lang="en-US" altLang="ko-KR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* </a:t>
            </a:r>
            <a:r>
              <a:rPr kumimoji="1" lang="ko-KR" altLang="en-US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추가징수 보험료 </a:t>
            </a:r>
            <a:r>
              <a:rPr kumimoji="1" lang="en-US" altLang="ko-KR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+</a:t>
            </a:r>
            <a:r>
              <a:rPr kumimoji="1" lang="ko-KR" altLang="en-US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kumimoji="1" lang="en-US" altLang="ko-KR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10%</a:t>
            </a:r>
            <a:r>
              <a:rPr kumimoji="1" lang="ko-KR" altLang="en-US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의 </a:t>
            </a:r>
            <a:r>
              <a:rPr kumimoji="1" lang="ko-KR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가산금</a:t>
            </a:r>
            <a:r>
              <a:rPr kumimoji="1" lang="ko-KR" altLang="en-US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kumimoji="1" lang="en-US" altLang="ko-KR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+</a:t>
            </a:r>
            <a:r>
              <a:rPr kumimoji="1" lang="ko-KR" altLang="en-US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kumimoji="1" lang="ko-KR" alt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연체금</a:t>
            </a:r>
            <a:r>
              <a:rPr kumimoji="1" lang="en-US" altLang="ko-KR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kumimoji="1" lang="ko-KR" altLang="en-US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법정 납부기한이 지난 날부터</a:t>
            </a:r>
            <a:r>
              <a:rPr kumimoji="1" lang="en-US" altLang="ko-KR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endParaRPr kumimoji="1" lang="ko-KR" altLang="en-US" spc="-150" dirty="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Rectangle 28"/>
          <p:cNvSpPr>
            <a:spLocks noChangeArrowheads="1"/>
          </p:cNvSpPr>
          <p:nvPr/>
        </p:nvSpPr>
        <p:spPr bwMode="auto">
          <a:xfrm>
            <a:off x="542568" y="3789040"/>
            <a:ext cx="7773847" cy="270843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kumimoji="1"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연도별 확정정산에 따른 보험료 추가징수 현황</a:t>
            </a:r>
            <a:endParaRPr kumimoji="1" lang="en-US" altLang="ko-KR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ko-KR" sz="1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                                                                                                                       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ko-KR" sz="1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                                                                  </a:t>
            </a:r>
            <a:endParaRPr kumimoji="1" lang="en-US" altLang="ko-KR" sz="9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kumimoji="1" lang="en-US" altLang="ko-KR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kumimoji="1" lang="en-US" altLang="ko-KR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kumimoji="1" lang="en-US" altLang="ko-KR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kumimoji="1" lang="ko-KR" altLang="en-US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1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7064103"/>
              </p:ext>
            </p:extLst>
          </p:nvPr>
        </p:nvGraphicFramePr>
        <p:xfrm>
          <a:off x="899592" y="4293097"/>
          <a:ext cx="7632848" cy="19442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8212"/>
                <a:gridCol w="1908212"/>
                <a:gridCol w="1908212"/>
                <a:gridCol w="1908212"/>
              </a:tblGrid>
              <a:tr h="388843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pc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연도</a:t>
                      </a:r>
                      <a:endParaRPr lang="ko-KR" altLang="en-US" spc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동녘M" panose="02030600000101010101" pitchFamily="18" charset="-127"/>
                        <a:ea typeface="HY동녘M" panose="02030600000101010101" pitchFamily="18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pc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확정정산</a:t>
                      </a:r>
                      <a:endParaRPr lang="en-US" altLang="ko-KR" spc="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동녘M" panose="02030600000101010101" pitchFamily="18" charset="-127"/>
                        <a:ea typeface="HY동녘M" panose="02030600000101010101" pitchFamily="18" charset="-127"/>
                      </a:endParaRPr>
                    </a:p>
                    <a:p>
                      <a:pPr algn="ctr" latinLnBrk="1"/>
                      <a:r>
                        <a:rPr lang="ko-KR" altLang="en-US" spc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사업장수</a:t>
                      </a:r>
                      <a:r>
                        <a:rPr lang="en-US" altLang="ko-KR" sz="1500" spc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(</a:t>
                      </a:r>
                      <a:r>
                        <a:rPr lang="ko-KR" altLang="en-US" sz="1500" spc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개소</a:t>
                      </a:r>
                      <a:r>
                        <a:rPr lang="en-US" altLang="ko-KR" sz="1500" spc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)</a:t>
                      </a:r>
                      <a:endParaRPr lang="ko-KR" altLang="en-US" sz="1500" spc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동녘M" panose="02030600000101010101" pitchFamily="18" charset="-127"/>
                        <a:ea typeface="HY동녘M" panose="02030600000101010101" pitchFamily="18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pc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보험료 추징현황</a:t>
                      </a:r>
                      <a:endParaRPr lang="ko-KR" altLang="en-US" spc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동녘M" panose="02030600000101010101" pitchFamily="18" charset="-127"/>
                        <a:ea typeface="HY동녘M" panose="02030600000101010101" pitchFamily="18" charset="-127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388843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spc="0" dirty="0" smtClean="0">
                          <a:effectLst/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사업장수 </a:t>
                      </a:r>
                      <a:r>
                        <a:rPr lang="en-US" altLang="ko-KR" sz="1600" spc="0" dirty="0" smtClean="0">
                          <a:effectLst/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(</a:t>
                      </a:r>
                      <a:r>
                        <a:rPr lang="ko-KR" altLang="en-US" sz="1600" spc="0" dirty="0" smtClean="0">
                          <a:effectLst/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개소</a:t>
                      </a:r>
                      <a:r>
                        <a:rPr lang="en-US" altLang="ko-KR" sz="1600" spc="0" dirty="0" smtClean="0">
                          <a:effectLst/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)</a:t>
                      </a:r>
                      <a:endParaRPr lang="ko-KR" altLang="en-US" sz="1600" spc="0" dirty="0">
                        <a:effectLst/>
                        <a:latin typeface="HY동녘M" panose="02030600000101010101" pitchFamily="18" charset="-127"/>
                        <a:ea typeface="HY동녘M" panose="02030600000101010101" pitchFamily="18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spc="0" dirty="0" err="1" smtClean="0">
                          <a:effectLst/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추징액</a:t>
                      </a:r>
                      <a:r>
                        <a:rPr lang="ko-KR" altLang="en-US" sz="1600" spc="0" dirty="0" smtClean="0">
                          <a:effectLst/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 </a:t>
                      </a:r>
                      <a:r>
                        <a:rPr lang="en-US" altLang="ko-KR" sz="1600" spc="0" dirty="0" smtClean="0">
                          <a:effectLst/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(</a:t>
                      </a:r>
                      <a:r>
                        <a:rPr lang="ko-KR" altLang="en-US" sz="1600" spc="0" dirty="0" smtClean="0">
                          <a:effectLst/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억 원</a:t>
                      </a:r>
                      <a:r>
                        <a:rPr lang="en-US" altLang="ko-KR" sz="1600" spc="0" dirty="0" smtClean="0">
                          <a:effectLst/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)</a:t>
                      </a:r>
                      <a:endParaRPr lang="ko-KR" altLang="en-US" sz="1600" spc="0" dirty="0">
                        <a:effectLst/>
                        <a:latin typeface="HY동녘M" panose="02030600000101010101" pitchFamily="18" charset="-127"/>
                        <a:ea typeface="HY동녘M" panose="02030600000101010101" pitchFamily="18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884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2013</a:t>
                      </a:r>
                      <a:endParaRPr lang="ko-KR" altLang="en-US" b="1" dirty="0"/>
                    </a:p>
                  </a:txBody>
                  <a:tcPr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2,431</a:t>
                      </a:r>
                      <a:endParaRPr lang="ko-KR" altLang="en-US" b="1" dirty="0"/>
                    </a:p>
                  </a:txBody>
                  <a:tcPr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1,865</a:t>
                      </a:r>
                      <a:endParaRPr lang="ko-KR" altLang="en-US" b="1" dirty="0"/>
                    </a:p>
                  </a:txBody>
                  <a:tcPr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923</a:t>
                      </a:r>
                      <a:endParaRPr lang="ko-KR" altLang="en-US" b="1" dirty="0"/>
                    </a:p>
                  </a:txBody>
                  <a:tcPr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884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2014</a:t>
                      </a:r>
                      <a:endParaRPr lang="ko-KR" altLang="en-US" b="1" dirty="0"/>
                    </a:p>
                  </a:txBody>
                  <a:tcPr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2,509</a:t>
                      </a:r>
                      <a:endParaRPr lang="ko-KR" altLang="en-US" b="1" dirty="0"/>
                    </a:p>
                  </a:txBody>
                  <a:tcPr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2,120</a:t>
                      </a:r>
                      <a:endParaRPr lang="ko-KR" altLang="en-US" b="1" dirty="0"/>
                    </a:p>
                  </a:txBody>
                  <a:tcPr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750</a:t>
                      </a:r>
                      <a:endParaRPr lang="ko-KR" altLang="en-US" b="1" dirty="0"/>
                    </a:p>
                  </a:txBody>
                  <a:tcPr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884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2015</a:t>
                      </a:r>
                      <a:endParaRPr lang="ko-KR" altLang="en-US" b="1" dirty="0"/>
                    </a:p>
                  </a:txBody>
                  <a:tcPr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2,527</a:t>
                      </a:r>
                      <a:endParaRPr lang="ko-KR" altLang="en-US" b="1" dirty="0"/>
                    </a:p>
                  </a:txBody>
                  <a:tcPr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2,114</a:t>
                      </a:r>
                      <a:endParaRPr lang="ko-KR" altLang="en-US" b="1" dirty="0"/>
                    </a:p>
                  </a:txBody>
                  <a:tcPr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901</a:t>
                      </a:r>
                      <a:endParaRPr lang="ko-KR" altLang="en-US" b="1" dirty="0"/>
                    </a:p>
                  </a:txBody>
                  <a:tcPr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4646722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07504" y="260648"/>
            <a:ext cx="7416824" cy="720080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1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marL="342900" indent="-342900" defTabSz="1042988">
              <a:buClr>
                <a:srgbClr val="161645"/>
              </a:buClr>
              <a:buSzPts val="1200"/>
              <a:defRPr/>
            </a:pPr>
            <a:r>
              <a:rPr lang="ko-KR" altLang="en-US" sz="2800" dirty="0" smtClean="0">
                <a:solidFill>
                  <a:srgbClr val="464646"/>
                </a:solidFill>
              </a:rPr>
              <a:t>     </a:t>
            </a:r>
            <a:r>
              <a:rPr lang="ko-KR" altLang="en-US" sz="2800" dirty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확정보험료 성실신고 </a:t>
            </a:r>
            <a:r>
              <a:rPr lang="ko-KR" altLang="en-US" sz="2800" dirty="0" smtClean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안내</a:t>
            </a:r>
            <a:endParaRPr lang="en-US" altLang="ko-KR" sz="2800" dirty="0" smtClean="0">
              <a:ln w="3175" cmpd="sng">
                <a:solidFill>
                  <a:srgbClr val="006666"/>
                </a:solidFill>
                <a:prstDash val="solid"/>
              </a:ln>
              <a:solidFill>
                <a:srgbClr val="0070C0"/>
              </a:solidFill>
              <a:latin typeface="HY견고딕" pitchFamily="18" charset="-127"/>
              <a:ea typeface="HY견고딕" pitchFamily="18" charset="-127"/>
              <a:cs typeface="Arial" pitchFamily="34" charset="0"/>
            </a:endParaRPr>
          </a:p>
          <a:p>
            <a:pPr marL="342900" indent="-342900" defTabSz="1042988">
              <a:buClr>
                <a:srgbClr val="161645"/>
              </a:buClr>
              <a:buSzPts val="1200"/>
              <a:defRPr/>
            </a:pPr>
            <a:r>
              <a:rPr lang="en-US" altLang="ko-KR" sz="2800" dirty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 </a:t>
            </a:r>
            <a:r>
              <a:rPr lang="en-US" altLang="ko-KR" sz="2800" dirty="0" smtClean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    </a:t>
            </a:r>
            <a:r>
              <a:rPr lang="en-US" altLang="ko-KR" sz="2600" dirty="0" smtClean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(</a:t>
            </a:r>
            <a:r>
              <a:rPr lang="ko-KR" altLang="en-US" sz="2600" dirty="0" smtClean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주요 추징 사례</a:t>
            </a:r>
            <a:r>
              <a:rPr lang="en-US" altLang="ko-KR" sz="2600" dirty="0" smtClean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)</a:t>
            </a:r>
            <a:endParaRPr lang="ko-KR" altLang="en-US" sz="2600" dirty="0">
              <a:ln w="3175" cmpd="sng">
                <a:solidFill>
                  <a:srgbClr val="006666"/>
                </a:solidFill>
                <a:prstDash val="solid"/>
              </a:ln>
              <a:solidFill>
                <a:srgbClr val="0070C0"/>
              </a:solidFill>
              <a:latin typeface="HY견고딕" pitchFamily="18" charset="-127"/>
              <a:ea typeface="HY견고딕" pitchFamily="18" charset="-127"/>
              <a:cs typeface="Arial" pitchFamily="34" charset="0"/>
            </a:endParaRPr>
          </a:p>
        </p:txBody>
      </p:sp>
      <p:pic>
        <p:nvPicPr>
          <p:cNvPr id="4" name="Picture 37" descr="08"/>
          <p:cNvPicPr>
            <a:picLocks noChangeAspect="1" noChangeArrowheads="1"/>
          </p:cNvPicPr>
          <p:nvPr/>
        </p:nvPicPr>
        <p:blipFill>
          <a:blip r:embed="rId3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65" y="202356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1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grpSp>
        <p:nvGrpSpPr>
          <p:cNvPr id="26" name="그룹 25"/>
          <p:cNvGrpSpPr>
            <a:grpSpLocks noChangeAspect="1"/>
          </p:cNvGrpSpPr>
          <p:nvPr/>
        </p:nvGrpSpPr>
        <p:grpSpPr>
          <a:xfrm>
            <a:off x="107504" y="1196752"/>
            <a:ext cx="688605" cy="540000"/>
            <a:chOff x="1724685" y="523280"/>
            <a:chExt cx="1980220" cy="1552881"/>
          </a:xfrm>
        </p:grpSpPr>
        <p:sp>
          <p:nvSpPr>
            <p:cNvPr id="27" name="타원 26"/>
            <p:cNvSpPr/>
            <p:nvPr/>
          </p:nvSpPr>
          <p:spPr>
            <a:xfrm flipV="1">
              <a:off x="1724685" y="1878139"/>
              <a:ext cx="1980220" cy="198022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grpSp>
          <p:nvGrpSpPr>
            <p:cNvPr id="28" name="그룹 27"/>
            <p:cNvGrpSpPr/>
            <p:nvPr/>
          </p:nvGrpSpPr>
          <p:grpSpPr>
            <a:xfrm>
              <a:off x="1994715" y="523280"/>
              <a:ext cx="1440160" cy="1440160"/>
              <a:chOff x="3131341" y="764704"/>
              <a:chExt cx="1440160" cy="1440160"/>
            </a:xfrm>
          </p:grpSpPr>
          <p:sp>
            <p:nvSpPr>
              <p:cNvPr id="29" name="도넛 28"/>
              <p:cNvSpPr/>
              <p:nvPr/>
            </p:nvSpPr>
            <p:spPr>
              <a:xfrm>
                <a:off x="3131341" y="764704"/>
                <a:ext cx="1440160" cy="1440160"/>
              </a:xfrm>
              <a:prstGeom prst="donut">
                <a:avLst/>
              </a:prstGeom>
              <a:gradFill>
                <a:gsLst>
                  <a:gs pos="0">
                    <a:srgbClr val="75A13F"/>
                  </a:gs>
                  <a:gs pos="50000">
                    <a:srgbClr val="75A13F"/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타원 29"/>
              <p:cNvSpPr/>
              <p:nvPr/>
            </p:nvSpPr>
            <p:spPr>
              <a:xfrm>
                <a:off x="3434161" y="786582"/>
                <a:ext cx="834520" cy="45677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82000"/>
                    </a:schemeClr>
                  </a:gs>
                  <a:gs pos="30000">
                    <a:schemeClr val="bg1">
                      <a:alpha val="44000"/>
                    </a:schemeClr>
                  </a:gs>
                  <a:gs pos="75000">
                    <a:schemeClr val="bg1">
                      <a:alpha val="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</p:grpSp>
      </p:grpSp>
      <p:grpSp>
        <p:nvGrpSpPr>
          <p:cNvPr id="32" name="그룹 31"/>
          <p:cNvGrpSpPr>
            <a:grpSpLocks noChangeAspect="1"/>
          </p:cNvGrpSpPr>
          <p:nvPr/>
        </p:nvGrpSpPr>
        <p:grpSpPr>
          <a:xfrm>
            <a:off x="107504" y="1736872"/>
            <a:ext cx="688350" cy="540000"/>
            <a:chOff x="2357754" y="2559298"/>
            <a:chExt cx="1980220" cy="1539171"/>
          </a:xfrm>
        </p:grpSpPr>
        <p:sp>
          <p:nvSpPr>
            <p:cNvPr id="33" name="타원 32"/>
            <p:cNvSpPr/>
            <p:nvPr/>
          </p:nvSpPr>
          <p:spPr>
            <a:xfrm flipV="1">
              <a:off x="2357754" y="3900447"/>
              <a:ext cx="1980220" cy="198022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grpSp>
          <p:nvGrpSpPr>
            <p:cNvPr id="34" name="그룹 33"/>
            <p:cNvGrpSpPr/>
            <p:nvPr/>
          </p:nvGrpSpPr>
          <p:grpSpPr>
            <a:xfrm>
              <a:off x="2627784" y="2559298"/>
              <a:ext cx="1440160" cy="1440160"/>
              <a:chOff x="3923928" y="2614610"/>
              <a:chExt cx="1440160" cy="1440160"/>
            </a:xfrm>
          </p:grpSpPr>
          <p:sp>
            <p:nvSpPr>
              <p:cNvPr id="35" name="도넛 34"/>
              <p:cNvSpPr/>
              <p:nvPr/>
            </p:nvSpPr>
            <p:spPr>
              <a:xfrm>
                <a:off x="3923928" y="2614610"/>
                <a:ext cx="1440160" cy="1440160"/>
              </a:xfrm>
              <a:prstGeom prst="donut">
                <a:avLst/>
              </a:prstGeom>
              <a:gradFill>
                <a:gsLst>
                  <a:gs pos="0">
                    <a:srgbClr val="2B81B9"/>
                  </a:gs>
                  <a:gs pos="50000">
                    <a:srgbClr val="2B81B9"/>
                  </a:gs>
                  <a:gs pos="100000">
                    <a:schemeClr val="accent1">
                      <a:lumMod val="5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타원 35"/>
              <p:cNvSpPr/>
              <p:nvPr/>
            </p:nvSpPr>
            <p:spPr>
              <a:xfrm>
                <a:off x="4226748" y="2636912"/>
                <a:ext cx="834521" cy="4567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82000"/>
                    </a:schemeClr>
                  </a:gs>
                  <a:gs pos="30000">
                    <a:schemeClr val="bg1">
                      <a:alpha val="44000"/>
                    </a:schemeClr>
                  </a:gs>
                  <a:gs pos="75000">
                    <a:schemeClr val="bg1">
                      <a:alpha val="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</p:grpSp>
      </p:grpSp>
      <p:sp>
        <p:nvSpPr>
          <p:cNvPr id="2" name="TextBox 1"/>
          <p:cNvSpPr txBox="1"/>
          <p:nvPr/>
        </p:nvSpPr>
        <p:spPr>
          <a:xfrm>
            <a:off x="611560" y="1218238"/>
            <a:ext cx="79928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【</a:t>
            </a:r>
            <a:r>
              <a:rPr lang="ko-KR" alt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직업소개소 알선 </a:t>
            </a:r>
            <a:r>
              <a:rPr lang="ko-KR" alt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잡급</a:t>
            </a:r>
            <a:r>
              <a:rPr lang="ko-KR" alt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 보수</a:t>
            </a:r>
            <a:r>
              <a:rPr lang="en-US" altLang="ko-K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】</a:t>
            </a:r>
            <a:r>
              <a:rPr lang="ko-KR" alt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직업소개소를 통해 공급받은 현장인력</a:t>
            </a:r>
            <a:r>
              <a:rPr lang="en-US" altLang="ko-K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(</a:t>
            </a:r>
            <a:r>
              <a:rPr lang="ko-KR" alt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잡급</a:t>
            </a:r>
            <a:r>
              <a:rPr lang="en-US" altLang="ko-K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)</a:t>
            </a:r>
            <a:r>
              <a:rPr lang="ko-KR" alt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 보수 누락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1560" y="1700808"/>
            <a:ext cx="7992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spc="1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【</a:t>
            </a:r>
            <a:r>
              <a:rPr lang="ko-KR" altLang="en-US" sz="1600" spc="1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본사 소속 현장근무자의 산재보험료</a:t>
            </a:r>
            <a:r>
              <a:rPr lang="en-US" altLang="ko-KR" sz="1600" spc="1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】</a:t>
            </a:r>
            <a:r>
              <a:rPr lang="ko-KR" altLang="en-US" sz="1600" spc="1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현장소장 등 본사 소속 현장 근무자 보수를 </a:t>
            </a:r>
            <a:endParaRPr lang="en-US" altLang="ko-KR" sz="1600" spc="1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endParaRPr>
          </a:p>
          <a:p>
            <a:r>
              <a:rPr lang="en-US" altLang="ko-KR" sz="1600" spc="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 </a:t>
            </a:r>
            <a:r>
              <a:rPr lang="en-US" altLang="ko-KR" sz="1600" spc="1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 </a:t>
            </a:r>
            <a:r>
              <a:rPr lang="ko-KR" altLang="en-US" sz="1600" spc="1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건설현장</a:t>
            </a:r>
            <a:r>
              <a:rPr lang="en-US" altLang="ko-KR" sz="1600" spc="1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(</a:t>
            </a:r>
            <a:r>
              <a:rPr lang="ko-KR" altLang="en-US" sz="1600" spc="1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건설일괄</a:t>
            </a:r>
            <a:r>
              <a:rPr lang="en-US" altLang="ko-KR" sz="1600" spc="1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)</a:t>
            </a:r>
            <a:r>
              <a:rPr lang="ko-KR" altLang="en-US" sz="1600" spc="1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이 아닌 건설 본사로 잘못 신고</a:t>
            </a:r>
            <a:endParaRPr lang="en-US" altLang="ko-KR" sz="1600" spc="1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endParaRPr>
          </a:p>
        </p:txBody>
      </p:sp>
      <p:grpSp>
        <p:nvGrpSpPr>
          <p:cNvPr id="38" name="그룹 37"/>
          <p:cNvGrpSpPr>
            <a:grpSpLocks noChangeAspect="1"/>
          </p:cNvGrpSpPr>
          <p:nvPr/>
        </p:nvGrpSpPr>
        <p:grpSpPr>
          <a:xfrm>
            <a:off x="107505" y="2312936"/>
            <a:ext cx="688355" cy="540000"/>
            <a:chOff x="1692666" y="4595316"/>
            <a:chExt cx="1980220" cy="1552827"/>
          </a:xfrm>
        </p:grpSpPr>
        <p:sp>
          <p:nvSpPr>
            <p:cNvPr id="39" name="타원 38"/>
            <p:cNvSpPr/>
            <p:nvPr/>
          </p:nvSpPr>
          <p:spPr>
            <a:xfrm flipV="1">
              <a:off x="1692666" y="5950121"/>
              <a:ext cx="1980220" cy="198022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grpSp>
          <p:nvGrpSpPr>
            <p:cNvPr id="43" name="그룹 42"/>
            <p:cNvGrpSpPr/>
            <p:nvPr/>
          </p:nvGrpSpPr>
          <p:grpSpPr>
            <a:xfrm>
              <a:off x="1962696" y="4595316"/>
              <a:ext cx="1440160" cy="1440160"/>
              <a:chOff x="3923928" y="4488036"/>
              <a:chExt cx="1440160" cy="1440160"/>
            </a:xfrm>
          </p:grpSpPr>
          <p:sp>
            <p:nvSpPr>
              <p:cNvPr id="44" name="도넛 43"/>
              <p:cNvSpPr/>
              <p:nvPr/>
            </p:nvSpPr>
            <p:spPr>
              <a:xfrm>
                <a:off x="3923928" y="4488036"/>
                <a:ext cx="1440160" cy="1440160"/>
              </a:xfrm>
              <a:prstGeom prst="donut">
                <a:avLst/>
              </a:prstGeom>
              <a:gradFill>
                <a:gsLst>
                  <a:gs pos="0">
                    <a:srgbClr val="5D5D5D"/>
                  </a:gs>
                  <a:gs pos="50000">
                    <a:srgbClr val="5D5D5D"/>
                  </a:gs>
                  <a:gs pos="100000">
                    <a:schemeClr val="tx1">
                      <a:lumMod val="95000"/>
                      <a:lumOff val="5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5" name="타원 44"/>
              <p:cNvSpPr/>
              <p:nvPr/>
            </p:nvSpPr>
            <p:spPr>
              <a:xfrm>
                <a:off x="4226748" y="4509120"/>
                <a:ext cx="834521" cy="4567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82000"/>
                    </a:schemeClr>
                  </a:gs>
                  <a:gs pos="30000">
                    <a:schemeClr val="bg1">
                      <a:alpha val="44000"/>
                    </a:schemeClr>
                  </a:gs>
                  <a:gs pos="75000">
                    <a:schemeClr val="bg1">
                      <a:alpha val="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</p:grpSp>
      </p:grpSp>
      <p:sp>
        <p:nvSpPr>
          <p:cNvPr id="6" name="TextBox 5"/>
          <p:cNvSpPr txBox="1"/>
          <p:nvPr/>
        </p:nvSpPr>
        <p:spPr>
          <a:xfrm>
            <a:off x="611560" y="2276872"/>
            <a:ext cx="81369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spc="1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【</a:t>
            </a:r>
            <a:r>
              <a:rPr lang="ko-KR" altLang="en-US" sz="1600" spc="1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본사 소속 현장근무자의 고용보험료</a:t>
            </a:r>
            <a:r>
              <a:rPr lang="en-US" altLang="ko-KR" sz="1600" spc="1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】</a:t>
            </a:r>
            <a:r>
              <a:rPr lang="ko-KR" altLang="en-US" sz="1600" spc="1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원수급인의</a:t>
            </a:r>
            <a:r>
              <a:rPr lang="ko-KR" altLang="en-US" sz="1600" spc="1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 현장소장 등 본사 소속 현장근무자 </a:t>
            </a:r>
            <a:endParaRPr lang="en-US" altLang="ko-KR" sz="1600" spc="1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endParaRPr>
          </a:p>
          <a:p>
            <a:r>
              <a:rPr lang="en-US" altLang="ko-KR" sz="1600" spc="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 </a:t>
            </a:r>
            <a:r>
              <a:rPr lang="en-US" altLang="ko-KR" sz="1600" spc="1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 </a:t>
            </a:r>
            <a:r>
              <a:rPr lang="ko-KR" altLang="en-US" sz="1600" spc="1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보수를 건설 본사가 아닌 건설현장</a:t>
            </a:r>
            <a:r>
              <a:rPr lang="en-US" altLang="ko-KR" sz="1600" spc="1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(</a:t>
            </a:r>
            <a:r>
              <a:rPr lang="ko-KR" altLang="en-US" sz="1600" spc="1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건설일괄</a:t>
            </a:r>
            <a:r>
              <a:rPr lang="en-US" altLang="ko-KR" sz="1600" spc="1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)</a:t>
            </a:r>
            <a:r>
              <a:rPr lang="ko-KR" altLang="en-US" sz="1600" spc="1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으로 잘못 신고</a:t>
            </a:r>
          </a:p>
        </p:txBody>
      </p:sp>
      <p:grpSp>
        <p:nvGrpSpPr>
          <p:cNvPr id="46" name="그룹 45"/>
          <p:cNvGrpSpPr>
            <a:grpSpLocks noChangeAspect="1"/>
          </p:cNvGrpSpPr>
          <p:nvPr/>
        </p:nvGrpSpPr>
        <p:grpSpPr>
          <a:xfrm>
            <a:off x="107505" y="2889000"/>
            <a:ext cx="688355" cy="540000"/>
            <a:chOff x="1692666" y="4595316"/>
            <a:chExt cx="1980220" cy="1552827"/>
          </a:xfrm>
        </p:grpSpPr>
        <p:sp>
          <p:nvSpPr>
            <p:cNvPr id="47" name="타원 46"/>
            <p:cNvSpPr/>
            <p:nvPr/>
          </p:nvSpPr>
          <p:spPr>
            <a:xfrm flipV="1">
              <a:off x="1692666" y="5950121"/>
              <a:ext cx="1980220" cy="198022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grpSp>
          <p:nvGrpSpPr>
            <p:cNvPr id="48" name="그룹 47"/>
            <p:cNvGrpSpPr/>
            <p:nvPr/>
          </p:nvGrpSpPr>
          <p:grpSpPr>
            <a:xfrm>
              <a:off x="1962696" y="4595316"/>
              <a:ext cx="1440160" cy="1440160"/>
              <a:chOff x="3923928" y="4488036"/>
              <a:chExt cx="1440160" cy="1440160"/>
            </a:xfrm>
          </p:grpSpPr>
          <p:sp>
            <p:nvSpPr>
              <p:cNvPr id="49" name="도넛 48"/>
              <p:cNvSpPr/>
              <p:nvPr/>
            </p:nvSpPr>
            <p:spPr>
              <a:xfrm>
                <a:off x="3923928" y="4488036"/>
                <a:ext cx="1440160" cy="1440160"/>
              </a:xfrm>
              <a:prstGeom prst="donut">
                <a:avLst/>
              </a:prstGeom>
              <a:gradFill>
                <a:gsLst>
                  <a:gs pos="0">
                    <a:srgbClr val="B85808"/>
                  </a:gs>
                  <a:gs pos="100000">
                    <a:schemeClr val="accent6">
                      <a:lumMod val="5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0" name="타원 49"/>
              <p:cNvSpPr/>
              <p:nvPr/>
            </p:nvSpPr>
            <p:spPr>
              <a:xfrm>
                <a:off x="4226748" y="4509120"/>
                <a:ext cx="834521" cy="4567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82000"/>
                    </a:schemeClr>
                  </a:gs>
                  <a:gs pos="30000">
                    <a:schemeClr val="bg1">
                      <a:alpha val="44000"/>
                    </a:schemeClr>
                  </a:gs>
                  <a:gs pos="75000">
                    <a:schemeClr val="bg1">
                      <a:alpha val="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</p:grpSp>
      </p:grpSp>
      <p:sp>
        <p:nvSpPr>
          <p:cNvPr id="51" name="TextBox 50"/>
          <p:cNvSpPr txBox="1"/>
          <p:nvPr/>
        </p:nvSpPr>
        <p:spPr>
          <a:xfrm>
            <a:off x="611560" y="2924944"/>
            <a:ext cx="8280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spc="1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【</a:t>
            </a:r>
            <a:r>
              <a:rPr lang="ko-KR" alt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하수급인</a:t>
            </a:r>
            <a:r>
              <a:rPr lang="ko-KR" alt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 사업주 인정 승인 하도급공사</a:t>
            </a:r>
            <a:r>
              <a:rPr lang="en-US" altLang="ko-KR" sz="1600" spc="1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】</a:t>
            </a:r>
            <a:r>
              <a:rPr lang="ko-KR" alt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하수급인이</a:t>
            </a:r>
            <a:r>
              <a:rPr lang="ko-KR" alt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 보험료를 신고하여야 함에도 누락</a:t>
            </a:r>
            <a:endParaRPr lang="ko-KR" alt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endParaRPr>
          </a:p>
        </p:txBody>
      </p:sp>
      <p:grpSp>
        <p:nvGrpSpPr>
          <p:cNvPr id="52" name="그룹 51"/>
          <p:cNvGrpSpPr>
            <a:grpSpLocks noChangeAspect="1"/>
          </p:cNvGrpSpPr>
          <p:nvPr/>
        </p:nvGrpSpPr>
        <p:grpSpPr>
          <a:xfrm>
            <a:off x="107504" y="3465064"/>
            <a:ext cx="688605" cy="540000"/>
            <a:chOff x="1724685" y="523280"/>
            <a:chExt cx="1980220" cy="1552881"/>
          </a:xfrm>
        </p:grpSpPr>
        <p:sp>
          <p:nvSpPr>
            <p:cNvPr id="53" name="타원 52"/>
            <p:cNvSpPr/>
            <p:nvPr/>
          </p:nvSpPr>
          <p:spPr>
            <a:xfrm flipV="1">
              <a:off x="1724685" y="1878139"/>
              <a:ext cx="1980220" cy="198022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grpSp>
          <p:nvGrpSpPr>
            <p:cNvPr id="54" name="그룹 53"/>
            <p:cNvGrpSpPr/>
            <p:nvPr/>
          </p:nvGrpSpPr>
          <p:grpSpPr>
            <a:xfrm>
              <a:off x="1994715" y="523280"/>
              <a:ext cx="1440160" cy="1440160"/>
              <a:chOff x="3131341" y="764704"/>
              <a:chExt cx="1440160" cy="1440160"/>
            </a:xfrm>
          </p:grpSpPr>
          <p:sp>
            <p:nvSpPr>
              <p:cNvPr id="55" name="도넛 54"/>
              <p:cNvSpPr/>
              <p:nvPr/>
            </p:nvSpPr>
            <p:spPr>
              <a:xfrm>
                <a:off x="3131341" y="764704"/>
                <a:ext cx="1440160" cy="1440160"/>
              </a:xfrm>
              <a:prstGeom prst="donut">
                <a:avLst/>
              </a:prstGeom>
              <a:gradFill>
                <a:gsLst>
                  <a:gs pos="0">
                    <a:srgbClr val="75A13F"/>
                  </a:gs>
                  <a:gs pos="50000">
                    <a:srgbClr val="75A13F"/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6" name="타원 55"/>
              <p:cNvSpPr/>
              <p:nvPr/>
            </p:nvSpPr>
            <p:spPr>
              <a:xfrm>
                <a:off x="3434161" y="786582"/>
                <a:ext cx="834520" cy="45677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82000"/>
                    </a:schemeClr>
                  </a:gs>
                  <a:gs pos="30000">
                    <a:schemeClr val="bg1">
                      <a:alpha val="44000"/>
                    </a:schemeClr>
                  </a:gs>
                  <a:gs pos="75000">
                    <a:schemeClr val="bg1">
                      <a:alpha val="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</p:grpSp>
      </p:grpSp>
      <p:sp>
        <p:nvSpPr>
          <p:cNvPr id="57" name="TextBox 56"/>
          <p:cNvSpPr txBox="1"/>
          <p:nvPr/>
        </p:nvSpPr>
        <p:spPr>
          <a:xfrm>
            <a:off x="611560" y="3420289"/>
            <a:ext cx="7992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96000" indent="-457200"/>
            <a:r>
              <a:rPr lang="en-US" altLang="ko-KR" sz="1600" spc="1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【</a:t>
            </a:r>
            <a:r>
              <a:rPr lang="ko-KR" alt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하자보수공사 </a:t>
            </a:r>
            <a:r>
              <a:rPr lang="ko-KR" alt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직영노무비</a:t>
            </a:r>
            <a:r>
              <a:rPr lang="en-US" altLang="ko-KR" sz="1600" spc="1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】</a:t>
            </a:r>
            <a:r>
              <a:rPr lang="ko-KR" alt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본 공사 종료 후 하자보수공사에서 발생하는 </a:t>
            </a:r>
            <a:r>
              <a:rPr lang="ko-KR" alt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원수급인</a:t>
            </a:r>
            <a:endParaRPr lang="en-US" altLang="ko-K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endParaRPr>
          </a:p>
          <a:p>
            <a:pPr marL="396000" indent="-457200"/>
            <a:r>
              <a:rPr lang="en-US" altLang="ko-K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  </a:t>
            </a:r>
            <a:r>
              <a:rPr lang="ko-KR" alt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직영노무비를</a:t>
            </a:r>
            <a:r>
              <a:rPr lang="ko-KR" alt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 보수총액에서 누락</a:t>
            </a:r>
            <a:endParaRPr lang="ko-KR" alt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endParaRPr>
          </a:p>
        </p:txBody>
      </p:sp>
      <p:grpSp>
        <p:nvGrpSpPr>
          <p:cNvPr id="58" name="그룹 57"/>
          <p:cNvGrpSpPr>
            <a:grpSpLocks noChangeAspect="1"/>
          </p:cNvGrpSpPr>
          <p:nvPr/>
        </p:nvGrpSpPr>
        <p:grpSpPr>
          <a:xfrm>
            <a:off x="107504" y="4041128"/>
            <a:ext cx="688350" cy="540000"/>
            <a:chOff x="2357754" y="2559298"/>
            <a:chExt cx="1980220" cy="1539171"/>
          </a:xfrm>
        </p:grpSpPr>
        <p:sp>
          <p:nvSpPr>
            <p:cNvPr id="59" name="타원 58"/>
            <p:cNvSpPr/>
            <p:nvPr/>
          </p:nvSpPr>
          <p:spPr>
            <a:xfrm flipV="1">
              <a:off x="2357754" y="3900447"/>
              <a:ext cx="1980220" cy="198022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grpSp>
          <p:nvGrpSpPr>
            <p:cNvPr id="60" name="그룹 59"/>
            <p:cNvGrpSpPr/>
            <p:nvPr/>
          </p:nvGrpSpPr>
          <p:grpSpPr>
            <a:xfrm>
              <a:off x="2627784" y="2559298"/>
              <a:ext cx="1440160" cy="1440160"/>
              <a:chOff x="3923928" y="2614610"/>
              <a:chExt cx="1440160" cy="1440160"/>
            </a:xfrm>
          </p:grpSpPr>
          <p:sp>
            <p:nvSpPr>
              <p:cNvPr id="61" name="도넛 60"/>
              <p:cNvSpPr/>
              <p:nvPr/>
            </p:nvSpPr>
            <p:spPr>
              <a:xfrm>
                <a:off x="3923928" y="2614610"/>
                <a:ext cx="1440160" cy="1440160"/>
              </a:xfrm>
              <a:prstGeom prst="donut">
                <a:avLst/>
              </a:prstGeom>
              <a:gradFill>
                <a:gsLst>
                  <a:gs pos="0">
                    <a:srgbClr val="2B81B9"/>
                  </a:gs>
                  <a:gs pos="50000">
                    <a:srgbClr val="2B81B9"/>
                  </a:gs>
                  <a:gs pos="100000">
                    <a:schemeClr val="accent1">
                      <a:lumMod val="5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2" name="타원 61"/>
              <p:cNvSpPr/>
              <p:nvPr/>
            </p:nvSpPr>
            <p:spPr>
              <a:xfrm>
                <a:off x="4226748" y="2636912"/>
                <a:ext cx="834521" cy="4567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82000"/>
                    </a:schemeClr>
                  </a:gs>
                  <a:gs pos="30000">
                    <a:schemeClr val="bg1">
                      <a:alpha val="44000"/>
                    </a:schemeClr>
                  </a:gs>
                  <a:gs pos="75000">
                    <a:schemeClr val="bg1">
                      <a:alpha val="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</p:grpSp>
      </p:grpSp>
      <p:sp>
        <p:nvSpPr>
          <p:cNvPr id="63" name="TextBox 62"/>
          <p:cNvSpPr txBox="1"/>
          <p:nvPr/>
        </p:nvSpPr>
        <p:spPr>
          <a:xfrm>
            <a:off x="611560" y="3933056"/>
            <a:ext cx="799288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96000" indent="-457200"/>
            <a:r>
              <a:rPr lang="en-US" altLang="ko-KR" sz="1600" spc="1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【</a:t>
            </a:r>
            <a:r>
              <a:rPr lang="ko-KR" altLang="en-US" sz="1600" spc="-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공동도급공사</a:t>
            </a:r>
            <a:r>
              <a:rPr lang="en-US" altLang="ko-KR" sz="1600" spc="-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】</a:t>
            </a:r>
          </a:p>
          <a:p>
            <a:pPr marL="396000" indent="-457200"/>
            <a:r>
              <a:rPr lang="en-US" altLang="ko-KR" sz="1600" spc="-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 </a:t>
            </a:r>
            <a:r>
              <a:rPr lang="en-US" altLang="ko-KR" sz="1600" spc="-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 </a:t>
            </a:r>
            <a:r>
              <a:rPr lang="ko-KR" altLang="en-US" sz="1500" spc="-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① 원가배분내역서의 </a:t>
            </a:r>
            <a:r>
              <a:rPr lang="ko-KR" altLang="en-US" sz="1500" spc="-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노무비</a:t>
            </a:r>
            <a:r>
              <a:rPr lang="en-US" altLang="ko-KR" sz="1500" spc="-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 </a:t>
            </a:r>
            <a:r>
              <a:rPr lang="ko-KR" altLang="en-US" sz="1500" spc="-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및 외주공사비의 </a:t>
            </a:r>
            <a:r>
              <a:rPr lang="en-US" altLang="ko-KR" sz="1500" spc="-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31%</a:t>
            </a:r>
            <a:r>
              <a:rPr lang="ko-KR" altLang="en-US" sz="1500" spc="-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를 보수총액에 포함</a:t>
            </a:r>
            <a:r>
              <a:rPr lang="en-US" altLang="ko-KR" sz="1500" spc="-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·</a:t>
            </a:r>
            <a:r>
              <a:rPr lang="ko-KR" altLang="en-US" sz="1500" spc="-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신고하여야 하나 </a:t>
            </a:r>
            <a:r>
              <a:rPr lang="ko-KR" altLang="en-US" sz="1500" spc="-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대표사</a:t>
            </a:r>
            <a:r>
              <a:rPr lang="ko-KR" altLang="en-US" sz="1500" spc="-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 매입계산서 비용을 재료비</a:t>
            </a:r>
            <a:r>
              <a:rPr lang="en-US" altLang="ko-KR" sz="1500" spc="-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, </a:t>
            </a:r>
            <a:r>
              <a:rPr lang="ko-KR" altLang="en-US" sz="1500" spc="-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지급수수료 등으로 처리하고 신고 누락</a:t>
            </a:r>
            <a:endParaRPr lang="en-US" altLang="ko-KR" sz="1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endParaRPr>
          </a:p>
          <a:p>
            <a:pPr marL="396000" indent="-457200"/>
            <a:r>
              <a:rPr lang="en-US" altLang="ko-KR" sz="1500" spc="-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  </a:t>
            </a:r>
            <a:r>
              <a:rPr lang="ko-KR" altLang="en-US" sz="1500" spc="-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②공동이행방식에 의한 공동도급공사의 구성원 각 사는 본부 파견직원에 대해서도 각 사의 </a:t>
            </a:r>
            <a:endParaRPr lang="en-US" altLang="ko-KR" sz="1500" spc="-5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endParaRPr>
          </a:p>
          <a:p>
            <a:pPr marL="396000" indent="-457200"/>
            <a:r>
              <a:rPr lang="en-US" altLang="ko-KR" sz="1500" spc="-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 </a:t>
            </a:r>
            <a:r>
              <a:rPr lang="en-US" altLang="ko-KR" sz="1500" spc="-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    </a:t>
            </a:r>
            <a:r>
              <a:rPr lang="ko-KR" altLang="en-US" sz="1500" spc="-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출자비율만큼 해당 공사에 대한</a:t>
            </a:r>
            <a:r>
              <a:rPr lang="ko-KR" altLang="en-US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 </a:t>
            </a:r>
            <a:r>
              <a:rPr lang="ko-KR" altLang="en-US" sz="15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고용</a:t>
            </a:r>
            <a:r>
              <a:rPr lang="en-US" altLang="ko-KR" sz="15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·</a:t>
            </a:r>
            <a:r>
              <a:rPr lang="ko-KR" altLang="en-US" sz="15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산재보험료 신고</a:t>
            </a:r>
            <a:r>
              <a:rPr lang="en-US" altLang="ko-KR" sz="15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·</a:t>
            </a:r>
            <a:r>
              <a:rPr lang="ko-KR" altLang="en-US" sz="15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납부하여야 하나</a:t>
            </a:r>
            <a:r>
              <a:rPr lang="en-US" altLang="ko-KR" sz="15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, </a:t>
            </a:r>
          </a:p>
          <a:p>
            <a:pPr marL="396000" indent="-457200"/>
            <a:r>
              <a:rPr lang="ko-KR" altLang="en-US" sz="15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       각  사의 본사  고용보험으로 신고</a:t>
            </a:r>
            <a:r>
              <a:rPr lang="en-US" altLang="ko-KR" sz="15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 ·</a:t>
            </a:r>
            <a:r>
              <a:rPr lang="ko-KR" altLang="en-US" sz="15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납부하기로 협약한 후 출자비율을 반영하지 않고 신고</a:t>
            </a:r>
            <a:endParaRPr lang="ko-KR" altLang="en-US" sz="1500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endParaRPr>
          </a:p>
        </p:txBody>
      </p:sp>
      <p:grpSp>
        <p:nvGrpSpPr>
          <p:cNvPr id="64" name="그룹 63"/>
          <p:cNvGrpSpPr>
            <a:grpSpLocks noChangeAspect="1"/>
          </p:cNvGrpSpPr>
          <p:nvPr/>
        </p:nvGrpSpPr>
        <p:grpSpPr>
          <a:xfrm>
            <a:off x="107504" y="5481288"/>
            <a:ext cx="688355" cy="540000"/>
            <a:chOff x="1692666" y="4595316"/>
            <a:chExt cx="1980220" cy="1552827"/>
          </a:xfrm>
        </p:grpSpPr>
        <p:sp>
          <p:nvSpPr>
            <p:cNvPr id="65" name="타원 64"/>
            <p:cNvSpPr/>
            <p:nvPr/>
          </p:nvSpPr>
          <p:spPr>
            <a:xfrm flipV="1">
              <a:off x="1692666" y="5950121"/>
              <a:ext cx="1980220" cy="198022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grpSp>
          <p:nvGrpSpPr>
            <p:cNvPr id="66" name="그룹 65"/>
            <p:cNvGrpSpPr/>
            <p:nvPr/>
          </p:nvGrpSpPr>
          <p:grpSpPr>
            <a:xfrm>
              <a:off x="1962696" y="4595316"/>
              <a:ext cx="1440160" cy="1440160"/>
              <a:chOff x="3923928" y="4488036"/>
              <a:chExt cx="1440160" cy="1440160"/>
            </a:xfrm>
          </p:grpSpPr>
          <p:sp>
            <p:nvSpPr>
              <p:cNvPr id="67" name="도넛 66"/>
              <p:cNvSpPr/>
              <p:nvPr/>
            </p:nvSpPr>
            <p:spPr>
              <a:xfrm>
                <a:off x="3923928" y="4488036"/>
                <a:ext cx="1440160" cy="1440160"/>
              </a:xfrm>
              <a:prstGeom prst="donut">
                <a:avLst/>
              </a:prstGeom>
              <a:gradFill>
                <a:gsLst>
                  <a:gs pos="0">
                    <a:srgbClr val="5D5D5D"/>
                  </a:gs>
                  <a:gs pos="50000">
                    <a:srgbClr val="5D5D5D"/>
                  </a:gs>
                  <a:gs pos="100000">
                    <a:schemeClr val="tx1">
                      <a:lumMod val="95000"/>
                      <a:lumOff val="5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8" name="타원 67"/>
              <p:cNvSpPr/>
              <p:nvPr/>
            </p:nvSpPr>
            <p:spPr>
              <a:xfrm>
                <a:off x="4226748" y="4509120"/>
                <a:ext cx="834521" cy="4567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82000"/>
                    </a:schemeClr>
                  </a:gs>
                  <a:gs pos="30000">
                    <a:schemeClr val="bg1">
                      <a:alpha val="44000"/>
                    </a:schemeClr>
                  </a:gs>
                  <a:gs pos="75000">
                    <a:schemeClr val="bg1">
                      <a:alpha val="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</p:grpSp>
      </p:grpSp>
      <p:sp>
        <p:nvSpPr>
          <p:cNvPr id="69" name="TextBox 68"/>
          <p:cNvSpPr txBox="1"/>
          <p:nvPr/>
        </p:nvSpPr>
        <p:spPr>
          <a:xfrm>
            <a:off x="611560" y="5380474"/>
            <a:ext cx="7992888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96000" indent="-457200"/>
            <a:r>
              <a:rPr lang="en-US" altLang="ko-KR" sz="1500" spc="1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【</a:t>
            </a:r>
            <a:r>
              <a:rPr lang="ko-KR" altLang="en-US" sz="1500" spc="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하도급 공사현장의 보수총액</a:t>
            </a:r>
            <a:r>
              <a:rPr lang="en-US" altLang="ko-KR" sz="1500" spc="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】</a:t>
            </a:r>
            <a:r>
              <a:rPr lang="ko-KR" altLang="en-US" sz="1400" spc="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전체 하도급 공사현장의 </a:t>
            </a:r>
            <a:r>
              <a:rPr lang="ko-KR" altLang="en-US" sz="1400" spc="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실보수가</a:t>
            </a:r>
            <a:r>
              <a:rPr lang="ko-KR" altLang="en-US" sz="1400" spc="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 파악되지 않음에도</a:t>
            </a:r>
            <a:r>
              <a:rPr lang="ko-KR" alt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 </a:t>
            </a:r>
            <a:r>
              <a:rPr lang="ko-KR" altLang="en-US" sz="1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일부하도급</a:t>
            </a:r>
            <a:r>
              <a:rPr lang="ko-KR" alt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 공사현장의‘확인된 </a:t>
            </a:r>
            <a:r>
              <a:rPr lang="ko-KR" altLang="en-US" sz="1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실보수</a:t>
            </a:r>
            <a:r>
              <a:rPr lang="ko-KR" alt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’를 적용하여 보수총액을 잘못 산정</a:t>
            </a:r>
            <a:endParaRPr lang="en-US" altLang="ko-KR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endParaRPr>
          </a:p>
          <a:p>
            <a:pPr marL="396000" indent="-457200"/>
            <a:r>
              <a:rPr lang="ko-KR" alt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       </a:t>
            </a:r>
            <a:r>
              <a:rPr lang="en-US" altLang="ko-KR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*</a:t>
            </a:r>
            <a:r>
              <a:rPr lang="ko-KR" alt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「전체 하도급 공사금액</a:t>
            </a:r>
            <a:r>
              <a:rPr lang="en-US" altLang="ko-KR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 ×</a:t>
            </a:r>
            <a:r>
              <a:rPr lang="ko-KR" alt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 하도급공사 노무비율」방식으로 보수총액을 산정하여야 함</a:t>
            </a:r>
            <a:endParaRPr lang="ko-KR" altLang="en-US" sz="1400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endParaRPr>
          </a:p>
        </p:txBody>
      </p:sp>
      <p:grpSp>
        <p:nvGrpSpPr>
          <p:cNvPr id="71" name="그룹 70"/>
          <p:cNvGrpSpPr>
            <a:grpSpLocks noChangeAspect="1"/>
          </p:cNvGrpSpPr>
          <p:nvPr/>
        </p:nvGrpSpPr>
        <p:grpSpPr>
          <a:xfrm>
            <a:off x="107504" y="6093296"/>
            <a:ext cx="688355" cy="540000"/>
            <a:chOff x="1692666" y="4595316"/>
            <a:chExt cx="1980220" cy="1552827"/>
          </a:xfrm>
        </p:grpSpPr>
        <p:sp>
          <p:nvSpPr>
            <p:cNvPr id="72" name="타원 71"/>
            <p:cNvSpPr/>
            <p:nvPr/>
          </p:nvSpPr>
          <p:spPr>
            <a:xfrm flipV="1">
              <a:off x="1692666" y="5950121"/>
              <a:ext cx="1980220" cy="198022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grpSp>
          <p:nvGrpSpPr>
            <p:cNvPr id="73" name="그룹 72"/>
            <p:cNvGrpSpPr/>
            <p:nvPr/>
          </p:nvGrpSpPr>
          <p:grpSpPr>
            <a:xfrm>
              <a:off x="1962696" y="4595316"/>
              <a:ext cx="1440160" cy="1440160"/>
              <a:chOff x="3923928" y="4488036"/>
              <a:chExt cx="1440160" cy="1440160"/>
            </a:xfrm>
          </p:grpSpPr>
          <p:sp>
            <p:nvSpPr>
              <p:cNvPr id="74" name="도넛 73"/>
              <p:cNvSpPr/>
              <p:nvPr/>
            </p:nvSpPr>
            <p:spPr>
              <a:xfrm>
                <a:off x="3923928" y="4488036"/>
                <a:ext cx="1440160" cy="1440160"/>
              </a:xfrm>
              <a:prstGeom prst="donut">
                <a:avLst/>
              </a:prstGeom>
              <a:gradFill>
                <a:gsLst>
                  <a:gs pos="0">
                    <a:srgbClr val="B85808"/>
                  </a:gs>
                  <a:gs pos="100000">
                    <a:schemeClr val="accent6">
                      <a:lumMod val="5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5" name="타원 74"/>
              <p:cNvSpPr/>
              <p:nvPr/>
            </p:nvSpPr>
            <p:spPr>
              <a:xfrm>
                <a:off x="4226748" y="4509120"/>
                <a:ext cx="834521" cy="4567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82000"/>
                    </a:schemeClr>
                  </a:gs>
                  <a:gs pos="30000">
                    <a:schemeClr val="bg1">
                      <a:alpha val="44000"/>
                    </a:schemeClr>
                  </a:gs>
                  <a:gs pos="75000">
                    <a:schemeClr val="bg1">
                      <a:alpha val="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</p:grpSp>
      </p:grpSp>
      <p:sp>
        <p:nvSpPr>
          <p:cNvPr id="76" name="TextBox 75"/>
          <p:cNvSpPr txBox="1"/>
          <p:nvPr/>
        </p:nvSpPr>
        <p:spPr>
          <a:xfrm>
            <a:off x="611560" y="6165304"/>
            <a:ext cx="828092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96000" indent="-457200"/>
            <a:r>
              <a:rPr lang="en-US" altLang="ko-KR" sz="1500" spc="-14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【</a:t>
            </a:r>
            <a:r>
              <a:rPr lang="ko-KR" altLang="en-US" sz="1500" spc="-14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재료비 계정 등의 </a:t>
            </a:r>
            <a:r>
              <a:rPr lang="ko-KR" altLang="en-US" sz="1500" spc="-14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외주비</a:t>
            </a:r>
            <a:r>
              <a:rPr lang="en-US" altLang="ko-KR" sz="1500" spc="-14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·</a:t>
            </a:r>
            <a:r>
              <a:rPr lang="ko-KR" altLang="en-US" sz="1500" spc="-14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노무비</a:t>
            </a:r>
            <a:r>
              <a:rPr lang="en-US" altLang="ko-KR" sz="1500" spc="-14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】</a:t>
            </a:r>
            <a:r>
              <a:rPr lang="ko-KR" altLang="en-US" sz="1500" spc="-14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1500" spc="-14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재료비</a:t>
            </a:r>
            <a:r>
              <a:rPr lang="en-US" altLang="ko-KR" sz="1500" spc="-14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, </a:t>
            </a:r>
            <a:r>
              <a:rPr lang="ko-KR" altLang="en-US" sz="1500" spc="-14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지급수수료</a:t>
            </a:r>
            <a:r>
              <a:rPr lang="en-US" altLang="ko-KR" sz="1500" spc="-14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, </a:t>
            </a:r>
            <a:r>
              <a:rPr lang="ko-KR" altLang="en-US" sz="1500" spc="-14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연구개발비 계정의 </a:t>
            </a:r>
            <a:r>
              <a:rPr lang="ko-KR" altLang="en-US" sz="1500" spc="-14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외주비</a:t>
            </a:r>
            <a:r>
              <a:rPr lang="en-US" altLang="ko-KR" sz="1500" spc="-14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·</a:t>
            </a:r>
            <a:r>
              <a:rPr lang="ko-KR" altLang="en-US" sz="1500" spc="-14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노무비</a:t>
            </a:r>
            <a:r>
              <a:rPr lang="ko-KR" altLang="en-US" sz="1500" spc="-14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 누락</a:t>
            </a:r>
            <a:endParaRPr lang="ko-KR" altLang="en-US" sz="1500" spc="-14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54299255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386" y="144463"/>
            <a:ext cx="6192838" cy="620712"/>
          </a:xfrm>
        </p:spPr>
        <p:txBody>
          <a:bodyPr/>
          <a:lstStyle/>
          <a:p>
            <a:r>
              <a:rPr lang="ko-KR" altLang="en-US" sz="2800" dirty="0" smtClean="0"/>
              <a:t> </a:t>
            </a:r>
            <a:r>
              <a:rPr lang="ko-KR" altLang="en-US" sz="2800" dirty="0" smtClean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확정보수총액 </a:t>
            </a:r>
            <a:r>
              <a:rPr lang="ko-KR" altLang="en-US" sz="2800" dirty="0" err="1" smtClean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산정시</a:t>
            </a:r>
            <a:r>
              <a:rPr lang="ko-KR" altLang="en-US" sz="2800" dirty="0" smtClean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 유의사항</a:t>
            </a:r>
            <a:endParaRPr lang="ko-KR" altLang="en-US" sz="2400" dirty="0" smtClean="0"/>
          </a:p>
        </p:txBody>
      </p:sp>
      <p:sp>
        <p:nvSpPr>
          <p:cNvPr id="7196" name="Rectangle 28"/>
          <p:cNvSpPr>
            <a:spLocks noChangeArrowheads="1"/>
          </p:cNvSpPr>
          <p:nvPr/>
        </p:nvSpPr>
        <p:spPr bwMode="auto">
          <a:xfrm>
            <a:off x="250825" y="1484784"/>
            <a:ext cx="8640763" cy="1785104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kumimoji="1"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공동도급공사를 시공하는 경우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</a:t>
            </a:r>
            <a:r>
              <a:rPr kumimoji="1" lang="en-US" altLang="ko-KR" sz="2000" dirty="0">
                <a:solidFill>
                  <a:srgbClr val="DA1F2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- </a:t>
            </a:r>
            <a:r>
              <a:rPr kumimoji="1" lang="ko-KR" altLang="en-US" sz="2000" dirty="0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각 </a:t>
            </a:r>
            <a:r>
              <a:rPr kumimoji="1" lang="ko-KR" altLang="en-US" sz="2000" dirty="0" err="1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참여사</a:t>
            </a:r>
            <a:r>
              <a:rPr kumimoji="1" lang="ko-KR" altLang="en-US" sz="2000" dirty="0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 </a:t>
            </a:r>
            <a:r>
              <a:rPr kumimoji="1" lang="ko-KR" altLang="en-US" sz="2000" dirty="0" err="1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지분별로</a:t>
            </a:r>
            <a:r>
              <a:rPr kumimoji="1" lang="ko-KR" altLang="en-US" sz="2000" dirty="0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 신고하는 것이 원칙이며</a:t>
            </a:r>
            <a:r>
              <a:rPr kumimoji="1" lang="en-US" altLang="ko-KR" sz="2000" dirty="0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, </a:t>
            </a:r>
            <a:r>
              <a:rPr kumimoji="1" lang="ko-KR" altLang="en-US" sz="2000" dirty="0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다만 </a:t>
            </a:r>
            <a:r>
              <a:rPr kumimoji="1" lang="ko-KR" altLang="en-US" sz="2000" dirty="0" err="1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공동수급사</a:t>
            </a:r>
            <a:r>
              <a:rPr kumimoji="1" lang="ko-KR" altLang="en-US" sz="2000" dirty="0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 전체가 </a:t>
            </a:r>
            <a:endParaRPr kumimoji="1" lang="en-US" altLang="ko-KR" sz="2000" dirty="0">
              <a:solidFill>
                <a:srgbClr val="DA1F28"/>
              </a:solidFill>
              <a:latin typeface="HY동녘M" panose="02030600000101010101" pitchFamily="18" charset="-127"/>
              <a:ea typeface="HY동녘M" panose="02030600000101010101" pitchFamily="18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ko-KR" sz="2000" dirty="0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      </a:t>
            </a:r>
            <a:r>
              <a:rPr kumimoji="1" lang="ko-KR" altLang="en-US" sz="2000" dirty="0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합의하여 </a:t>
            </a:r>
            <a:r>
              <a:rPr kumimoji="1" lang="ko-KR" altLang="en-US" sz="2000" dirty="0" err="1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대표사를</a:t>
            </a:r>
            <a:r>
              <a:rPr kumimoji="1" lang="ko-KR" altLang="en-US" sz="2000" dirty="0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 보험가입자로 한 경우에는 </a:t>
            </a:r>
            <a:r>
              <a:rPr kumimoji="1" lang="ko-KR" altLang="en-US" sz="2000" dirty="0" err="1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대표사가</a:t>
            </a:r>
            <a:r>
              <a:rPr kumimoji="1" lang="ko-KR" altLang="en-US" sz="2000" dirty="0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 일괄적으로 </a:t>
            </a:r>
            <a:endParaRPr kumimoji="1" lang="en-US" altLang="ko-KR" sz="2000" dirty="0">
              <a:solidFill>
                <a:srgbClr val="DA1F28"/>
              </a:solidFill>
              <a:latin typeface="HY동녘M" panose="02030600000101010101" pitchFamily="18" charset="-127"/>
              <a:ea typeface="HY동녘M" panose="02030600000101010101" pitchFamily="18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ko-KR" sz="2000" dirty="0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      </a:t>
            </a:r>
            <a:r>
              <a:rPr kumimoji="1" lang="ko-KR" altLang="en-US" sz="2000" dirty="0" smtClean="0">
                <a:solidFill>
                  <a:srgbClr val="FF0000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신고</a:t>
            </a:r>
            <a:r>
              <a:rPr lang="en-US" altLang="ko-KR" sz="2000" spc="-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 </a:t>
            </a:r>
            <a:r>
              <a:rPr lang="en-US" altLang="ko-KR" sz="2000" spc="-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·</a:t>
            </a:r>
            <a:r>
              <a:rPr kumimoji="1" lang="en-US" altLang="ko-KR" sz="2000" dirty="0" smtClean="0">
                <a:solidFill>
                  <a:srgbClr val="FF0000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 </a:t>
            </a:r>
            <a:r>
              <a:rPr kumimoji="1" lang="ko-KR" altLang="en-US" sz="2000" dirty="0">
                <a:solidFill>
                  <a:srgbClr val="FF0000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납부해야 함</a:t>
            </a:r>
            <a:endParaRPr kumimoji="1" lang="en-US" altLang="ko-KR" sz="2000" dirty="0">
              <a:solidFill>
                <a:srgbClr val="FF0000"/>
              </a:solidFill>
              <a:latin typeface="HY동녘M" panose="02030600000101010101" pitchFamily="18" charset="-127"/>
              <a:ea typeface="HY동녘M" panose="02030600000101010101" pitchFamily="18" charset="-127"/>
            </a:endParaRPr>
          </a:p>
        </p:txBody>
      </p:sp>
      <p:pic>
        <p:nvPicPr>
          <p:cNvPr id="16388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오른쪽 화살표 18"/>
          <p:cNvSpPr/>
          <p:nvPr/>
        </p:nvSpPr>
        <p:spPr bwMode="auto">
          <a:xfrm>
            <a:off x="3779838" y="1773238"/>
            <a:ext cx="647700" cy="733425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kumimoji="1" lang="ko-KR" altLang="en-US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" name="Rectangle 28"/>
          <p:cNvSpPr>
            <a:spLocks noChangeArrowheads="1"/>
          </p:cNvSpPr>
          <p:nvPr/>
        </p:nvSpPr>
        <p:spPr bwMode="auto">
          <a:xfrm>
            <a:off x="251520" y="3804136"/>
            <a:ext cx="8640763" cy="1785104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kumimoji="1" lang="ko-KR" altLang="en-US" sz="2000" dirty="0" err="1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하수급인</a:t>
            </a:r>
            <a:r>
              <a:rPr kumimoji="1"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소속 본사 상용근로자의 고용보험료 납부 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ko-KR" sz="2000" dirty="0">
                <a:solidFill>
                  <a:srgbClr val="DA1F28"/>
                </a:solidFill>
                <a:latin typeface="맑은 고딕"/>
              </a:rPr>
              <a:t>  - </a:t>
            </a:r>
            <a:r>
              <a:rPr kumimoji="1" lang="ko-KR" altLang="en-US" sz="2000" dirty="0" err="1">
                <a:solidFill>
                  <a:srgbClr val="FF0000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하수급</a:t>
            </a:r>
            <a:r>
              <a:rPr kumimoji="1" lang="ko-KR" altLang="en-US" sz="2000" dirty="0">
                <a:solidFill>
                  <a:srgbClr val="FF0000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 공사현장의 </a:t>
            </a:r>
            <a:r>
              <a:rPr kumimoji="1" lang="ko-KR" altLang="en-US" sz="2000" dirty="0" err="1">
                <a:solidFill>
                  <a:srgbClr val="FF0000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하수급인</a:t>
            </a:r>
            <a:r>
              <a:rPr kumimoji="1" lang="ko-KR" altLang="en-US" sz="2000" dirty="0">
                <a:solidFill>
                  <a:srgbClr val="FF0000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 본사소속 상용근로자</a:t>
            </a:r>
            <a:r>
              <a:rPr kumimoji="1" lang="ko-KR" altLang="en-US" sz="2000" dirty="0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에 대한 </a:t>
            </a:r>
            <a:r>
              <a:rPr kumimoji="1" lang="ko-KR" altLang="en-US" sz="2000" dirty="0">
                <a:solidFill>
                  <a:srgbClr val="FF0000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고용보험료</a:t>
            </a:r>
            <a:endParaRPr kumimoji="1" lang="en-US" altLang="ko-KR" sz="2000" dirty="0">
              <a:solidFill>
                <a:srgbClr val="FF0000"/>
              </a:solidFill>
              <a:latin typeface="HY동녘M" panose="02030600000101010101" pitchFamily="18" charset="-127"/>
              <a:ea typeface="HY동녘M" panose="02030600000101010101" pitchFamily="18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ko-KR" sz="2000" dirty="0">
                <a:solidFill>
                  <a:srgbClr val="FF0000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    </a:t>
            </a:r>
            <a:r>
              <a:rPr kumimoji="1" lang="ko-KR" altLang="en-US" sz="2000" dirty="0">
                <a:solidFill>
                  <a:srgbClr val="FF0000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 납부주체는 </a:t>
            </a:r>
            <a:r>
              <a:rPr kumimoji="1" lang="ko-KR" altLang="en-US" sz="2000" dirty="0" err="1">
                <a:solidFill>
                  <a:srgbClr val="FF0000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원수급인</a:t>
            </a:r>
            <a:r>
              <a:rPr kumimoji="1" lang="ko-KR" altLang="en-US" sz="2000" dirty="0" err="1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임</a:t>
            </a:r>
            <a:r>
              <a:rPr kumimoji="1" lang="en-US" altLang="ko-KR" sz="2000" dirty="0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. </a:t>
            </a:r>
            <a:r>
              <a:rPr kumimoji="1" lang="ko-KR" altLang="en-US" sz="2000" dirty="0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따라서</a:t>
            </a:r>
            <a:r>
              <a:rPr kumimoji="1" lang="en-US" altLang="ko-KR" sz="2000" dirty="0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, </a:t>
            </a:r>
            <a:r>
              <a:rPr kumimoji="1" lang="ko-KR" altLang="en-US" sz="2000" dirty="0" err="1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하수급인은</a:t>
            </a:r>
            <a:r>
              <a:rPr kumimoji="1" lang="ko-KR" altLang="en-US" sz="2000" dirty="0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 본사 고용보험 임금총액 </a:t>
            </a:r>
            <a:endParaRPr kumimoji="1" lang="en-US" altLang="ko-KR" sz="2000" dirty="0">
              <a:solidFill>
                <a:srgbClr val="DA1F28"/>
              </a:solidFill>
              <a:latin typeface="HY동녘M" panose="02030600000101010101" pitchFamily="18" charset="-127"/>
              <a:ea typeface="HY동녘M" panose="02030600000101010101" pitchFamily="18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ko-KR" sz="2000" dirty="0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     </a:t>
            </a:r>
            <a:r>
              <a:rPr kumimoji="1" lang="ko-KR" altLang="en-US" sz="2000" dirty="0" err="1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산정시</a:t>
            </a:r>
            <a:r>
              <a:rPr kumimoji="1" lang="ko-KR" altLang="en-US" sz="2000" dirty="0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 </a:t>
            </a:r>
            <a:r>
              <a:rPr kumimoji="1" lang="ko-KR" altLang="en-US" sz="2000" dirty="0" err="1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하수급현장에</a:t>
            </a:r>
            <a:r>
              <a:rPr kumimoji="1" lang="ko-KR" altLang="en-US" sz="2000" dirty="0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 파견된 상용근로자 임금은 제외하고 산정해야 함</a:t>
            </a:r>
          </a:p>
        </p:txBody>
      </p:sp>
    </p:spTree>
    <p:extLst>
      <p:ext uri="{BB962C8B-B14F-4D97-AF65-F5344CB8AC3E}">
        <p14:creationId xmlns:p14="http://schemas.microsoft.com/office/powerpoint/2010/main" val="277430968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44463"/>
            <a:ext cx="6192838" cy="620712"/>
          </a:xfrm>
        </p:spPr>
        <p:txBody>
          <a:bodyPr/>
          <a:lstStyle/>
          <a:p>
            <a:r>
              <a:rPr lang="ko-KR" altLang="en-US" sz="2800" dirty="0" smtClean="0"/>
              <a:t>     </a:t>
            </a:r>
            <a:r>
              <a:rPr lang="ko-KR" altLang="en-US" sz="2800" dirty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확정보수총액 </a:t>
            </a:r>
            <a:r>
              <a:rPr lang="ko-KR" altLang="en-US" sz="2800" dirty="0" err="1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산정시</a:t>
            </a:r>
            <a:r>
              <a:rPr lang="ko-KR" altLang="en-US" sz="2800" dirty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 유의사항</a:t>
            </a:r>
            <a:endParaRPr lang="ko-KR" altLang="en-US" sz="2400" dirty="0" smtClean="0"/>
          </a:p>
        </p:txBody>
      </p:sp>
      <p:sp>
        <p:nvSpPr>
          <p:cNvPr id="7196" name="Rectangle 28"/>
          <p:cNvSpPr>
            <a:spLocks noChangeArrowheads="1"/>
          </p:cNvSpPr>
          <p:nvPr/>
        </p:nvSpPr>
        <p:spPr bwMode="auto">
          <a:xfrm>
            <a:off x="250825" y="1571600"/>
            <a:ext cx="8893175" cy="1323439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kumimoji="1"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주택건설업체의 미분양주택 원가 연도 이월 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</a:t>
            </a:r>
            <a:r>
              <a:rPr kumimoji="1" lang="en-US" altLang="ko-KR" sz="2000" dirty="0">
                <a:solidFill>
                  <a:srgbClr val="DA1F2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- </a:t>
            </a:r>
            <a:r>
              <a:rPr kumimoji="1" lang="ko-KR" altLang="en-US" sz="2000" dirty="0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주택건설업체 중 미분양주택의 원가에 대해서 주택이 분양되는 </a:t>
            </a:r>
            <a:r>
              <a:rPr kumimoji="1" lang="ko-KR" altLang="en-US" sz="2000" dirty="0" smtClean="0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연도로</a:t>
            </a:r>
            <a:endParaRPr kumimoji="1" lang="en-US" altLang="ko-KR" sz="2000" dirty="0" smtClean="0">
              <a:solidFill>
                <a:srgbClr val="DA1F28"/>
              </a:solidFill>
              <a:latin typeface="HY동녘M" panose="02030600000101010101" pitchFamily="18" charset="-127"/>
              <a:ea typeface="HY동녘M" panose="02030600000101010101" pitchFamily="18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ko-KR" sz="2000" dirty="0" smtClean="0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      </a:t>
            </a:r>
            <a:r>
              <a:rPr kumimoji="1" lang="ko-KR" altLang="en-US" sz="2000" dirty="0" smtClean="0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원가를 </a:t>
            </a:r>
            <a:r>
              <a:rPr kumimoji="1" lang="ko-KR" altLang="en-US" sz="2000" dirty="0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이월하는 경우 보수가 실제 발생한 연도로 </a:t>
            </a:r>
            <a:r>
              <a:rPr kumimoji="1" lang="ko-KR" altLang="en-US" sz="2000" dirty="0" smtClean="0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보수를 산입하여 </a:t>
            </a:r>
            <a:r>
              <a:rPr kumimoji="1" lang="ko-KR" altLang="en-US" sz="2000" dirty="0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신고</a:t>
            </a:r>
            <a:endParaRPr kumimoji="1" lang="en-US" altLang="ko-KR" sz="2000" dirty="0">
              <a:solidFill>
                <a:srgbClr val="DA1F28"/>
              </a:solidFill>
              <a:latin typeface="HY동녘M" panose="02030600000101010101" pitchFamily="18" charset="-127"/>
              <a:ea typeface="HY동녘M" panose="02030600000101010101" pitchFamily="18" charset="-127"/>
            </a:endParaRPr>
          </a:p>
        </p:txBody>
      </p:sp>
      <p:pic>
        <p:nvPicPr>
          <p:cNvPr id="16388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오른쪽 화살표 18"/>
          <p:cNvSpPr/>
          <p:nvPr/>
        </p:nvSpPr>
        <p:spPr bwMode="auto">
          <a:xfrm>
            <a:off x="3779838" y="1773238"/>
            <a:ext cx="647700" cy="733425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kumimoji="1" lang="ko-KR" altLang="en-US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" name="Rectangle 28"/>
          <p:cNvSpPr>
            <a:spLocks noChangeArrowheads="1"/>
          </p:cNvSpPr>
          <p:nvPr/>
        </p:nvSpPr>
        <p:spPr bwMode="auto">
          <a:xfrm>
            <a:off x="266161" y="3645024"/>
            <a:ext cx="8640763" cy="2246769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kumimoji="1"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외주공사비 중 일부분의 공사에 대한 </a:t>
            </a:r>
            <a:r>
              <a:rPr kumimoji="1" lang="ko-KR" altLang="en-US" sz="2000" dirty="0" err="1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노무비를</a:t>
            </a:r>
            <a:r>
              <a:rPr kumimoji="1"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파악하여 해당 공사는 </a:t>
            </a:r>
            <a:endParaRPr kumimoji="1" lang="en-US" altLang="ko-KR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</a:t>
            </a:r>
            <a:r>
              <a:rPr kumimoji="1"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하도급 노무비율을 적용하지 않을 수 있는지 여부 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ko-KR" sz="2000" dirty="0">
                <a:solidFill>
                  <a:srgbClr val="DA1F28"/>
                </a:solidFill>
                <a:latin typeface="맑은 고딕"/>
              </a:rPr>
              <a:t>  - </a:t>
            </a:r>
            <a:r>
              <a:rPr kumimoji="1" lang="ko-KR" altLang="en-US" sz="2000" dirty="0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건설업은 수차의 도급 관계가 이루어지고 있어</a:t>
            </a:r>
            <a:r>
              <a:rPr kumimoji="1" lang="en-US" altLang="ko-KR" sz="2000" dirty="0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 </a:t>
            </a:r>
            <a:r>
              <a:rPr kumimoji="1" lang="ko-KR" altLang="en-US" sz="2000" dirty="0" err="1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하도급자</a:t>
            </a:r>
            <a:r>
              <a:rPr kumimoji="1" lang="ko-KR" altLang="en-US" sz="2000" dirty="0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 및 </a:t>
            </a:r>
            <a:r>
              <a:rPr kumimoji="1" lang="ko-KR" altLang="en-US" sz="2000" dirty="0" err="1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복층적</a:t>
            </a:r>
            <a:r>
              <a:rPr kumimoji="1" lang="ko-KR" altLang="en-US" sz="2000" dirty="0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 </a:t>
            </a:r>
            <a:endParaRPr kumimoji="1" lang="en-US" altLang="ko-KR" sz="2000" dirty="0">
              <a:solidFill>
                <a:srgbClr val="DA1F28"/>
              </a:solidFill>
              <a:latin typeface="HY동녘M" panose="02030600000101010101" pitchFamily="18" charset="-127"/>
              <a:ea typeface="HY동녘M" panose="02030600000101010101" pitchFamily="18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ko-KR" sz="2000" dirty="0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     </a:t>
            </a:r>
            <a:r>
              <a:rPr kumimoji="1" lang="ko-KR" altLang="en-US" sz="2000" dirty="0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하도급자의 전체 </a:t>
            </a:r>
            <a:r>
              <a:rPr kumimoji="1" lang="ko-KR" altLang="en-US" sz="2000" dirty="0" err="1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노무비를</a:t>
            </a:r>
            <a:r>
              <a:rPr kumimoji="1" lang="ko-KR" altLang="en-US" sz="2000" dirty="0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 산출할 수 있는 경우가 아니라면</a:t>
            </a:r>
            <a:endParaRPr kumimoji="1" lang="en-US" altLang="ko-KR" sz="2000" dirty="0">
              <a:solidFill>
                <a:srgbClr val="DA1F28"/>
              </a:solidFill>
              <a:latin typeface="HY동녘M" panose="02030600000101010101" pitchFamily="18" charset="-127"/>
              <a:ea typeface="HY동녘M" panose="02030600000101010101" pitchFamily="18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ko-KR" sz="2000" dirty="0">
                <a:solidFill>
                  <a:srgbClr val="DA1F28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    </a:t>
            </a:r>
            <a:r>
              <a:rPr kumimoji="1" lang="ko-KR" altLang="en-US" sz="2000" dirty="0">
                <a:solidFill>
                  <a:srgbClr val="FF0000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 외주공사비 전체에 하도급 노무비율을 적용하여야 함</a:t>
            </a:r>
            <a:endParaRPr kumimoji="1" lang="en-US" altLang="ko-KR" sz="2000" dirty="0">
              <a:solidFill>
                <a:srgbClr val="FF0000"/>
              </a:solidFill>
              <a:latin typeface="HY동녘M" panose="02030600000101010101" pitchFamily="18" charset="-127"/>
              <a:ea typeface="HY동녘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3524265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6"/>
          <p:cNvSpPr>
            <a:spLocks noChangeArrowheads="1"/>
          </p:cNvSpPr>
          <p:nvPr/>
        </p:nvSpPr>
        <p:spPr bwMode="auto">
          <a:xfrm>
            <a:off x="153988" y="1590675"/>
            <a:ext cx="8836025" cy="4970463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3795" name="Text Box 7"/>
          <p:cNvSpPr txBox="1">
            <a:spLocks noChangeArrowheads="1"/>
          </p:cNvSpPr>
          <p:nvPr/>
        </p:nvSpPr>
        <p:spPr bwMode="auto">
          <a:xfrm>
            <a:off x="304800" y="2031131"/>
            <a:ext cx="8534400" cy="449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ko-KR" altLang="en-US">
                <a:solidFill>
                  <a:prstClr val="black"/>
                </a:solidFill>
              </a:rPr>
              <a:t> 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196" name="Rectangle 28"/>
          <p:cNvSpPr>
            <a:spLocks noChangeArrowheads="1"/>
          </p:cNvSpPr>
          <p:nvPr/>
        </p:nvSpPr>
        <p:spPr bwMode="auto">
          <a:xfrm>
            <a:off x="395288" y="1407214"/>
            <a:ext cx="4032696" cy="400110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kumimoji="1" lang="ko-KR" altLang="en-US" sz="2000" dirty="0" err="1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개산보험료의</a:t>
            </a:r>
            <a:r>
              <a:rPr kumimoji="1"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신고</a:t>
            </a:r>
            <a:r>
              <a:rPr kumimoji="1"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·</a:t>
            </a:r>
            <a:r>
              <a:rPr kumimoji="1"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납부 개요</a:t>
            </a:r>
            <a:endParaRPr kumimoji="1" lang="ko-KR" altLang="en-US" sz="2000" dirty="0">
              <a:solidFill>
                <a:srgbClr val="66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3805" name="Rectangle 2"/>
          <p:cNvSpPr>
            <a:spLocks noChangeArrowheads="1"/>
          </p:cNvSpPr>
          <p:nvPr/>
        </p:nvSpPr>
        <p:spPr bwMode="auto">
          <a:xfrm>
            <a:off x="539750" y="144463"/>
            <a:ext cx="619283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2800" dirty="0" err="1" smtClean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개산보험료의</a:t>
            </a:r>
            <a:r>
              <a:rPr lang="ko-KR" altLang="en-US" sz="2800" dirty="0" smtClean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 신고</a:t>
            </a:r>
            <a:r>
              <a:rPr lang="en-US" altLang="ko-KR" sz="2800" dirty="0" smtClean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·</a:t>
            </a:r>
            <a:r>
              <a:rPr lang="ko-KR" altLang="en-US" sz="2800" dirty="0" smtClean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납부</a:t>
            </a:r>
            <a:endParaRPr kumimoji="1" lang="ko-KR" altLang="en-US" sz="2800" dirty="0">
              <a:solidFill>
                <a:srgbClr val="003366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33806" name="Picture 37" descr="08"/>
          <p:cNvPicPr>
            <a:picLocks noChangeAspect="1" noChangeArrowheads="1"/>
          </p:cNvPicPr>
          <p:nvPr/>
        </p:nvPicPr>
        <p:blipFill>
          <a:blip r:embed="rId3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그룹 18"/>
          <p:cNvGrpSpPr/>
          <p:nvPr/>
        </p:nvGrpSpPr>
        <p:grpSpPr>
          <a:xfrm>
            <a:off x="395536" y="2248840"/>
            <a:ext cx="2790633" cy="1324176"/>
            <a:chOff x="6558" y="223332"/>
            <a:chExt cx="2790633" cy="822209"/>
          </a:xfrm>
        </p:grpSpPr>
        <p:sp>
          <p:nvSpPr>
            <p:cNvPr id="20" name="모서리가 둥근 직사각형 19"/>
            <p:cNvSpPr/>
            <p:nvPr/>
          </p:nvSpPr>
          <p:spPr>
            <a:xfrm>
              <a:off x="6558" y="223332"/>
              <a:ext cx="2790633" cy="822209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모서리가 둥근 직사각형 4"/>
            <p:cNvSpPr/>
            <p:nvPr/>
          </p:nvSpPr>
          <p:spPr>
            <a:xfrm>
              <a:off x="6558" y="223332"/>
              <a:ext cx="2790633" cy="5481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84912" tIns="184912" rIns="184912" bIns="99060" numCol="1" spcCol="1270" anchor="t" anchorCtr="0">
              <a:noAutofit/>
            </a:bodyPr>
            <a:lstStyle/>
            <a:p>
              <a:pPr lvl="0" algn="ctr" defTabSz="11557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24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동녘M" panose="02030600000101010101" pitchFamily="18" charset="-127"/>
                  <a:ea typeface="HY동녘M" panose="02030600000101010101" pitchFamily="18" charset="-127"/>
                </a:rPr>
                <a:t>2016</a:t>
              </a:r>
              <a:r>
                <a:rPr lang="ko-KR" altLang="en-US" sz="24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동녘M" panose="02030600000101010101" pitchFamily="18" charset="-127"/>
                  <a:ea typeface="HY동녘M" panose="02030600000101010101" pitchFamily="18" charset="-127"/>
                </a:rPr>
                <a:t>년도 </a:t>
              </a:r>
              <a:endParaRPr lang="en-US" altLang="ko-KR" sz="2400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endParaRPr>
            </a:p>
            <a:p>
              <a:pPr lvl="0" algn="ctr" defTabSz="11557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2400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anose="02030600000101010101" pitchFamily="18" charset="-127"/>
                  <a:ea typeface="HY견고딕" panose="02030600000101010101" pitchFamily="18" charset="-127"/>
                </a:rPr>
                <a:t>개</a:t>
              </a:r>
              <a:r>
                <a:rPr lang="ko-KR" altLang="en-US" sz="240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anose="02030600000101010101" pitchFamily="18" charset="-127"/>
                  <a:ea typeface="HY견고딕" panose="02030600000101010101" pitchFamily="18" charset="-127"/>
                </a:rPr>
                <a:t>산</a:t>
              </a:r>
              <a:r>
                <a:rPr lang="ko-KR" altLang="en-US" sz="2400" kern="1200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anose="02030600000101010101" pitchFamily="18" charset="-127"/>
                  <a:ea typeface="HY견고딕" panose="02030600000101010101" pitchFamily="18" charset="-127"/>
                </a:rPr>
                <a:t> 보험료</a:t>
              </a:r>
              <a:r>
                <a:rPr lang="ko-KR" altLang="en-US" sz="24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anose="02030600000101010101" pitchFamily="18" charset="-127"/>
                  <a:ea typeface="HY견고딕" panose="02030600000101010101" pitchFamily="18" charset="-127"/>
                </a:rPr>
                <a:t> </a:t>
              </a:r>
              <a:r>
                <a:rPr lang="ko-KR" altLang="en-US" sz="24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동녘M" panose="02030600000101010101" pitchFamily="18" charset="-127"/>
                  <a:ea typeface="HY동녘M" panose="02030600000101010101" pitchFamily="18" charset="-127"/>
                </a:rPr>
                <a:t>신고</a:t>
              </a:r>
              <a:endParaRPr lang="ko-KR" altLang="en-US" sz="24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endParaRPr>
            </a:p>
          </p:txBody>
        </p:sp>
      </p:grpSp>
      <p:grpSp>
        <p:nvGrpSpPr>
          <p:cNvPr id="22" name="그룹 21"/>
          <p:cNvGrpSpPr/>
          <p:nvPr/>
        </p:nvGrpSpPr>
        <p:grpSpPr>
          <a:xfrm>
            <a:off x="413215" y="4409080"/>
            <a:ext cx="2790633" cy="1324176"/>
            <a:chOff x="6558" y="223332"/>
            <a:chExt cx="2790633" cy="822209"/>
          </a:xfrm>
        </p:grpSpPr>
        <p:sp>
          <p:nvSpPr>
            <p:cNvPr id="23" name="모서리가 둥근 직사각형 22"/>
            <p:cNvSpPr/>
            <p:nvPr/>
          </p:nvSpPr>
          <p:spPr>
            <a:xfrm>
              <a:off x="6558" y="223332"/>
              <a:ext cx="2790633" cy="822209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모서리가 둥근 직사각형 4"/>
            <p:cNvSpPr/>
            <p:nvPr/>
          </p:nvSpPr>
          <p:spPr>
            <a:xfrm>
              <a:off x="6558" y="419583"/>
              <a:ext cx="2790633" cy="5481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84912" tIns="184912" rIns="184912" bIns="99060" numCol="1" spcCol="1270" anchor="t" anchorCtr="0">
              <a:noAutofit/>
            </a:bodyPr>
            <a:lstStyle/>
            <a:p>
              <a:pPr lvl="0" algn="ctr" defTabSz="11557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2400" kern="120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동녘M" panose="02030600000101010101" pitchFamily="18" charset="-127"/>
                  <a:ea typeface="HY동녘M" panose="02030600000101010101" pitchFamily="18" charset="-127"/>
                </a:rPr>
                <a:t>감액조정신청</a:t>
              </a:r>
              <a:endParaRPr lang="ko-KR" altLang="en-US" sz="24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endParaRPr>
            </a:p>
          </p:txBody>
        </p:sp>
      </p:grpSp>
      <p:grpSp>
        <p:nvGrpSpPr>
          <p:cNvPr id="25" name="그룹 24"/>
          <p:cNvGrpSpPr/>
          <p:nvPr/>
        </p:nvGrpSpPr>
        <p:grpSpPr>
          <a:xfrm>
            <a:off x="3491880" y="2636912"/>
            <a:ext cx="769296" cy="476354"/>
            <a:chOff x="3160056" y="270476"/>
            <a:chExt cx="769296" cy="476354"/>
          </a:xfrm>
        </p:grpSpPr>
        <p:sp>
          <p:nvSpPr>
            <p:cNvPr id="26" name="오른쪽 화살표 25"/>
            <p:cNvSpPr/>
            <p:nvPr/>
          </p:nvSpPr>
          <p:spPr>
            <a:xfrm rot="18052">
              <a:off x="3160056" y="270476"/>
              <a:ext cx="769296" cy="476354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오른쪽 화살표 4"/>
            <p:cNvSpPr/>
            <p:nvPr/>
          </p:nvSpPr>
          <p:spPr>
            <a:xfrm rot="18052">
              <a:off x="3160057" y="365372"/>
              <a:ext cx="626390" cy="2858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7785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1300" kern="1200"/>
            </a:p>
          </p:txBody>
        </p:sp>
      </p:grpSp>
      <p:grpSp>
        <p:nvGrpSpPr>
          <p:cNvPr id="28" name="그룹 27"/>
          <p:cNvGrpSpPr/>
          <p:nvPr/>
        </p:nvGrpSpPr>
        <p:grpSpPr>
          <a:xfrm>
            <a:off x="3491880" y="4797152"/>
            <a:ext cx="769296" cy="476354"/>
            <a:chOff x="3160056" y="270476"/>
            <a:chExt cx="769296" cy="476354"/>
          </a:xfrm>
        </p:grpSpPr>
        <p:sp>
          <p:nvSpPr>
            <p:cNvPr id="29" name="오른쪽 화살표 28"/>
            <p:cNvSpPr/>
            <p:nvPr/>
          </p:nvSpPr>
          <p:spPr>
            <a:xfrm rot="18052">
              <a:off x="3160056" y="270476"/>
              <a:ext cx="769296" cy="476354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오른쪽 화살표 4"/>
            <p:cNvSpPr/>
            <p:nvPr/>
          </p:nvSpPr>
          <p:spPr>
            <a:xfrm rot="18052">
              <a:off x="3160057" y="365372"/>
              <a:ext cx="626390" cy="2858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7785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1300" kern="1200"/>
            </a:p>
          </p:txBody>
        </p:sp>
      </p:grpSp>
      <p:grpSp>
        <p:nvGrpSpPr>
          <p:cNvPr id="31" name="그룹 30"/>
          <p:cNvGrpSpPr/>
          <p:nvPr/>
        </p:nvGrpSpPr>
        <p:grpSpPr>
          <a:xfrm>
            <a:off x="4524008" y="1896147"/>
            <a:ext cx="4466006" cy="2144921"/>
            <a:chOff x="-2462047" y="4976140"/>
            <a:chExt cx="3964209" cy="3183145"/>
          </a:xfrm>
        </p:grpSpPr>
        <p:sp>
          <p:nvSpPr>
            <p:cNvPr id="32" name="모서리가 둥근 직사각형 31"/>
            <p:cNvSpPr/>
            <p:nvPr/>
          </p:nvSpPr>
          <p:spPr>
            <a:xfrm>
              <a:off x="-2444387" y="5065072"/>
              <a:ext cx="3812681" cy="309421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3" name="모서리가 둥근 직사각형 4"/>
            <p:cNvSpPr/>
            <p:nvPr/>
          </p:nvSpPr>
          <p:spPr>
            <a:xfrm>
              <a:off x="-2462047" y="4976140"/>
              <a:ext cx="3964209" cy="26481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13792" rIns="113792" bIns="113792" numCol="1" spcCol="1270" anchor="t" anchorCtr="0">
              <a:noAutofit/>
            </a:bodyPr>
            <a:lstStyle/>
            <a:p>
              <a:pPr marL="285750" indent="-285750">
                <a:lnSpc>
                  <a:spcPct val="150000"/>
                </a:lnSpc>
                <a:spcBef>
                  <a:spcPct val="20000"/>
                </a:spcBef>
                <a:buFont typeface="Wingdings" panose="05000000000000000000" pitchFamily="2" charset="2"/>
                <a:buChar char="v"/>
                <a:defRPr/>
              </a:pPr>
              <a:r>
                <a:rPr lang="ko-KR" altLang="en-US" sz="1500" dirty="0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산정기간 </a:t>
              </a:r>
              <a:r>
                <a:rPr lang="en-US" altLang="ko-KR" sz="1500" dirty="0" smtClean="0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: ’</a:t>
              </a:r>
              <a:r>
                <a:rPr lang="en-US" altLang="ko-KR" sz="1500" spc="-100" dirty="0" smtClean="0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16. 1. 1. ~ </a:t>
              </a:r>
              <a:r>
                <a:rPr lang="en-US" altLang="ko-KR" sz="1500" dirty="0" smtClean="0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’</a:t>
              </a:r>
              <a:r>
                <a:rPr lang="en-US" altLang="ko-KR" sz="1500" spc="-100" dirty="0" smtClean="0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16. 12. 31</a:t>
              </a:r>
              <a:r>
                <a:rPr lang="en-US" altLang="ko-KR" sz="1500" spc="-100" dirty="0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.</a:t>
              </a:r>
            </a:p>
            <a:p>
              <a:pPr marL="285750" indent="-285750">
                <a:lnSpc>
                  <a:spcPct val="150000"/>
                </a:lnSpc>
                <a:spcBef>
                  <a:spcPct val="20000"/>
                </a:spcBef>
                <a:buFont typeface="Wingdings" panose="05000000000000000000" pitchFamily="2" charset="2"/>
                <a:buChar char="v"/>
                <a:defRPr/>
              </a:pPr>
              <a:r>
                <a:rPr lang="ko-KR" altLang="en-US" sz="1500" dirty="0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신고납부기한 </a:t>
              </a:r>
              <a:r>
                <a:rPr lang="en-US" altLang="ko-KR" sz="1500" dirty="0" smtClean="0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: ’16. 3. 31</a:t>
              </a:r>
              <a:r>
                <a:rPr lang="en-US" altLang="ko-KR" sz="1500" dirty="0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.</a:t>
              </a:r>
              <a:r>
                <a:rPr lang="ko-KR" altLang="en-US" sz="1500" dirty="0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까지</a:t>
              </a:r>
              <a:endParaRPr lang="en-US" altLang="ko-KR" sz="1500" dirty="0">
                <a:solidFill>
                  <a:schemeClr val="accent6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endParaRPr>
            </a:p>
            <a:p>
              <a:pPr marL="285750" indent="-285750">
                <a:lnSpc>
                  <a:spcPct val="150000"/>
                </a:lnSpc>
                <a:spcBef>
                  <a:spcPct val="20000"/>
                </a:spcBef>
                <a:buFont typeface="Wingdings" panose="05000000000000000000" pitchFamily="2" charset="2"/>
                <a:buChar char="v"/>
                <a:defRPr/>
              </a:pPr>
              <a:r>
                <a:rPr lang="ko-KR" altLang="en-US" sz="1500" dirty="0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산정방법 </a:t>
              </a:r>
              <a:r>
                <a:rPr lang="en-US" altLang="ko-KR" sz="1500" dirty="0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: </a:t>
              </a:r>
              <a:r>
                <a:rPr lang="ko-KR" altLang="en-US" sz="1500" dirty="0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추정보수총액 </a:t>
              </a:r>
              <a:r>
                <a:rPr lang="en-US" altLang="ko-KR" sz="1500" b="1" dirty="0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× </a:t>
              </a:r>
              <a:r>
                <a:rPr lang="ko-KR" altLang="en-US" sz="1500" dirty="0" err="1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보험료율</a:t>
              </a:r>
              <a:endParaRPr lang="en-US" altLang="ko-KR" sz="1500" dirty="0">
                <a:solidFill>
                  <a:schemeClr val="accent6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endParaRPr>
            </a:p>
            <a:p>
              <a:pPr>
                <a:spcBef>
                  <a:spcPct val="20000"/>
                </a:spcBef>
                <a:defRPr/>
              </a:pPr>
              <a:r>
                <a:rPr lang="en-US" altLang="ko-KR" sz="1500" dirty="0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     - 2016</a:t>
              </a:r>
              <a:r>
                <a:rPr lang="ko-KR" altLang="en-US" sz="1500" dirty="0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년 </a:t>
              </a:r>
              <a:r>
                <a:rPr lang="ko-KR" altLang="en-US" sz="15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추정보수총액</a:t>
              </a:r>
              <a:r>
                <a:rPr lang="ko-KR" altLang="en-US" sz="1500" dirty="0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이 </a:t>
              </a:r>
              <a:r>
                <a:rPr lang="en-US" altLang="ko-KR" sz="1500" dirty="0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2015</a:t>
              </a:r>
              <a:r>
                <a:rPr lang="ko-KR" altLang="en-US" sz="1500" dirty="0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년 </a:t>
              </a:r>
              <a:r>
                <a:rPr lang="ko-KR" altLang="en-US" sz="15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확정보수총액의 </a:t>
              </a:r>
              <a:endParaRPr lang="en-US" altLang="ko-KR" sz="15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백제 B" panose="02020603020101020101" pitchFamily="18" charset="-127"/>
                <a:ea typeface="한컴 백제 B" panose="02020603020101020101" pitchFamily="18" charset="-127"/>
              </a:endParaRPr>
            </a:p>
            <a:p>
              <a:pPr>
                <a:spcBef>
                  <a:spcPct val="20000"/>
                </a:spcBef>
                <a:defRPr/>
              </a:pPr>
              <a:r>
                <a:rPr lang="en-US" altLang="ko-KR" sz="15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        70/100 </a:t>
              </a:r>
              <a:r>
                <a:rPr lang="ko-KR" altLang="en-US" sz="15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이상 </a:t>
              </a:r>
              <a:r>
                <a:rPr lang="en-US" altLang="ko-KR" sz="15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130/100</a:t>
              </a:r>
              <a:r>
                <a:rPr lang="ko-KR" altLang="en-US" sz="15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이하</a:t>
              </a:r>
              <a:r>
                <a:rPr lang="ko-KR" altLang="en-US" sz="1500" dirty="0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인 </a:t>
              </a:r>
              <a:r>
                <a:rPr lang="ko-KR" altLang="en-US" sz="1500" dirty="0" smtClean="0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경우는</a:t>
              </a:r>
              <a:endParaRPr lang="en-US" altLang="ko-KR" sz="1500" dirty="0" smtClean="0">
                <a:solidFill>
                  <a:schemeClr val="accent6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endParaRPr>
            </a:p>
            <a:p>
              <a:pPr>
                <a:spcBef>
                  <a:spcPct val="20000"/>
                </a:spcBef>
                <a:defRPr/>
              </a:pPr>
              <a:r>
                <a:rPr lang="en-US" altLang="ko-KR" sz="1500" dirty="0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 </a:t>
              </a:r>
              <a:r>
                <a:rPr lang="en-US" altLang="ko-KR" sz="1500" dirty="0" smtClean="0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      </a:t>
              </a:r>
              <a:r>
                <a:rPr lang="ko-KR" altLang="en-US" sz="1500" dirty="0" smtClean="0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 </a:t>
              </a:r>
              <a:r>
                <a:rPr lang="ko-KR" altLang="en-US" sz="15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확정보수총액과 </a:t>
              </a:r>
              <a:r>
                <a:rPr lang="ko-KR" altLang="en-US" sz="15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동일하게 </a:t>
              </a:r>
              <a:r>
                <a:rPr lang="ko-KR" altLang="en-US" sz="15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산정</a:t>
              </a:r>
              <a:endParaRPr lang="en-US" altLang="ko-KR" sz="15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백제 B" panose="02020603020101020101" pitchFamily="18" charset="-127"/>
                <a:ea typeface="한컴 백제 B" panose="02020603020101020101" pitchFamily="18" charset="-127"/>
              </a:endParaRPr>
            </a:p>
          </p:txBody>
        </p:sp>
      </p:grpSp>
      <p:grpSp>
        <p:nvGrpSpPr>
          <p:cNvPr id="34" name="그룹 33"/>
          <p:cNvGrpSpPr/>
          <p:nvPr/>
        </p:nvGrpSpPr>
        <p:grpSpPr>
          <a:xfrm>
            <a:off x="4548045" y="4336830"/>
            <a:ext cx="4291155" cy="1934184"/>
            <a:chOff x="-2668574" y="5120863"/>
            <a:chExt cx="4101309" cy="2648147"/>
          </a:xfrm>
        </p:grpSpPr>
        <p:sp>
          <p:nvSpPr>
            <p:cNvPr id="35" name="모서리가 둥근 직사각형 34"/>
            <p:cNvSpPr/>
            <p:nvPr/>
          </p:nvSpPr>
          <p:spPr>
            <a:xfrm>
              <a:off x="-2668574" y="5205712"/>
              <a:ext cx="4101309" cy="241856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6" name="모서리가 둥근 직사각형 4"/>
            <p:cNvSpPr/>
            <p:nvPr/>
          </p:nvSpPr>
          <p:spPr>
            <a:xfrm>
              <a:off x="-2638390" y="5120863"/>
              <a:ext cx="4058227" cy="26481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13792" rIns="113792" bIns="113792" numCol="1" spcCol="1270" anchor="t" anchorCtr="0">
              <a:noAutofit/>
            </a:bodyPr>
            <a:lstStyle/>
            <a:p>
              <a:pPr marL="285750" indent="-285750">
                <a:spcBef>
                  <a:spcPct val="20000"/>
                </a:spcBef>
                <a:buFont typeface="Wingdings" panose="05000000000000000000" pitchFamily="2" charset="2"/>
                <a:buChar char="v"/>
                <a:defRPr/>
              </a:pPr>
              <a:r>
                <a:rPr lang="ko-KR" altLang="en-US" sz="1500" dirty="0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신청대상 </a:t>
              </a:r>
              <a:r>
                <a:rPr lang="en-US" altLang="ko-KR" sz="1500" dirty="0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: </a:t>
              </a:r>
              <a:r>
                <a:rPr lang="ko-KR" altLang="en-US" sz="1500" dirty="0" smtClean="0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연도 중에 </a:t>
              </a:r>
              <a:r>
                <a:rPr lang="ko-KR" altLang="en-US" sz="1500" dirty="0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사업규모를 축소하여 실제 </a:t>
              </a:r>
              <a:r>
                <a:rPr lang="ko-KR" altLang="en-US" sz="1500" dirty="0" err="1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개산보험료</a:t>
              </a:r>
              <a:r>
                <a:rPr lang="ko-KR" altLang="en-US" sz="1500" dirty="0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 </a:t>
              </a:r>
              <a:r>
                <a:rPr lang="ko-KR" altLang="en-US" sz="1500" dirty="0" smtClean="0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총액이 </a:t>
              </a:r>
              <a:r>
                <a:rPr lang="ko-KR" altLang="en-US" sz="1500" dirty="0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신고한 </a:t>
              </a:r>
              <a:r>
                <a:rPr lang="ko-KR" altLang="en-US" sz="1500" dirty="0" err="1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개산보험료</a:t>
              </a:r>
              <a:r>
                <a:rPr lang="ko-KR" altLang="en-US" sz="1500" dirty="0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 총액보다 </a:t>
              </a:r>
              <a:r>
                <a:rPr lang="en-US" altLang="ko-KR" sz="15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30%</a:t>
              </a:r>
              <a:r>
                <a:rPr lang="ko-KR" altLang="en-US" sz="15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이상</a:t>
              </a:r>
              <a:r>
                <a:rPr lang="ko-KR" altLang="en-US" sz="1500" dirty="0">
                  <a:solidFill>
                    <a:schemeClr val="accent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 </a:t>
              </a:r>
              <a:r>
                <a:rPr lang="ko-KR" altLang="en-US" sz="15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감소</a:t>
              </a:r>
              <a:r>
                <a:rPr lang="ko-KR" altLang="en-US" sz="1500" dirty="0" smtClean="0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한 </a:t>
              </a:r>
              <a:r>
                <a:rPr lang="ko-KR" altLang="en-US" sz="1500" dirty="0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사업장</a:t>
              </a:r>
              <a:endParaRPr lang="en-US" altLang="ko-KR" sz="1500" spc="-100" dirty="0">
                <a:solidFill>
                  <a:schemeClr val="accent6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endParaRPr>
            </a:p>
            <a:p>
              <a:pPr marL="285750" indent="-285750">
                <a:spcBef>
                  <a:spcPct val="20000"/>
                </a:spcBef>
                <a:buFont typeface="Wingdings" panose="05000000000000000000" pitchFamily="2" charset="2"/>
                <a:buChar char="v"/>
                <a:defRPr/>
              </a:pPr>
              <a:r>
                <a:rPr lang="ko-KR" altLang="en-US" sz="1500" dirty="0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신청기간 </a:t>
              </a:r>
              <a:r>
                <a:rPr lang="en-US" altLang="ko-KR" sz="1500" dirty="0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: </a:t>
              </a:r>
              <a:r>
                <a:rPr lang="ko-KR" altLang="en-US" sz="1500" dirty="0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당해 보험연도 중</a:t>
              </a:r>
              <a:endParaRPr lang="en-US" altLang="ko-KR" sz="1500" dirty="0">
                <a:solidFill>
                  <a:schemeClr val="accent6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endParaRPr>
            </a:p>
            <a:p>
              <a:pPr marL="285750" indent="-285750">
                <a:spcBef>
                  <a:spcPct val="20000"/>
                </a:spcBef>
                <a:buFont typeface="Wingdings" panose="05000000000000000000" pitchFamily="2" charset="2"/>
                <a:buChar char="v"/>
                <a:defRPr/>
              </a:pPr>
              <a:r>
                <a:rPr lang="ko-KR" altLang="en-US" sz="1500" dirty="0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제출서류 </a:t>
              </a:r>
              <a:endParaRPr lang="en-US" altLang="ko-KR" sz="1500" dirty="0">
                <a:solidFill>
                  <a:schemeClr val="accent6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endParaRPr>
            </a:p>
            <a:p>
              <a:pPr>
                <a:spcBef>
                  <a:spcPct val="20000"/>
                </a:spcBef>
                <a:defRPr/>
              </a:pPr>
              <a:r>
                <a:rPr lang="en-US" altLang="ko-KR" sz="1500" dirty="0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     - </a:t>
              </a:r>
              <a:r>
                <a:rPr lang="ko-KR" altLang="en-US" sz="1500" dirty="0" err="1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개산보험료</a:t>
              </a:r>
              <a:r>
                <a:rPr lang="ko-KR" altLang="en-US" sz="1500" dirty="0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 </a:t>
              </a:r>
              <a:r>
                <a:rPr lang="ko-KR" altLang="en-US" sz="15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감액조정신청서</a:t>
              </a:r>
              <a:r>
                <a:rPr lang="en-US" altLang="ko-KR" sz="1500" dirty="0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, </a:t>
              </a:r>
              <a:r>
                <a:rPr lang="ko-KR" altLang="en-US" sz="1500" dirty="0">
                  <a:solidFill>
                    <a:schemeClr val="accent6"/>
                  </a:solidFill>
                  <a:latin typeface="한컴 백제 B" panose="02020603020101020101" pitchFamily="18" charset="-127"/>
                  <a:ea typeface="한컴 백제 B" panose="02020603020101020101" pitchFamily="18" charset="-127"/>
                </a:rPr>
                <a:t>매출원장 등</a:t>
              </a:r>
              <a:endParaRPr lang="en-US" altLang="ko-KR" sz="1500" dirty="0">
                <a:solidFill>
                  <a:schemeClr val="accent6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endParaRPr>
            </a:p>
          </p:txBody>
        </p:sp>
      </p:grpSp>
      <p:sp>
        <p:nvSpPr>
          <p:cNvPr id="2" name="왼쪽으로 구부러진 화살표 1"/>
          <p:cNvSpPr/>
          <p:nvPr/>
        </p:nvSpPr>
        <p:spPr>
          <a:xfrm>
            <a:off x="3269310" y="3501008"/>
            <a:ext cx="654618" cy="108012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7" name="AutoShape 15"/>
          <p:cNvSpPr>
            <a:spLocks noChangeArrowheads="1"/>
          </p:cNvSpPr>
          <p:nvPr/>
        </p:nvSpPr>
        <p:spPr bwMode="auto">
          <a:xfrm>
            <a:off x="2048272" y="3284984"/>
            <a:ext cx="1371600" cy="1447800"/>
          </a:xfrm>
          <a:prstGeom prst="irregularSeal1">
            <a:avLst/>
          </a:prstGeom>
          <a:solidFill>
            <a:srgbClr val="FFFF00">
              <a:alpha val="70000"/>
            </a:srgbClr>
          </a:solidFill>
          <a:ln>
            <a:noFill/>
          </a:ln>
          <a:extLst/>
        </p:spPr>
        <p:txBody>
          <a:bodyPr wrap="none" anchor="ctr"/>
          <a:lstStyle/>
          <a:p>
            <a:pPr algn="ctr"/>
            <a:r>
              <a:rPr lang="en-US" altLang="ko-KR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30% DOWN</a:t>
            </a:r>
          </a:p>
        </p:txBody>
      </p:sp>
    </p:spTree>
    <p:extLst>
      <p:ext uri="{BB962C8B-B14F-4D97-AF65-F5344CB8AC3E}">
        <p14:creationId xmlns:p14="http://schemas.microsoft.com/office/powerpoint/2010/main" val="47671549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Group 4"/>
          <p:cNvGrpSpPr>
            <a:grpSpLocks noChangeAspect="1"/>
          </p:cNvGrpSpPr>
          <p:nvPr/>
        </p:nvGrpSpPr>
        <p:grpSpPr bwMode="auto">
          <a:xfrm>
            <a:off x="323850" y="1556792"/>
            <a:ext cx="3887788" cy="720725"/>
            <a:chOff x="-1112" y="2613"/>
            <a:chExt cx="612" cy="612"/>
          </a:xfr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64999">
                <a:schemeClr val="accent1">
                  <a:lumMod val="20000"/>
                  <a:lumOff val="80000"/>
                </a:schemeClr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</p:grpSpPr>
        <p:sp>
          <p:nvSpPr>
            <p:cNvPr id="30810" name="AutoShape 5"/>
            <p:cNvSpPr>
              <a:spLocks noChangeAspect="1" noChangeArrowheads="1"/>
            </p:cNvSpPr>
            <p:nvPr/>
          </p:nvSpPr>
          <p:spPr bwMode="auto">
            <a:xfrm>
              <a:off x="-1112" y="2613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0811" name="AutoShape 6"/>
            <p:cNvSpPr>
              <a:spLocks noChangeAspect="1" noChangeArrowheads="1"/>
            </p:cNvSpPr>
            <p:nvPr/>
          </p:nvSpPr>
          <p:spPr bwMode="auto">
            <a:xfrm>
              <a:off x="-1085" y="2641"/>
              <a:ext cx="557" cy="55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07527" name="AutoShape 7"/>
            <p:cNvSpPr>
              <a:spLocks noChangeAspect="1" noChangeArrowheads="1"/>
            </p:cNvSpPr>
            <p:nvPr/>
          </p:nvSpPr>
          <p:spPr bwMode="auto">
            <a:xfrm>
              <a:off x="-882" y="2776"/>
              <a:ext cx="152" cy="287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2000" b="1" dirty="0">
                  <a:ln w="12700">
                    <a:solidFill>
                      <a:srgbClr val="464646">
                        <a:satMod val="155000"/>
                      </a:srgbClr>
                    </a:solidFill>
                    <a:prstDash val="solid"/>
                  </a:ln>
                  <a:solidFill>
                    <a:srgbClr val="7030A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구     분</a:t>
              </a:r>
            </a:p>
          </p:txBody>
        </p:sp>
      </p:grpSp>
      <p:grpSp>
        <p:nvGrpSpPr>
          <p:cNvPr id="30723" name="Group 8"/>
          <p:cNvGrpSpPr>
            <a:grpSpLocks noChangeAspect="1"/>
          </p:cNvGrpSpPr>
          <p:nvPr/>
        </p:nvGrpSpPr>
        <p:grpSpPr bwMode="auto">
          <a:xfrm>
            <a:off x="4283496" y="1558380"/>
            <a:ext cx="1944688" cy="711200"/>
            <a:chOff x="-1112" y="2613"/>
            <a:chExt cx="612" cy="612"/>
          </a:xfr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64999">
                <a:schemeClr val="accent1">
                  <a:lumMod val="20000"/>
                  <a:lumOff val="80000"/>
                </a:schemeClr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</p:grpSpPr>
        <p:sp>
          <p:nvSpPr>
            <p:cNvPr id="30807" name="AutoShape 9"/>
            <p:cNvSpPr>
              <a:spLocks noChangeAspect="1" noChangeArrowheads="1"/>
            </p:cNvSpPr>
            <p:nvPr/>
          </p:nvSpPr>
          <p:spPr bwMode="auto">
            <a:xfrm>
              <a:off x="-1112" y="2613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0808" name="AutoShape 10"/>
            <p:cNvSpPr>
              <a:spLocks noChangeAspect="1" noChangeArrowheads="1"/>
            </p:cNvSpPr>
            <p:nvPr/>
          </p:nvSpPr>
          <p:spPr bwMode="auto">
            <a:xfrm>
              <a:off x="-1085" y="2641"/>
              <a:ext cx="557" cy="55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07531" name="AutoShape 11"/>
            <p:cNvSpPr>
              <a:spLocks noChangeAspect="1" noChangeArrowheads="1"/>
            </p:cNvSpPr>
            <p:nvPr/>
          </p:nvSpPr>
          <p:spPr bwMode="auto">
            <a:xfrm>
              <a:off x="-989" y="2770"/>
              <a:ext cx="366" cy="293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2000" b="1" dirty="0">
                  <a:ln w="12700">
                    <a:solidFill>
                      <a:srgbClr val="464646">
                        <a:satMod val="155000"/>
                      </a:srgbClr>
                    </a:solidFill>
                    <a:prstDash val="solid"/>
                  </a:ln>
                  <a:solidFill>
                    <a:srgbClr val="7030A0"/>
                  </a:solidFill>
                  <a:latin typeface="HY견고딕" pitchFamily="18" charset="-127"/>
                  <a:ea typeface="HY견고딕" pitchFamily="18" charset="-127"/>
                </a:rPr>
                <a:t>2015</a:t>
              </a:r>
              <a:r>
                <a:rPr kumimoji="1" lang="ko-KR" altLang="en-US" sz="2000" b="1" dirty="0">
                  <a:ln w="12700">
                    <a:solidFill>
                      <a:srgbClr val="464646">
                        <a:satMod val="155000"/>
                      </a:srgbClr>
                    </a:solidFill>
                    <a:prstDash val="solid"/>
                  </a:ln>
                  <a:solidFill>
                    <a:srgbClr val="7030A0"/>
                  </a:solidFill>
                  <a:latin typeface="HY견고딕" pitchFamily="18" charset="-127"/>
                  <a:ea typeface="HY견고딕" pitchFamily="18" charset="-127"/>
                </a:rPr>
                <a:t>년도</a:t>
              </a:r>
            </a:p>
          </p:txBody>
        </p:sp>
      </p:grpSp>
      <p:grpSp>
        <p:nvGrpSpPr>
          <p:cNvPr id="30724" name="Group 12"/>
          <p:cNvGrpSpPr>
            <a:grpSpLocks noChangeAspect="1"/>
          </p:cNvGrpSpPr>
          <p:nvPr/>
        </p:nvGrpSpPr>
        <p:grpSpPr bwMode="auto">
          <a:xfrm>
            <a:off x="6299274" y="1558380"/>
            <a:ext cx="2089150" cy="711200"/>
            <a:chOff x="-1112" y="2613"/>
            <a:chExt cx="612" cy="612"/>
          </a:xfr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64999">
                <a:schemeClr val="accent1">
                  <a:lumMod val="20000"/>
                  <a:lumOff val="80000"/>
                </a:schemeClr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</p:grpSpPr>
        <p:sp>
          <p:nvSpPr>
            <p:cNvPr id="30804" name="AutoShape 13"/>
            <p:cNvSpPr>
              <a:spLocks noChangeAspect="1" noChangeArrowheads="1"/>
            </p:cNvSpPr>
            <p:nvPr/>
          </p:nvSpPr>
          <p:spPr bwMode="auto">
            <a:xfrm>
              <a:off x="-1112" y="2613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0805" name="AutoShape 14"/>
            <p:cNvSpPr>
              <a:spLocks noChangeAspect="1" noChangeArrowheads="1"/>
            </p:cNvSpPr>
            <p:nvPr/>
          </p:nvSpPr>
          <p:spPr bwMode="auto">
            <a:xfrm>
              <a:off x="-1085" y="2641"/>
              <a:ext cx="557" cy="55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07535" name="AutoShape 15"/>
            <p:cNvSpPr>
              <a:spLocks noChangeAspect="1" noChangeArrowheads="1"/>
            </p:cNvSpPr>
            <p:nvPr/>
          </p:nvSpPr>
          <p:spPr bwMode="auto">
            <a:xfrm>
              <a:off x="-975" y="2770"/>
              <a:ext cx="341" cy="293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2000" b="1" dirty="0">
                  <a:ln w="12700">
                    <a:solidFill>
                      <a:srgbClr val="464646">
                        <a:satMod val="155000"/>
                      </a:srgbClr>
                    </a:solidFill>
                    <a:prstDash val="solid"/>
                  </a:ln>
                  <a:solidFill>
                    <a:srgbClr val="DA1F2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2016</a:t>
              </a:r>
              <a:r>
                <a:rPr kumimoji="1" lang="ko-KR" altLang="en-US" sz="2000" b="1" dirty="0">
                  <a:ln w="12700">
                    <a:solidFill>
                      <a:srgbClr val="464646">
                        <a:satMod val="155000"/>
                      </a:srgbClr>
                    </a:solidFill>
                    <a:prstDash val="solid"/>
                  </a:ln>
                  <a:solidFill>
                    <a:srgbClr val="DA1F2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년도</a:t>
              </a:r>
            </a:p>
          </p:txBody>
        </p:sp>
      </p:grpSp>
      <p:grpSp>
        <p:nvGrpSpPr>
          <p:cNvPr id="30725" name="Group 16"/>
          <p:cNvGrpSpPr>
            <a:grpSpLocks/>
          </p:cNvGrpSpPr>
          <p:nvPr/>
        </p:nvGrpSpPr>
        <p:grpSpPr bwMode="auto">
          <a:xfrm>
            <a:off x="323850" y="2296315"/>
            <a:ext cx="2159000" cy="1203454"/>
            <a:chOff x="1453" y="2568"/>
            <a:chExt cx="673" cy="673"/>
          </a:xfr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64999">
                <a:schemeClr val="accent1">
                  <a:lumMod val="20000"/>
                  <a:lumOff val="80000"/>
                </a:schemeClr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</p:grpSpPr>
        <p:sp>
          <p:nvSpPr>
            <p:cNvPr id="30801" name="AutoShape 17"/>
            <p:cNvSpPr>
              <a:spLocks noChangeAspect="1" noChangeArrowheads="1"/>
            </p:cNvSpPr>
            <p:nvPr/>
          </p:nvSpPr>
          <p:spPr bwMode="auto">
            <a:xfrm>
              <a:off x="1453" y="2568"/>
              <a:ext cx="673" cy="673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0802" name="AutoShape 18"/>
            <p:cNvSpPr>
              <a:spLocks noChangeAspect="1" noChangeArrowheads="1"/>
            </p:cNvSpPr>
            <p:nvPr/>
          </p:nvSpPr>
          <p:spPr bwMode="auto">
            <a:xfrm>
              <a:off x="1483" y="2599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07539" name="AutoShape 19"/>
            <p:cNvSpPr>
              <a:spLocks noChangeAspect="1" noChangeArrowheads="1"/>
            </p:cNvSpPr>
            <p:nvPr/>
          </p:nvSpPr>
          <p:spPr bwMode="auto">
            <a:xfrm>
              <a:off x="1546" y="2805"/>
              <a:ext cx="489" cy="199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2000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산재보험료율</a:t>
              </a:r>
              <a:endParaRPr kumimoji="1" lang="ko-KR" altLang="en-US" sz="2000" dirty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30726" name="Group 20"/>
          <p:cNvGrpSpPr>
            <a:grpSpLocks/>
          </p:cNvGrpSpPr>
          <p:nvPr/>
        </p:nvGrpSpPr>
        <p:grpSpPr bwMode="auto">
          <a:xfrm>
            <a:off x="323850" y="3544218"/>
            <a:ext cx="3887788" cy="576262"/>
            <a:chOff x="1453" y="2568"/>
            <a:chExt cx="673" cy="673"/>
          </a:xfr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64999">
                <a:schemeClr val="accent1">
                  <a:lumMod val="20000"/>
                  <a:lumOff val="80000"/>
                </a:schemeClr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</p:grpSpPr>
        <p:sp>
          <p:nvSpPr>
            <p:cNvPr id="30798" name="AutoShape 21"/>
            <p:cNvSpPr>
              <a:spLocks noChangeAspect="1" noChangeArrowheads="1"/>
            </p:cNvSpPr>
            <p:nvPr/>
          </p:nvSpPr>
          <p:spPr bwMode="auto">
            <a:xfrm>
              <a:off x="1453" y="2568"/>
              <a:ext cx="673" cy="673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0799" name="AutoShape 22"/>
            <p:cNvSpPr>
              <a:spLocks noChangeAspect="1" noChangeArrowheads="1"/>
            </p:cNvSpPr>
            <p:nvPr/>
          </p:nvSpPr>
          <p:spPr bwMode="auto">
            <a:xfrm>
              <a:off x="1483" y="2599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07543" name="AutoShape 23"/>
            <p:cNvSpPr>
              <a:spLocks noChangeAspect="1" noChangeArrowheads="1"/>
            </p:cNvSpPr>
            <p:nvPr/>
          </p:nvSpPr>
          <p:spPr bwMode="auto">
            <a:xfrm>
              <a:off x="1633" y="2707"/>
              <a:ext cx="314" cy="395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200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임금채권부담금</a:t>
              </a:r>
            </a:p>
          </p:txBody>
        </p:sp>
      </p:grpSp>
      <p:grpSp>
        <p:nvGrpSpPr>
          <p:cNvPr id="30727" name="Group 24"/>
          <p:cNvGrpSpPr>
            <a:grpSpLocks/>
          </p:cNvGrpSpPr>
          <p:nvPr/>
        </p:nvGrpSpPr>
        <p:grpSpPr bwMode="auto">
          <a:xfrm>
            <a:off x="323850" y="4768180"/>
            <a:ext cx="3887788" cy="576263"/>
            <a:chOff x="1453" y="2568"/>
            <a:chExt cx="673" cy="673"/>
          </a:xfr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64999">
                <a:schemeClr val="accent1">
                  <a:lumMod val="20000"/>
                  <a:lumOff val="80000"/>
                </a:schemeClr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</p:grpSpPr>
        <p:sp>
          <p:nvSpPr>
            <p:cNvPr id="30795" name="AutoShape 25"/>
            <p:cNvSpPr>
              <a:spLocks noChangeAspect="1" noChangeArrowheads="1"/>
            </p:cNvSpPr>
            <p:nvPr/>
          </p:nvSpPr>
          <p:spPr bwMode="auto">
            <a:xfrm>
              <a:off x="1453" y="2568"/>
              <a:ext cx="673" cy="673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0796" name="AutoShape 26"/>
            <p:cNvSpPr>
              <a:spLocks noChangeAspect="1" noChangeArrowheads="1"/>
            </p:cNvSpPr>
            <p:nvPr/>
          </p:nvSpPr>
          <p:spPr bwMode="auto">
            <a:xfrm>
              <a:off x="1483" y="2599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07547" name="AutoShape 27"/>
            <p:cNvSpPr>
              <a:spLocks noChangeAspect="1" noChangeArrowheads="1"/>
            </p:cNvSpPr>
            <p:nvPr/>
          </p:nvSpPr>
          <p:spPr bwMode="auto">
            <a:xfrm>
              <a:off x="1699" y="2707"/>
              <a:ext cx="182" cy="395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200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노무비율</a:t>
              </a:r>
            </a:p>
          </p:txBody>
        </p:sp>
      </p:grpSp>
      <p:grpSp>
        <p:nvGrpSpPr>
          <p:cNvPr id="30728" name="Group 28"/>
          <p:cNvGrpSpPr>
            <a:grpSpLocks/>
          </p:cNvGrpSpPr>
          <p:nvPr/>
        </p:nvGrpSpPr>
        <p:grpSpPr bwMode="auto">
          <a:xfrm>
            <a:off x="323850" y="5373018"/>
            <a:ext cx="3887788" cy="576262"/>
            <a:chOff x="1453" y="2568"/>
            <a:chExt cx="673" cy="673"/>
          </a:xfr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64999">
                <a:schemeClr val="accent1">
                  <a:lumMod val="20000"/>
                  <a:lumOff val="80000"/>
                </a:schemeClr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</p:grpSpPr>
        <p:sp>
          <p:nvSpPr>
            <p:cNvPr id="30792" name="AutoShape 29"/>
            <p:cNvSpPr>
              <a:spLocks noChangeAspect="1" noChangeArrowheads="1"/>
            </p:cNvSpPr>
            <p:nvPr/>
          </p:nvSpPr>
          <p:spPr bwMode="auto">
            <a:xfrm>
              <a:off x="1453" y="2568"/>
              <a:ext cx="673" cy="673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0793" name="AutoShape 30"/>
            <p:cNvSpPr>
              <a:spLocks noChangeAspect="1" noChangeArrowheads="1"/>
            </p:cNvSpPr>
            <p:nvPr/>
          </p:nvSpPr>
          <p:spPr bwMode="auto">
            <a:xfrm>
              <a:off x="1483" y="2599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07551" name="AutoShape 31"/>
            <p:cNvSpPr>
              <a:spLocks noChangeAspect="1" noChangeArrowheads="1"/>
            </p:cNvSpPr>
            <p:nvPr/>
          </p:nvSpPr>
          <p:spPr bwMode="auto">
            <a:xfrm>
              <a:off x="1633" y="2707"/>
              <a:ext cx="314" cy="395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200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하도급노무비율</a:t>
              </a:r>
            </a:p>
          </p:txBody>
        </p:sp>
      </p:grpSp>
      <p:grpSp>
        <p:nvGrpSpPr>
          <p:cNvPr id="30729" name="Group 32"/>
          <p:cNvGrpSpPr>
            <a:grpSpLocks/>
          </p:cNvGrpSpPr>
          <p:nvPr/>
        </p:nvGrpSpPr>
        <p:grpSpPr bwMode="auto">
          <a:xfrm>
            <a:off x="2482850" y="2923505"/>
            <a:ext cx="1730375" cy="576263"/>
            <a:chOff x="1453" y="2568"/>
            <a:chExt cx="673" cy="673"/>
          </a:xfr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64999">
                <a:schemeClr val="accent1">
                  <a:lumMod val="20000"/>
                  <a:lumOff val="80000"/>
                </a:schemeClr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</p:grpSpPr>
        <p:sp>
          <p:nvSpPr>
            <p:cNvPr id="30789" name="AutoShape 33"/>
            <p:cNvSpPr>
              <a:spLocks noChangeAspect="1" noChangeArrowheads="1"/>
            </p:cNvSpPr>
            <p:nvPr/>
          </p:nvSpPr>
          <p:spPr bwMode="auto">
            <a:xfrm>
              <a:off x="1453" y="2568"/>
              <a:ext cx="673" cy="673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0790" name="AutoShape 34"/>
            <p:cNvSpPr>
              <a:spLocks noChangeAspect="1" noChangeArrowheads="1"/>
            </p:cNvSpPr>
            <p:nvPr/>
          </p:nvSpPr>
          <p:spPr bwMode="auto">
            <a:xfrm>
              <a:off x="1483" y="2599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07555" name="AutoShape 35"/>
            <p:cNvSpPr>
              <a:spLocks noChangeAspect="1" noChangeArrowheads="1"/>
            </p:cNvSpPr>
            <p:nvPr/>
          </p:nvSpPr>
          <p:spPr bwMode="auto">
            <a:xfrm>
              <a:off x="1534" y="2706"/>
              <a:ext cx="508" cy="398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2000" dirty="0">
                  <a:solidFill>
                    <a:srgbClr val="FF811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건 설 현 장</a:t>
              </a:r>
            </a:p>
          </p:txBody>
        </p:sp>
      </p:grpSp>
      <p:grpSp>
        <p:nvGrpSpPr>
          <p:cNvPr id="30730" name="Group 36"/>
          <p:cNvGrpSpPr>
            <a:grpSpLocks/>
          </p:cNvGrpSpPr>
          <p:nvPr/>
        </p:nvGrpSpPr>
        <p:grpSpPr bwMode="auto">
          <a:xfrm>
            <a:off x="2482850" y="2299769"/>
            <a:ext cx="1730375" cy="625176"/>
            <a:chOff x="1453" y="2568"/>
            <a:chExt cx="673" cy="673"/>
          </a:xfr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64999">
                <a:schemeClr val="accent1">
                  <a:lumMod val="20000"/>
                  <a:lumOff val="80000"/>
                </a:schemeClr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</p:grpSpPr>
        <p:sp>
          <p:nvSpPr>
            <p:cNvPr id="30786" name="AutoShape 37"/>
            <p:cNvSpPr>
              <a:spLocks noChangeAspect="1" noChangeArrowheads="1"/>
            </p:cNvSpPr>
            <p:nvPr/>
          </p:nvSpPr>
          <p:spPr bwMode="auto">
            <a:xfrm>
              <a:off x="1453" y="2568"/>
              <a:ext cx="673" cy="673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0787" name="AutoShape 38"/>
            <p:cNvSpPr>
              <a:spLocks noChangeAspect="1" noChangeArrowheads="1"/>
            </p:cNvSpPr>
            <p:nvPr/>
          </p:nvSpPr>
          <p:spPr bwMode="auto">
            <a:xfrm>
              <a:off x="1483" y="2599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07559" name="AutoShape 39"/>
            <p:cNvSpPr>
              <a:spLocks noChangeAspect="1" noChangeArrowheads="1"/>
            </p:cNvSpPr>
            <p:nvPr/>
          </p:nvSpPr>
          <p:spPr bwMode="auto">
            <a:xfrm>
              <a:off x="1619" y="2707"/>
              <a:ext cx="341" cy="395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2000" dirty="0">
                  <a:solidFill>
                    <a:srgbClr val="FF811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본    사</a:t>
              </a:r>
            </a:p>
          </p:txBody>
        </p:sp>
      </p:grpSp>
      <p:grpSp>
        <p:nvGrpSpPr>
          <p:cNvPr id="30731" name="Group 40"/>
          <p:cNvGrpSpPr>
            <a:grpSpLocks/>
          </p:cNvGrpSpPr>
          <p:nvPr/>
        </p:nvGrpSpPr>
        <p:grpSpPr bwMode="auto">
          <a:xfrm>
            <a:off x="4283496" y="2277517"/>
            <a:ext cx="1944688" cy="645988"/>
            <a:chOff x="2539" y="2568"/>
            <a:chExt cx="673" cy="673"/>
          </a:xfr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64999">
                <a:schemeClr val="accent1">
                  <a:lumMod val="20000"/>
                  <a:lumOff val="80000"/>
                </a:schemeClr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</p:grpSpPr>
        <p:sp>
          <p:nvSpPr>
            <p:cNvPr id="30783" name="AutoShape 41"/>
            <p:cNvSpPr>
              <a:spLocks noChangeAspect="1" noChangeArrowheads="1"/>
            </p:cNvSpPr>
            <p:nvPr/>
          </p:nvSpPr>
          <p:spPr bwMode="auto">
            <a:xfrm>
              <a:off x="2539" y="2568"/>
              <a:ext cx="673" cy="673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0784" name="AutoShape 42"/>
            <p:cNvSpPr>
              <a:spLocks noChangeAspect="1" noChangeArrowheads="1"/>
            </p:cNvSpPr>
            <p:nvPr/>
          </p:nvSpPr>
          <p:spPr bwMode="auto">
            <a:xfrm>
              <a:off x="2569" y="2599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07563" name="AutoShape 43"/>
            <p:cNvSpPr>
              <a:spLocks noChangeAspect="1" noChangeArrowheads="1"/>
            </p:cNvSpPr>
            <p:nvPr/>
          </p:nvSpPr>
          <p:spPr bwMode="auto">
            <a:xfrm>
              <a:off x="2573" y="2725"/>
              <a:ext cx="605" cy="355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2000" dirty="0">
                  <a:solidFill>
                    <a:prstClr val="black"/>
                  </a:solidFill>
                  <a:latin typeface="HY견고딕" pitchFamily="18" charset="-127"/>
                  <a:ea typeface="HY견고딕" pitchFamily="18" charset="-127"/>
                </a:rPr>
                <a:t>10/1000</a:t>
              </a:r>
            </a:p>
          </p:txBody>
        </p:sp>
      </p:grpSp>
      <p:grpSp>
        <p:nvGrpSpPr>
          <p:cNvPr id="30732" name="Group 44"/>
          <p:cNvGrpSpPr>
            <a:grpSpLocks/>
          </p:cNvGrpSpPr>
          <p:nvPr/>
        </p:nvGrpSpPr>
        <p:grpSpPr bwMode="auto">
          <a:xfrm>
            <a:off x="4283496" y="2939380"/>
            <a:ext cx="1944688" cy="576263"/>
            <a:chOff x="2539" y="2568"/>
            <a:chExt cx="673" cy="673"/>
          </a:xfr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64999">
                <a:schemeClr val="accent1">
                  <a:lumMod val="20000"/>
                  <a:lumOff val="80000"/>
                </a:schemeClr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</p:grpSpPr>
        <p:sp>
          <p:nvSpPr>
            <p:cNvPr id="30780" name="AutoShape 45"/>
            <p:cNvSpPr>
              <a:spLocks noChangeAspect="1" noChangeArrowheads="1"/>
            </p:cNvSpPr>
            <p:nvPr/>
          </p:nvSpPr>
          <p:spPr bwMode="auto">
            <a:xfrm>
              <a:off x="2539" y="2568"/>
              <a:ext cx="673" cy="673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0781" name="AutoShape 46"/>
            <p:cNvSpPr>
              <a:spLocks noChangeAspect="1" noChangeArrowheads="1"/>
            </p:cNvSpPr>
            <p:nvPr/>
          </p:nvSpPr>
          <p:spPr bwMode="auto">
            <a:xfrm>
              <a:off x="2569" y="2599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07567" name="AutoShape 47"/>
            <p:cNvSpPr>
              <a:spLocks noChangeAspect="1" noChangeArrowheads="1"/>
            </p:cNvSpPr>
            <p:nvPr/>
          </p:nvSpPr>
          <p:spPr bwMode="auto">
            <a:xfrm>
              <a:off x="2573" y="2705"/>
              <a:ext cx="605" cy="395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2000" dirty="0">
                  <a:solidFill>
                    <a:prstClr val="black"/>
                  </a:solidFill>
                  <a:latin typeface="HY견고딕" pitchFamily="18" charset="-127"/>
                  <a:ea typeface="HY견고딕" pitchFamily="18" charset="-127"/>
                </a:rPr>
                <a:t>38/1000</a:t>
              </a:r>
            </a:p>
          </p:txBody>
        </p:sp>
      </p:grpSp>
      <p:grpSp>
        <p:nvGrpSpPr>
          <p:cNvPr id="30733" name="Group 48"/>
          <p:cNvGrpSpPr>
            <a:grpSpLocks/>
          </p:cNvGrpSpPr>
          <p:nvPr/>
        </p:nvGrpSpPr>
        <p:grpSpPr bwMode="auto">
          <a:xfrm>
            <a:off x="4283496" y="3544218"/>
            <a:ext cx="1944688" cy="576262"/>
            <a:chOff x="2539" y="2568"/>
            <a:chExt cx="673" cy="673"/>
          </a:xfr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64999">
                <a:schemeClr val="accent1">
                  <a:lumMod val="20000"/>
                  <a:lumOff val="80000"/>
                </a:schemeClr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</p:grpSpPr>
        <p:sp>
          <p:nvSpPr>
            <p:cNvPr id="30777" name="AutoShape 49"/>
            <p:cNvSpPr>
              <a:spLocks noChangeAspect="1" noChangeArrowheads="1"/>
            </p:cNvSpPr>
            <p:nvPr/>
          </p:nvSpPr>
          <p:spPr bwMode="auto">
            <a:xfrm>
              <a:off x="2539" y="2568"/>
              <a:ext cx="673" cy="673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0778" name="AutoShape 50"/>
            <p:cNvSpPr>
              <a:spLocks noChangeAspect="1" noChangeArrowheads="1"/>
            </p:cNvSpPr>
            <p:nvPr/>
          </p:nvSpPr>
          <p:spPr bwMode="auto">
            <a:xfrm>
              <a:off x="2569" y="2599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07571" name="AutoShape 51"/>
            <p:cNvSpPr>
              <a:spLocks noChangeAspect="1" noChangeArrowheads="1"/>
            </p:cNvSpPr>
            <p:nvPr/>
          </p:nvSpPr>
          <p:spPr bwMode="auto">
            <a:xfrm>
              <a:off x="2572" y="2705"/>
              <a:ext cx="607" cy="395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2000" dirty="0">
                  <a:solidFill>
                    <a:prstClr val="black"/>
                  </a:solidFill>
                  <a:latin typeface="HY견고딕" pitchFamily="18" charset="-127"/>
                  <a:ea typeface="HY견고딕" pitchFamily="18" charset="-127"/>
                </a:rPr>
                <a:t>0.8/1000</a:t>
              </a:r>
            </a:p>
          </p:txBody>
        </p:sp>
      </p:grpSp>
      <p:grpSp>
        <p:nvGrpSpPr>
          <p:cNvPr id="30735" name="Group 56"/>
          <p:cNvGrpSpPr>
            <a:grpSpLocks/>
          </p:cNvGrpSpPr>
          <p:nvPr/>
        </p:nvGrpSpPr>
        <p:grpSpPr bwMode="auto">
          <a:xfrm>
            <a:off x="4283496" y="5373018"/>
            <a:ext cx="1944688" cy="576262"/>
            <a:chOff x="2539" y="2568"/>
            <a:chExt cx="673" cy="673"/>
          </a:xfr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64999">
                <a:schemeClr val="accent1">
                  <a:lumMod val="20000"/>
                  <a:lumOff val="80000"/>
                </a:schemeClr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</p:grpSpPr>
        <p:sp>
          <p:nvSpPr>
            <p:cNvPr id="30771" name="AutoShape 57"/>
            <p:cNvSpPr>
              <a:spLocks noChangeAspect="1" noChangeArrowheads="1"/>
            </p:cNvSpPr>
            <p:nvPr/>
          </p:nvSpPr>
          <p:spPr bwMode="auto">
            <a:xfrm>
              <a:off x="2539" y="2568"/>
              <a:ext cx="673" cy="673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0772" name="AutoShape 58"/>
            <p:cNvSpPr>
              <a:spLocks noChangeAspect="1" noChangeArrowheads="1"/>
            </p:cNvSpPr>
            <p:nvPr/>
          </p:nvSpPr>
          <p:spPr bwMode="auto">
            <a:xfrm>
              <a:off x="2569" y="2599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07579" name="AutoShape 59"/>
            <p:cNvSpPr>
              <a:spLocks noChangeAspect="1" noChangeArrowheads="1"/>
            </p:cNvSpPr>
            <p:nvPr/>
          </p:nvSpPr>
          <p:spPr bwMode="auto">
            <a:xfrm>
              <a:off x="2573" y="2705"/>
              <a:ext cx="605" cy="395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2000" dirty="0">
                  <a:solidFill>
                    <a:prstClr val="black"/>
                  </a:solidFill>
                  <a:latin typeface="HY견고딕" pitchFamily="18" charset="-127"/>
                  <a:ea typeface="HY견고딕" pitchFamily="18" charset="-127"/>
                </a:rPr>
                <a:t>31%</a:t>
              </a:r>
            </a:p>
          </p:txBody>
        </p:sp>
      </p:grpSp>
      <p:grpSp>
        <p:nvGrpSpPr>
          <p:cNvPr id="30736" name="Group 60"/>
          <p:cNvGrpSpPr>
            <a:grpSpLocks/>
          </p:cNvGrpSpPr>
          <p:nvPr/>
        </p:nvGrpSpPr>
        <p:grpSpPr bwMode="auto">
          <a:xfrm>
            <a:off x="6299274" y="2296315"/>
            <a:ext cx="2089150" cy="627190"/>
            <a:chOff x="4712" y="2568"/>
            <a:chExt cx="673" cy="673"/>
          </a:xfr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64999">
                <a:schemeClr val="accent1">
                  <a:lumMod val="20000"/>
                  <a:lumOff val="80000"/>
                </a:schemeClr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</p:grpSpPr>
        <p:sp>
          <p:nvSpPr>
            <p:cNvPr id="30768" name="AutoShape 61"/>
            <p:cNvSpPr>
              <a:spLocks noChangeAspect="1" noChangeArrowheads="1"/>
            </p:cNvSpPr>
            <p:nvPr/>
          </p:nvSpPr>
          <p:spPr bwMode="auto">
            <a:xfrm>
              <a:off x="4712" y="2568"/>
              <a:ext cx="673" cy="673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0769" name="AutoShape 62"/>
            <p:cNvSpPr>
              <a:spLocks noChangeAspect="1" noChangeArrowheads="1"/>
            </p:cNvSpPr>
            <p:nvPr/>
          </p:nvSpPr>
          <p:spPr bwMode="auto">
            <a:xfrm>
              <a:off x="4742" y="2599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07583" name="AutoShape 63"/>
            <p:cNvSpPr>
              <a:spLocks noChangeAspect="1" noChangeArrowheads="1"/>
            </p:cNvSpPr>
            <p:nvPr/>
          </p:nvSpPr>
          <p:spPr bwMode="auto">
            <a:xfrm>
              <a:off x="4746" y="2720"/>
              <a:ext cx="606" cy="365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2000" dirty="0">
                  <a:solidFill>
                    <a:srgbClr val="DA1F2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10/1000</a:t>
              </a:r>
            </a:p>
          </p:txBody>
        </p:sp>
      </p:grpSp>
      <p:grpSp>
        <p:nvGrpSpPr>
          <p:cNvPr id="30737" name="Group 64"/>
          <p:cNvGrpSpPr>
            <a:grpSpLocks/>
          </p:cNvGrpSpPr>
          <p:nvPr/>
        </p:nvGrpSpPr>
        <p:grpSpPr bwMode="auto">
          <a:xfrm>
            <a:off x="6299274" y="2939383"/>
            <a:ext cx="2089150" cy="576264"/>
            <a:chOff x="4712" y="2568"/>
            <a:chExt cx="673" cy="673"/>
          </a:xfr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64999">
                <a:schemeClr val="accent1">
                  <a:lumMod val="20000"/>
                  <a:lumOff val="80000"/>
                </a:schemeClr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</p:grpSpPr>
        <p:sp>
          <p:nvSpPr>
            <p:cNvPr id="30765" name="AutoShape 65"/>
            <p:cNvSpPr>
              <a:spLocks noChangeAspect="1" noChangeArrowheads="1"/>
            </p:cNvSpPr>
            <p:nvPr/>
          </p:nvSpPr>
          <p:spPr bwMode="auto">
            <a:xfrm>
              <a:off x="4712" y="2568"/>
              <a:ext cx="673" cy="673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0766" name="AutoShape 66"/>
            <p:cNvSpPr>
              <a:spLocks noChangeAspect="1" noChangeArrowheads="1"/>
            </p:cNvSpPr>
            <p:nvPr/>
          </p:nvSpPr>
          <p:spPr bwMode="auto">
            <a:xfrm>
              <a:off x="4742" y="2599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07587" name="AutoShape 67"/>
            <p:cNvSpPr>
              <a:spLocks noChangeAspect="1" noChangeArrowheads="1"/>
            </p:cNvSpPr>
            <p:nvPr/>
          </p:nvSpPr>
          <p:spPr bwMode="auto">
            <a:xfrm>
              <a:off x="4746" y="2705"/>
              <a:ext cx="606" cy="395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2000" dirty="0">
                  <a:solidFill>
                    <a:srgbClr val="DA1F2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38/1000</a:t>
              </a:r>
            </a:p>
          </p:txBody>
        </p:sp>
      </p:grpSp>
      <p:grpSp>
        <p:nvGrpSpPr>
          <p:cNvPr id="30738" name="Group 68"/>
          <p:cNvGrpSpPr>
            <a:grpSpLocks/>
          </p:cNvGrpSpPr>
          <p:nvPr/>
        </p:nvGrpSpPr>
        <p:grpSpPr bwMode="auto">
          <a:xfrm>
            <a:off x="6299274" y="3544218"/>
            <a:ext cx="2089150" cy="576262"/>
            <a:chOff x="4712" y="2568"/>
            <a:chExt cx="673" cy="673"/>
          </a:xfr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64999">
                <a:schemeClr val="accent1">
                  <a:lumMod val="20000"/>
                  <a:lumOff val="80000"/>
                </a:schemeClr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</p:grpSpPr>
        <p:sp>
          <p:nvSpPr>
            <p:cNvPr id="30762" name="AutoShape 69"/>
            <p:cNvSpPr>
              <a:spLocks noChangeAspect="1" noChangeArrowheads="1"/>
            </p:cNvSpPr>
            <p:nvPr/>
          </p:nvSpPr>
          <p:spPr bwMode="auto">
            <a:xfrm>
              <a:off x="4712" y="2568"/>
              <a:ext cx="673" cy="673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0763" name="AutoShape 70"/>
            <p:cNvSpPr>
              <a:spLocks noChangeAspect="1" noChangeArrowheads="1"/>
            </p:cNvSpPr>
            <p:nvPr/>
          </p:nvSpPr>
          <p:spPr bwMode="auto">
            <a:xfrm>
              <a:off x="4742" y="2599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07591" name="AutoShape 71"/>
            <p:cNvSpPr>
              <a:spLocks noChangeAspect="1" noChangeArrowheads="1"/>
            </p:cNvSpPr>
            <p:nvPr/>
          </p:nvSpPr>
          <p:spPr bwMode="auto">
            <a:xfrm>
              <a:off x="4746" y="2705"/>
              <a:ext cx="606" cy="395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2000" dirty="0">
                  <a:solidFill>
                    <a:srgbClr val="DA1F2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0.6/1000</a:t>
              </a:r>
            </a:p>
          </p:txBody>
        </p:sp>
      </p:grpSp>
      <p:grpSp>
        <p:nvGrpSpPr>
          <p:cNvPr id="30739" name="Group 72"/>
          <p:cNvGrpSpPr>
            <a:grpSpLocks/>
          </p:cNvGrpSpPr>
          <p:nvPr/>
        </p:nvGrpSpPr>
        <p:grpSpPr bwMode="auto">
          <a:xfrm>
            <a:off x="6299274" y="4768183"/>
            <a:ext cx="2089150" cy="576264"/>
            <a:chOff x="4712" y="2568"/>
            <a:chExt cx="673" cy="673"/>
          </a:xfr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64999">
                <a:schemeClr val="accent1">
                  <a:lumMod val="20000"/>
                  <a:lumOff val="80000"/>
                </a:schemeClr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</p:grpSpPr>
        <p:sp>
          <p:nvSpPr>
            <p:cNvPr id="30759" name="AutoShape 73"/>
            <p:cNvSpPr>
              <a:spLocks noChangeAspect="1" noChangeArrowheads="1"/>
            </p:cNvSpPr>
            <p:nvPr/>
          </p:nvSpPr>
          <p:spPr bwMode="auto">
            <a:xfrm>
              <a:off x="4712" y="2568"/>
              <a:ext cx="673" cy="673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0760" name="AutoShape 74"/>
            <p:cNvSpPr>
              <a:spLocks noChangeAspect="1" noChangeArrowheads="1"/>
            </p:cNvSpPr>
            <p:nvPr/>
          </p:nvSpPr>
          <p:spPr bwMode="auto">
            <a:xfrm>
              <a:off x="4742" y="2599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07595" name="AutoShape 75"/>
            <p:cNvSpPr>
              <a:spLocks noChangeAspect="1" noChangeArrowheads="1"/>
            </p:cNvSpPr>
            <p:nvPr/>
          </p:nvSpPr>
          <p:spPr bwMode="auto">
            <a:xfrm>
              <a:off x="4746" y="2705"/>
              <a:ext cx="606" cy="395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2000" dirty="0">
                  <a:solidFill>
                    <a:srgbClr val="DA1F2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27%</a:t>
              </a:r>
            </a:p>
          </p:txBody>
        </p:sp>
      </p:grpSp>
      <p:grpSp>
        <p:nvGrpSpPr>
          <p:cNvPr id="30740" name="Group 76"/>
          <p:cNvGrpSpPr>
            <a:grpSpLocks/>
          </p:cNvGrpSpPr>
          <p:nvPr/>
        </p:nvGrpSpPr>
        <p:grpSpPr bwMode="auto">
          <a:xfrm>
            <a:off x="6299274" y="5373018"/>
            <a:ext cx="2089150" cy="576262"/>
            <a:chOff x="4712" y="2568"/>
            <a:chExt cx="673" cy="673"/>
          </a:xfr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64999">
                <a:schemeClr val="accent1">
                  <a:lumMod val="20000"/>
                  <a:lumOff val="80000"/>
                </a:schemeClr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</p:grpSpPr>
        <p:sp>
          <p:nvSpPr>
            <p:cNvPr id="30756" name="AutoShape 77"/>
            <p:cNvSpPr>
              <a:spLocks noChangeAspect="1" noChangeArrowheads="1"/>
            </p:cNvSpPr>
            <p:nvPr/>
          </p:nvSpPr>
          <p:spPr bwMode="auto">
            <a:xfrm>
              <a:off x="4712" y="2568"/>
              <a:ext cx="673" cy="673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0757" name="AutoShape 78"/>
            <p:cNvSpPr>
              <a:spLocks noChangeAspect="1" noChangeArrowheads="1"/>
            </p:cNvSpPr>
            <p:nvPr/>
          </p:nvSpPr>
          <p:spPr bwMode="auto">
            <a:xfrm>
              <a:off x="4742" y="2599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07599" name="AutoShape 79"/>
            <p:cNvSpPr>
              <a:spLocks noChangeAspect="1" noChangeArrowheads="1"/>
            </p:cNvSpPr>
            <p:nvPr/>
          </p:nvSpPr>
          <p:spPr bwMode="auto">
            <a:xfrm>
              <a:off x="4746" y="2705"/>
              <a:ext cx="606" cy="395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2000" dirty="0">
                  <a:solidFill>
                    <a:srgbClr val="DA1F2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31%</a:t>
              </a:r>
            </a:p>
          </p:txBody>
        </p:sp>
      </p:grpSp>
      <p:sp>
        <p:nvSpPr>
          <p:cNvPr id="30741" name="Rectangle 2"/>
          <p:cNvSpPr>
            <a:spLocks noChangeArrowheads="1"/>
          </p:cNvSpPr>
          <p:nvPr/>
        </p:nvSpPr>
        <p:spPr bwMode="auto">
          <a:xfrm>
            <a:off x="539750" y="144463"/>
            <a:ext cx="619283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2800" dirty="0" smtClean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건설업 적용 고시 및 </a:t>
            </a:r>
            <a:r>
              <a:rPr lang="ko-KR" altLang="en-US" sz="2800" dirty="0" err="1" smtClean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요율</a:t>
            </a:r>
            <a:endParaRPr kumimoji="1" lang="ko-KR" altLang="en-US" sz="2800" dirty="0">
              <a:solidFill>
                <a:srgbClr val="003366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30742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743" name="Group 83"/>
          <p:cNvGrpSpPr>
            <a:grpSpLocks/>
          </p:cNvGrpSpPr>
          <p:nvPr/>
        </p:nvGrpSpPr>
        <p:grpSpPr bwMode="auto">
          <a:xfrm>
            <a:off x="323850" y="4149055"/>
            <a:ext cx="3887788" cy="576263"/>
            <a:chOff x="1453" y="2568"/>
            <a:chExt cx="673" cy="673"/>
          </a:xfr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64999">
                <a:schemeClr val="accent1">
                  <a:lumMod val="20000"/>
                  <a:lumOff val="80000"/>
                </a:schemeClr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</p:grpSpPr>
        <p:sp>
          <p:nvSpPr>
            <p:cNvPr id="30753" name="AutoShape 84"/>
            <p:cNvSpPr>
              <a:spLocks noChangeAspect="1" noChangeArrowheads="1"/>
            </p:cNvSpPr>
            <p:nvPr/>
          </p:nvSpPr>
          <p:spPr bwMode="auto">
            <a:xfrm>
              <a:off x="1453" y="2568"/>
              <a:ext cx="673" cy="673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0754" name="AutoShape 85"/>
            <p:cNvSpPr>
              <a:spLocks noChangeAspect="1" noChangeArrowheads="1"/>
            </p:cNvSpPr>
            <p:nvPr/>
          </p:nvSpPr>
          <p:spPr bwMode="auto">
            <a:xfrm>
              <a:off x="1483" y="2599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07606" name="AutoShape 86"/>
            <p:cNvSpPr>
              <a:spLocks noChangeAspect="1" noChangeArrowheads="1"/>
            </p:cNvSpPr>
            <p:nvPr/>
          </p:nvSpPr>
          <p:spPr bwMode="auto">
            <a:xfrm>
              <a:off x="1589" y="2707"/>
              <a:ext cx="402" cy="395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200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석면피해구제분담금</a:t>
              </a:r>
            </a:p>
          </p:txBody>
        </p:sp>
      </p:grpSp>
      <p:grpSp>
        <p:nvGrpSpPr>
          <p:cNvPr id="30744" name="Group 87"/>
          <p:cNvGrpSpPr>
            <a:grpSpLocks/>
          </p:cNvGrpSpPr>
          <p:nvPr/>
        </p:nvGrpSpPr>
        <p:grpSpPr bwMode="auto">
          <a:xfrm>
            <a:off x="4283496" y="4149055"/>
            <a:ext cx="1944688" cy="576263"/>
            <a:chOff x="2539" y="2568"/>
            <a:chExt cx="673" cy="673"/>
          </a:xfr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64999">
                <a:schemeClr val="accent1">
                  <a:lumMod val="20000"/>
                  <a:lumOff val="80000"/>
                </a:schemeClr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</p:grpSpPr>
        <p:sp>
          <p:nvSpPr>
            <p:cNvPr id="30750" name="AutoShape 88"/>
            <p:cNvSpPr>
              <a:spLocks noChangeAspect="1" noChangeArrowheads="1"/>
            </p:cNvSpPr>
            <p:nvPr/>
          </p:nvSpPr>
          <p:spPr bwMode="auto">
            <a:xfrm>
              <a:off x="2539" y="2568"/>
              <a:ext cx="673" cy="673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0751" name="AutoShape 89"/>
            <p:cNvSpPr>
              <a:spLocks noChangeAspect="1" noChangeArrowheads="1"/>
            </p:cNvSpPr>
            <p:nvPr/>
          </p:nvSpPr>
          <p:spPr bwMode="auto">
            <a:xfrm>
              <a:off x="2569" y="2599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07610" name="AutoShape 90"/>
            <p:cNvSpPr>
              <a:spLocks noChangeAspect="1" noChangeArrowheads="1"/>
            </p:cNvSpPr>
            <p:nvPr/>
          </p:nvSpPr>
          <p:spPr bwMode="auto">
            <a:xfrm>
              <a:off x="2572" y="2705"/>
              <a:ext cx="607" cy="395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en-US" altLang="ko-KR" sz="2000" dirty="0">
                <a:solidFill>
                  <a:srgbClr val="DA1F2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30745" name="Group 91"/>
          <p:cNvGrpSpPr>
            <a:grpSpLocks/>
          </p:cNvGrpSpPr>
          <p:nvPr/>
        </p:nvGrpSpPr>
        <p:grpSpPr bwMode="auto">
          <a:xfrm>
            <a:off x="6299274" y="4149055"/>
            <a:ext cx="2089150" cy="576263"/>
            <a:chOff x="4712" y="2568"/>
            <a:chExt cx="673" cy="673"/>
          </a:xfr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64999">
                <a:schemeClr val="accent1">
                  <a:lumMod val="20000"/>
                  <a:lumOff val="80000"/>
                </a:schemeClr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</p:grpSpPr>
        <p:sp>
          <p:nvSpPr>
            <p:cNvPr id="30747" name="AutoShape 92"/>
            <p:cNvSpPr>
              <a:spLocks noChangeAspect="1" noChangeArrowheads="1"/>
            </p:cNvSpPr>
            <p:nvPr/>
          </p:nvSpPr>
          <p:spPr bwMode="auto">
            <a:xfrm>
              <a:off x="4712" y="2568"/>
              <a:ext cx="673" cy="673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0748" name="AutoShape 93"/>
            <p:cNvSpPr>
              <a:spLocks noChangeAspect="1" noChangeArrowheads="1"/>
            </p:cNvSpPr>
            <p:nvPr/>
          </p:nvSpPr>
          <p:spPr bwMode="auto">
            <a:xfrm>
              <a:off x="4742" y="2743"/>
              <a:ext cx="0" cy="323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srgbClr val="DA1F28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07614" name="AutoShape 94"/>
            <p:cNvSpPr>
              <a:spLocks noChangeAspect="1" noChangeArrowheads="1"/>
            </p:cNvSpPr>
            <p:nvPr/>
          </p:nvSpPr>
          <p:spPr bwMode="auto">
            <a:xfrm>
              <a:off x="4746" y="2705"/>
              <a:ext cx="606" cy="395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2000" dirty="0">
                  <a:solidFill>
                    <a:srgbClr val="DA1F2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0.04/1000</a:t>
              </a:r>
            </a:p>
          </p:txBody>
        </p:sp>
      </p:grpSp>
      <p:sp>
        <p:nvSpPr>
          <p:cNvPr id="93" name="AutoShape 94"/>
          <p:cNvSpPr>
            <a:spLocks noChangeAspect="1" noChangeArrowheads="1"/>
          </p:cNvSpPr>
          <p:nvPr/>
        </p:nvSpPr>
        <p:spPr bwMode="auto">
          <a:xfrm>
            <a:off x="4346996" y="4291930"/>
            <a:ext cx="1881188" cy="338138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64999">
                <a:schemeClr val="accent1">
                  <a:lumMod val="20000"/>
                  <a:lumOff val="80000"/>
                </a:schemeClr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 w="9525" algn="ctr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2000" dirty="0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0.04/1000</a:t>
            </a:r>
          </a:p>
        </p:txBody>
      </p:sp>
      <p:grpSp>
        <p:nvGrpSpPr>
          <p:cNvPr id="103" name="Group 87"/>
          <p:cNvGrpSpPr>
            <a:grpSpLocks/>
          </p:cNvGrpSpPr>
          <p:nvPr/>
        </p:nvGrpSpPr>
        <p:grpSpPr bwMode="auto">
          <a:xfrm>
            <a:off x="4297533" y="4769036"/>
            <a:ext cx="1944688" cy="576263"/>
            <a:chOff x="2539" y="2568"/>
            <a:chExt cx="673" cy="673"/>
          </a:xfr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64999">
                <a:schemeClr val="accent1">
                  <a:lumMod val="20000"/>
                  <a:lumOff val="80000"/>
                </a:schemeClr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</p:grpSpPr>
        <p:sp>
          <p:nvSpPr>
            <p:cNvPr id="104" name="AutoShape 88"/>
            <p:cNvSpPr>
              <a:spLocks noChangeAspect="1" noChangeArrowheads="1"/>
            </p:cNvSpPr>
            <p:nvPr/>
          </p:nvSpPr>
          <p:spPr bwMode="auto">
            <a:xfrm>
              <a:off x="2539" y="2568"/>
              <a:ext cx="673" cy="673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05" name="AutoShape 89"/>
            <p:cNvSpPr>
              <a:spLocks noChangeAspect="1" noChangeArrowheads="1"/>
            </p:cNvSpPr>
            <p:nvPr/>
          </p:nvSpPr>
          <p:spPr bwMode="auto">
            <a:xfrm>
              <a:off x="2569" y="2599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06" name="AutoShape 90"/>
            <p:cNvSpPr>
              <a:spLocks noChangeAspect="1" noChangeArrowheads="1"/>
            </p:cNvSpPr>
            <p:nvPr/>
          </p:nvSpPr>
          <p:spPr bwMode="auto">
            <a:xfrm>
              <a:off x="2572" y="2705"/>
              <a:ext cx="607" cy="395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en-US" altLang="ko-KR" sz="2000" dirty="0">
                <a:solidFill>
                  <a:srgbClr val="DA1F2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107" name="AutoShape 75"/>
          <p:cNvSpPr>
            <a:spLocks noChangeAspect="1" noChangeArrowheads="1"/>
          </p:cNvSpPr>
          <p:nvPr/>
        </p:nvSpPr>
        <p:spPr bwMode="auto">
          <a:xfrm>
            <a:off x="4392889" y="4868055"/>
            <a:ext cx="1759755" cy="338223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64999">
                <a:schemeClr val="accent1">
                  <a:lumMod val="20000"/>
                  <a:lumOff val="80000"/>
                </a:schemeClr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 w="9525" algn="ctr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2000" dirty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27%</a:t>
            </a:r>
          </a:p>
        </p:txBody>
      </p:sp>
    </p:spTree>
    <p:extLst>
      <p:ext uri="{BB962C8B-B14F-4D97-AF65-F5344CB8AC3E}">
        <p14:creationId xmlns:p14="http://schemas.microsoft.com/office/powerpoint/2010/main" val="559393225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10_contents-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Text Box 3"/>
          <p:cNvSpPr txBox="1">
            <a:spLocks noChangeArrowheads="1"/>
          </p:cNvSpPr>
          <p:nvPr/>
        </p:nvSpPr>
        <p:spPr bwMode="auto">
          <a:xfrm>
            <a:off x="322566" y="2642664"/>
            <a:ext cx="844986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342900" indent="-342900" algn="ctr" defTabSz="1042988">
              <a:buClr>
                <a:srgbClr val="161645"/>
              </a:buClr>
              <a:buSzPts val="1200"/>
              <a:defRPr/>
            </a:pPr>
            <a:r>
              <a:rPr lang="en-US" altLang="ko-KR" sz="3600" dirty="0" smtClean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effectLst/>
                <a:latin typeface="HY견고딕" pitchFamily="18" charset="-127"/>
                <a:ea typeface="HY견고딕" pitchFamily="18" charset="-127"/>
                <a:cs typeface="Arial" pitchFamily="34" charset="0"/>
              </a:rPr>
              <a:t>2. </a:t>
            </a:r>
            <a:r>
              <a:rPr lang="ko-KR" altLang="en-US" sz="3600" dirty="0" smtClean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effectLst/>
                <a:latin typeface="HY견고딕" pitchFamily="18" charset="-127"/>
                <a:ea typeface="HY견고딕" pitchFamily="18" charset="-127"/>
                <a:cs typeface="Arial" pitchFamily="34" charset="0"/>
              </a:rPr>
              <a:t>보험료 신고서 및 납부서 작성요령</a:t>
            </a:r>
            <a:endParaRPr lang="ko-KR" altLang="en-US" sz="3600" dirty="0">
              <a:ln w="3175" cmpd="sng">
                <a:solidFill>
                  <a:srgbClr val="006666"/>
                </a:solidFill>
                <a:prstDash val="solid"/>
              </a:ln>
              <a:solidFill>
                <a:srgbClr val="0070C0"/>
              </a:solidFill>
              <a:effectLst/>
              <a:latin typeface="HY견고딕" pitchFamily="18" charset="-127"/>
              <a:ea typeface="HY견고딕" pitchFamily="18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742762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5441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611560" y="216000"/>
            <a:ext cx="403244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2400" dirty="0" smtClean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보험료신고서 작성요령</a:t>
            </a:r>
            <a:endParaRPr kumimoji="1" lang="ko-KR" altLang="en-US" sz="2400" dirty="0">
              <a:solidFill>
                <a:srgbClr val="003366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144000" cy="5805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9792694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611560" y="188640"/>
            <a:ext cx="403244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2400" dirty="0" smtClean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보험료신고서 작성요령</a:t>
            </a:r>
            <a:endParaRPr kumimoji="1" lang="ko-KR" altLang="en-US" sz="2400" dirty="0">
              <a:solidFill>
                <a:srgbClr val="003366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7" name="Picture 37" descr="08"/>
          <p:cNvPicPr>
            <a:picLocks noChangeAspect="1" noChangeArrowheads="1"/>
          </p:cNvPicPr>
          <p:nvPr/>
        </p:nvPicPr>
        <p:blipFill>
          <a:blip r:embed="rId3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5441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9144000" cy="5949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6305615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5441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11560" y="188640"/>
            <a:ext cx="403244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2400" dirty="0" smtClean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보험료신고서 작성요령</a:t>
            </a:r>
            <a:endParaRPr kumimoji="1" lang="ko-KR" altLang="en-US" sz="2400" dirty="0">
              <a:solidFill>
                <a:srgbClr val="003366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Rectangle 28"/>
          <p:cNvSpPr>
            <a:spLocks noChangeArrowheads="1"/>
          </p:cNvSpPr>
          <p:nvPr/>
        </p:nvSpPr>
        <p:spPr bwMode="auto">
          <a:xfrm>
            <a:off x="1598745" y="1238252"/>
            <a:ext cx="5637552" cy="400050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2015</a:t>
            </a:r>
            <a:r>
              <a:rPr kumimoji="1"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년도 확정보험료 산정 기초 보수총액</a:t>
            </a:r>
            <a:endParaRPr kumimoji="1" lang="en-US" altLang="ko-KR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5426538"/>
              </p:ext>
            </p:extLst>
          </p:nvPr>
        </p:nvGraphicFramePr>
        <p:xfrm>
          <a:off x="1637321" y="1844824"/>
          <a:ext cx="5688631" cy="3636728"/>
        </p:xfrm>
        <a:graphic>
          <a:graphicData uri="http://schemas.openxmlformats.org/drawingml/2006/table">
            <a:tbl>
              <a:tblPr/>
              <a:tblGrid>
                <a:gridCol w="919706"/>
                <a:gridCol w="857175"/>
                <a:gridCol w="847214"/>
                <a:gridCol w="766134"/>
                <a:gridCol w="766134"/>
                <a:gridCol w="766134"/>
                <a:gridCol w="766134"/>
              </a:tblGrid>
              <a:tr h="440725">
                <a:tc gridSpan="7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70" dirty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󰆊 </a:t>
                      </a:r>
                      <a:r>
                        <a:rPr lang="en-US" altLang="ko-KR" sz="900" kern="0" spc="-70" dirty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( </a:t>
                      </a:r>
                      <a:r>
                        <a:rPr lang="en-US" altLang="ko-KR" sz="900" b="1" kern="0" spc="-70" dirty="0" smtClean="0">
                          <a:solidFill>
                            <a:srgbClr val="0000FF"/>
                          </a:solidFill>
                          <a:effectLst/>
                          <a:latin typeface="휴먼편지체"/>
                        </a:rPr>
                        <a:t>2015</a:t>
                      </a:r>
                      <a:r>
                        <a:rPr lang="en-US" altLang="ko-KR" sz="900" kern="0" spc="-70" dirty="0" smtClean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)</a:t>
                      </a:r>
                      <a:r>
                        <a:rPr lang="ko-KR" altLang="en-US" sz="900" kern="0" spc="-70" dirty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년도 확정보험료 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70" dirty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산정 기초 보수총액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25146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83138"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구분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25146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산재보험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고용보험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4863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인원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보수총액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70" dirty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실업급여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고용안정ㆍ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직업능력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831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70" dirty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인원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보수총액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70" dirty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인원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보수총액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33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-7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1</a:t>
                      </a: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월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25146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명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명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 dirty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명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33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-7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2</a:t>
                      </a: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월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25146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명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명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 dirty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명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33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-7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3</a:t>
                      </a: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월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25146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명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명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명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 dirty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33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-7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4</a:t>
                      </a: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월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25146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명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명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 dirty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명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33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-7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5</a:t>
                      </a: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월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25146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명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명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 dirty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명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33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-7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6</a:t>
                      </a: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월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25146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명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명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 dirty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명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33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-7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7</a:t>
                      </a: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월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25146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명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명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 dirty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명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33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-7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8</a:t>
                      </a: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월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25146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명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명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 dirty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명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 dirty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33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-7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9</a:t>
                      </a: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월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25146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명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명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명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33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-7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10</a:t>
                      </a: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월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25146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명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명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 dirty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명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33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-7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11</a:t>
                      </a: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월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25146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명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명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 dirty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명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33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-7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12</a:t>
                      </a: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월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25146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명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명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명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33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합계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25146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23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명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26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23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명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23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230" dirty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명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230" dirty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33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130" dirty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월평균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25146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명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 dirty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명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명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70" dirty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274" marR="33446" marT="16664" marB="16664" anchor="ctr">
                    <a:lnL w="3175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Rectangle 28"/>
          <p:cNvSpPr>
            <a:spLocks noChangeArrowheads="1"/>
          </p:cNvSpPr>
          <p:nvPr/>
        </p:nvSpPr>
        <p:spPr bwMode="auto">
          <a:xfrm>
            <a:off x="1547664" y="5546221"/>
            <a:ext cx="5904656" cy="784830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285750" indent="-285750" fontAlgn="base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kumimoji="1" lang="en-US" altLang="ko-KR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2015</a:t>
            </a:r>
            <a:r>
              <a:rPr kumimoji="1" lang="ko-KR" altLang="en-US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년도 월별 인원 및 월별 보수총액 기재</a:t>
            </a:r>
            <a:endParaRPr kumimoji="1" lang="en-US" altLang="ko-KR" dirty="0">
              <a:solidFill>
                <a:srgbClr val="DA1F28"/>
              </a:solidFill>
              <a:latin typeface="한컴 백제 B" panose="02020603020101020101" pitchFamily="18" charset="-127"/>
              <a:ea typeface="한컴 백제 B" panose="02020603020101020101" pitchFamily="18" charset="-127"/>
            </a:endParaRPr>
          </a:p>
          <a:p>
            <a:pPr marL="285750" indent="-285750" fontAlgn="base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kumimoji="1" lang="ko-KR" altLang="en-US" dirty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건설</a:t>
            </a:r>
            <a:r>
              <a:rPr kumimoji="1" lang="ko-KR" altLang="en-US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 </a:t>
            </a:r>
            <a:r>
              <a:rPr kumimoji="1" lang="ko-KR" altLang="en-US" dirty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일괄</a:t>
            </a:r>
            <a:r>
              <a:rPr kumimoji="1" lang="ko-KR" altLang="en-US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사업장은 보수총액 </a:t>
            </a:r>
            <a:r>
              <a:rPr kumimoji="1" lang="ko-KR" altLang="en-US" dirty="0" err="1" smtClean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합계</a:t>
            </a:r>
            <a:r>
              <a:rPr kumimoji="1" lang="ko-KR" altLang="en-US" dirty="0" err="1" smtClean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란만</a:t>
            </a:r>
            <a:r>
              <a:rPr kumimoji="1" lang="ko-KR" altLang="en-US" dirty="0" smtClean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 </a:t>
            </a:r>
            <a:r>
              <a:rPr kumimoji="1" lang="ko-KR" altLang="en-US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기재</a:t>
            </a:r>
            <a:endParaRPr kumimoji="1" lang="en-US" altLang="ko-KR" dirty="0">
              <a:solidFill>
                <a:srgbClr val="DA1F28"/>
              </a:solidFill>
              <a:latin typeface="한컴 백제 B" panose="02020603020101020101" pitchFamily="18" charset="-127"/>
              <a:ea typeface="한컴 백제 B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64236882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4" descr="10_conten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83" descr="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3475" y="2608709"/>
            <a:ext cx="687705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84" descr="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3475" y="3400797"/>
            <a:ext cx="687705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15" descr="01"/>
          <p:cNvPicPr>
            <a:picLocks noChangeAspect="1" noChangeArrowheads="1"/>
          </p:cNvPicPr>
          <p:nvPr/>
        </p:nvPicPr>
        <p:blipFill>
          <a:blip r:embed="rId4" cstate="print">
            <a:lum contrast="12000"/>
          </a:blip>
          <a:srcRect/>
          <a:stretch>
            <a:fillRect/>
          </a:stretch>
        </p:blipFill>
        <p:spPr bwMode="auto">
          <a:xfrm>
            <a:off x="7470775" y="260350"/>
            <a:ext cx="1519238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70" name="Rectangle 50"/>
          <p:cNvSpPr>
            <a:spLocks noChangeArrowheads="1"/>
          </p:cNvSpPr>
          <p:nvPr/>
        </p:nvSpPr>
        <p:spPr bwMode="auto">
          <a:xfrm>
            <a:off x="1704062" y="2679303"/>
            <a:ext cx="459613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>
            <a:spAutoFit/>
          </a:bodyPr>
          <a:lstStyle/>
          <a:p>
            <a:pPr marL="342900" indent="-342900" algn="ctr" defTabSz="1042988">
              <a:buClr>
                <a:srgbClr val="161645"/>
              </a:buClr>
              <a:buSzPts val="1200"/>
              <a:defRPr/>
            </a:pPr>
            <a:r>
              <a:rPr lang="ko-KR" altLang="en-US" sz="2400" dirty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고용</a:t>
            </a:r>
            <a:r>
              <a:rPr lang="en-US" altLang="ko-KR" sz="2400" dirty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·</a:t>
            </a:r>
            <a:r>
              <a:rPr lang="ko-KR" altLang="en-US" sz="2400" dirty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산재보험료  산정 및 납부</a:t>
            </a:r>
          </a:p>
        </p:txBody>
      </p:sp>
      <p:sp>
        <p:nvSpPr>
          <p:cNvPr id="5188" name="Rectangle 68"/>
          <p:cNvSpPr>
            <a:spLocks noChangeArrowheads="1"/>
          </p:cNvSpPr>
          <p:nvPr/>
        </p:nvSpPr>
        <p:spPr bwMode="auto">
          <a:xfrm>
            <a:off x="1691680" y="3471391"/>
            <a:ext cx="490390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>
            <a:spAutoFit/>
          </a:bodyPr>
          <a:lstStyle/>
          <a:p>
            <a:pPr marL="342900" indent="-342900" algn="ctr" defTabSz="1042988">
              <a:buClr>
                <a:srgbClr val="161645"/>
              </a:buClr>
              <a:buSzPts val="1200"/>
              <a:defRPr/>
            </a:pPr>
            <a:r>
              <a:rPr lang="ko-KR" altLang="en-US" sz="2400" dirty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보험료 신고서 및 납부서 작성요령</a:t>
            </a:r>
          </a:p>
        </p:txBody>
      </p:sp>
      <p:sp>
        <p:nvSpPr>
          <p:cNvPr id="5208" name="AutoShape 88"/>
          <p:cNvSpPr>
            <a:spLocks noChangeArrowheads="1"/>
          </p:cNvSpPr>
          <p:nvPr/>
        </p:nvSpPr>
        <p:spPr bwMode="auto">
          <a:xfrm>
            <a:off x="1306513" y="2708920"/>
            <a:ext cx="357187" cy="395287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altLang="ko-KR" sz="2400" dirty="0">
                <a:ln w="3175" cmpd="sng">
                  <a:solidFill>
                    <a:srgbClr val="006666"/>
                  </a:solidFill>
                  <a:prstDash val="solid"/>
                </a:ln>
                <a:latin typeface="HY견고딕" pitchFamily="18" charset="-127"/>
                <a:ea typeface="HY견고딕" pitchFamily="18" charset="-127"/>
                <a:cs typeface="Arial" pitchFamily="34" charset="0"/>
              </a:rPr>
              <a:t>1</a:t>
            </a:r>
            <a:r>
              <a:rPr lang="en-US" altLang="ko-KR" sz="2300" b="1" dirty="0" smtClean="0">
                <a:solidFill>
                  <a:srgbClr val="002436"/>
                </a:solidFill>
                <a:latin typeface="HY견명조" pitchFamily="18" charset="-127"/>
                <a:ea typeface="HY견명조" pitchFamily="18" charset="-127"/>
              </a:rPr>
              <a:t> </a:t>
            </a:r>
            <a:endParaRPr lang="en-US" altLang="ko-KR" sz="2300" b="1" dirty="0">
              <a:solidFill>
                <a:srgbClr val="002436"/>
              </a:solidFill>
              <a:latin typeface="HY견명조" pitchFamily="18" charset="-127"/>
              <a:ea typeface="HY견명조" pitchFamily="18" charset="-127"/>
            </a:endParaRPr>
          </a:p>
        </p:txBody>
      </p:sp>
      <p:sp>
        <p:nvSpPr>
          <p:cNvPr id="5209" name="AutoShape 89"/>
          <p:cNvSpPr>
            <a:spLocks noChangeArrowheads="1"/>
          </p:cNvSpPr>
          <p:nvPr/>
        </p:nvSpPr>
        <p:spPr bwMode="auto">
          <a:xfrm>
            <a:off x="1334493" y="3501008"/>
            <a:ext cx="357187" cy="395288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altLang="ko-KR" sz="2000" dirty="0" smtClean="0">
                <a:ln w="3175" cmpd="sng">
                  <a:solidFill>
                    <a:srgbClr val="006666"/>
                  </a:solidFill>
                  <a:prstDash val="solid"/>
                </a:ln>
                <a:latin typeface="HY견고딕" pitchFamily="18" charset="-127"/>
                <a:ea typeface="HY견고딕" pitchFamily="18" charset="-127"/>
                <a:cs typeface="Arial" pitchFamily="34" charset="0"/>
              </a:rPr>
              <a:t>2</a:t>
            </a:r>
            <a:r>
              <a:rPr lang="en-US" altLang="ko-KR" sz="2300" b="1" dirty="0" smtClean="0">
                <a:solidFill>
                  <a:srgbClr val="002436"/>
                </a:solidFill>
                <a:latin typeface="HY견명조" pitchFamily="18" charset="-127"/>
                <a:ea typeface="HY견명조" pitchFamily="18" charset="-127"/>
              </a:rPr>
              <a:t> </a:t>
            </a:r>
            <a:endParaRPr lang="en-US" altLang="ko-KR" sz="2300" b="1" dirty="0">
              <a:solidFill>
                <a:srgbClr val="002436"/>
              </a:solidFill>
              <a:latin typeface="HY견명조" pitchFamily="18" charset="-127"/>
              <a:ea typeface="HY견명조" pitchFamily="18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78310" y="993502"/>
            <a:ext cx="335758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5400" dirty="0">
                <a:solidFill>
                  <a:schemeClr val="accent1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HY헤드라인M" pitchFamily="18" charset="-127"/>
                <a:ea typeface="HY헤드라인M" pitchFamily="18" charset="-127"/>
              </a:rPr>
              <a:t>CONTENTS</a:t>
            </a:r>
            <a:endParaRPr lang="ko-KR" altLang="en-US" sz="5400" dirty="0">
              <a:solidFill>
                <a:schemeClr val="accent1">
                  <a:lumMod val="50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75063009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39750" y="216000"/>
            <a:ext cx="3816226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2400" dirty="0" smtClean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보험료신고서 작성요령</a:t>
            </a:r>
            <a:endParaRPr kumimoji="1" lang="ko-KR" altLang="en-US" sz="2400" dirty="0">
              <a:solidFill>
                <a:srgbClr val="003366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4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15441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8"/>
          <p:cNvSpPr>
            <a:spLocks noChangeArrowheads="1"/>
          </p:cNvSpPr>
          <p:nvPr/>
        </p:nvSpPr>
        <p:spPr bwMode="auto">
          <a:xfrm>
            <a:off x="600075" y="1340768"/>
            <a:ext cx="3395861" cy="400050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2015</a:t>
            </a:r>
            <a:r>
              <a:rPr kumimoji="1"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년 확정보험료 산정</a:t>
            </a:r>
            <a:endParaRPr kumimoji="1" lang="en-US" altLang="ko-KR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Rectangle 28"/>
          <p:cNvSpPr>
            <a:spLocks noChangeArrowheads="1"/>
          </p:cNvSpPr>
          <p:nvPr/>
        </p:nvSpPr>
        <p:spPr bwMode="auto">
          <a:xfrm>
            <a:off x="755576" y="4275530"/>
            <a:ext cx="7704856" cy="2354491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285750" indent="-285750" fontAlgn="base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kumimoji="1" lang="en-US" altLang="ko-KR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2014.1</a:t>
            </a:r>
            <a:r>
              <a:rPr kumimoji="1" lang="en-US" altLang="ko-KR" dirty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.1.</a:t>
            </a:r>
            <a:r>
              <a:rPr kumimoji="1" lang="ko-KR" altLang="en-US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부터 </a:t>
            </a:r>
            <a:r>
              <a:rPr kumimoji="1" lang="en-US" altLang="ko-KR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65</a:t>
            </a:r>
            <a:r>
              <a:rPr kumimoji="1" lang="ko-KR" altLang="en-US" dirty="0" smtClean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세 이상 </a:t>
            </a:r>
            <a:r>
              <a:rPr kumimoji="1" lang="ko-KR" altLang="en-US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근로자</a:t>
            </a:r>
            <a:r>
              <a:rPr kumimoji="1" lang="en-US" altLang="ko-KR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 </a:t>
            </a:r>
            <a:r>
              <a:rPr kumimoji="1" lang="ko-KR" altLang="en-US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고용보험료 납부</a:t>
            </a:r>
            <a:endParaRPr kumimoji="1" lang="en-US" altLang="ko-KR" dirty="0">
              <a:solidFill>
                <a:srgbClr val="DA1F28"/>
              </a:solidFill>
              <a:latin typeface="한컴 백제 B" panose="02020603020101020101" pitchFamily="18" charset="-127"/>
              <a:ea typeface="한컴 백제 B" panose="02020603020101020101" pitchFamily="18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ko-KR" sz="1600" dirty="0" smtClean="0">
                <a:solidFill>
                  <a:srgbClr val="FF0000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 </a:t>
            </a:r>
            <a:r>
              <a:rPr kumimoji="1" lang="en-US" altLang="ko-KR" sz="1600" dirty="0" smtClean="0">
                <a:latin typeface="HY동녘M" panose="02030600000101010101" pitchFamily="18" charset="-127"/>
                <a:ea typeface="HY동녘M" panose="02030600000101010101" pitchFamily="18" charset="-127"/>
              </a:rPr>
              <a:t>(</a:t>
            </a:r>
            <a:r>
              <a:rPr kumimoji="1" lang="ko-KR" altLang="en-US" sz="1600" dirty="0" smtClean="0">
                <a:latin typeface="HY동녘M" panose="02030600000101010101" pitchFamily="18" charset="-127"/>
                <a:ea typeface="HY동녘M" panose="02030600000101010101" pitchFamily="18" charset="-127"/>
              </a:rPr>
              <a:t>다만 실업급여 보험료는 </a:t>
            </a:r>
            <a:r>
              <a:rPr kumimoji="1" lang="en-US" altLang="ko-KR" sz="1600" dirty="0" smtClean="0">
                <a:latin typeface="HY동녘M" panose="02030600000101010101" pitchFamily="18" charset="-127"/>
                <a:ea typeface="HY동녘M" panose="02030600000101010101" pitchFamily="18" charset="-127"/>
              </a:rPr>
              <a:t>65</a:t>
            </a:r>
            <a:r>
              <a:rPr kumimoji="1" lang="ko-KR" altLang="en-US" sz="1600" dirty="0" smtClean="0">
                <a:latin typeface="HY동녘M" panose="02030600000101010101" pitchFamily="18" charset="-127"/>
                <a:ea typeface="HY동녘M" panose="02030600000101010101" pitchFamily="18" charset="-127"/>
              </a:rPr>
              <a:t>세 이후에 고용된 자는 제외되나 고용안정</a:t>
            </a:r>
            <a:r>
              <a:rPr kumimoji="1" lang="en-US" altLang="ko-KR" sz="1600" dirty="0" smtClean="0">
                <a:latin typeface="HY동녘M" panose="02030600000101010101" pitchFamily="18" charset="-127"/>
                <a:ea typeface="HY동녘M" panose="02030600000101010101" pitchFamily="18" charset="-127"/>
              </a:rPr>
              <a:t>.</a:t>
            </a:r>
            <a:r>
              <a:rPr kumimoji="1" lang="ko-KR" altLang="en-US" sz="1600" dirty="0" smtClean="0">
                <a:latin typeface="HY동녘M" panose="02030600000101010101" pitchFamily="18" charset="-127"/>
                <a:ea typeface="HY동녘M" panose="02030600000101010101" pitchFamily="18" charset="-127"/>
              </a:rPr>
              <a:t>직업능력</a:t>
            </a:r>
            <a:endParaRPr kumimoji="1" lang="en-US" altLang="ko-KR" sz="1600" dirty="0" smtClean="0">
              <a:latin typeface="HY동녘M" panose="02030600000101010101" pitchFamily="18" charset="-127"/>
              <a:ea typeface="HY동녘M" panose="02030600000101010101" pitchFamily="18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ko-KR" altLang="en-US" sz="1600" dirty="0" smtClean="0">
                <a:latin typeface="HY동녘M" panose="02030600000101010101" pitchFamily="18" charset="-127"/>
                <a:ea typeface="HY동녘M" panose="02030600000101010101" pitchFamily="18" charset="-127"/>
              </a:rPr>
              <a:t>  개발사업보험료는 연령에 관계없이 보험료징수</a:t>
            </a:r>
            <a:r>
              <a:rPr kumimoji="1" lang="en-US" altLang="ko-KR" sz="1600" dirty="0" smtClean="0">
                <a:latin typeface="HY동녘M" panose="02030600000101010101" pitchFamily="18" charset="-127"/>
                <a:ea typeface="HY동녘M" panose="02030600000101010101" pitchFamily="18" charset="-127"/>
              </a:rPr>
              <a:t>)</a:t>
            </a:r>
          </a:p>
          <a:p>
            <a:pPr marL="285750" indent="-285750" fontAlgn="base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kumimoji="1" lang="ko-KR" altLang="en-US" dirty="0" smtClean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보험료 산정 시 </a:t>
            </a:r>
            <a:r>
              <a:rPr kumimoji="1" lang="ko-KR" altLang="en-US" dirty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원단위는 </a:t>
            </a:r>
            <a:r>
              <a:rPr kumimoji="1" lang="ko-KR" altLang="en-US" dirty="0" err="1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절사</a:t>
            </a:r>
            <a:r>
              <a:rPr kumimoji="1" lang="en-US" altLang="ko-KR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, </a:t>
            </a:r>
            <a:r>
              <a:rPr kumimoji="1" lang="ko-KR" altLang="en-US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고용보험은 사업 </a:t>
            </a:r>
            <a:r>
              <a:rPr kumimoji="1" lang="ko-KR" altLang="en-US" dirty="0" err="1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단위별로</a:t>
            </a:r>
            <a:r>
              <a:rPr kumimoji="1" lang="ko-KR" altLang="en-US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 </a:t>
            </a:r>
            <a:r>
              <a:rPr kumimoji="1" lang="ko-KR" altLang="en-US" dirty="0" err="1" smtClean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절사</a:t>
            </a:r>
            <a:r>
              <a:rPr kumimoji="1" lang="ko-KR" altLang="en-US" dirty="0" smtClean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 후 </a:t>
            </a:r>
            <a:r>
              <a:rPr kumimoji="1" lang="ko-KR" altLang="en-US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합산</a:t>
            </a:r>
            <a:endParaRPr kumimoji="1" lang="en-US" altLang="ko-KR" dirty="0">
              <a:solidFill>
                <a:srgbClr val="DA1F28"/>
              </a:solidFill>
              <a:latin typeface="한컴 백제 B" panose="02020603020101020101" pitchFamily="18" charset="-127"/>
              <a:ea typeface="한컴 백제 B" panose="02020603020101020101" pitchFamily="18" charset="-127"/>
            </a:endParaRPr>
          </a:p>
          <a:p>
            <a:pPr marL="285750" indent="-285750" fontAlgn="base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kumimoji="1" lang="ko-KR" altLang="en-US" spc="-150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⑥</a:t>
            </a:r>
            <a:r>
              <a:rPr kumimoji="1" lang="ko-KR" altLang="en-US" spc="-150" dirty="0" err="1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추가납부할액</a:t>
            </a:r>
            <a:r>
              <a:rPr kumimoji="1" lang="ko-KR" altLang="en-US" spc="-150" dirty="0" err="1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은</a:t>
            </a:r>
            <a:r>
              <a:rPr kumimoji="1" lang="ko-KR" altLang="en-US" spc="-150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 ③확정보험료와 ④</a:t>
            </a:r>
            <a:r>
              <a:rPr kumimoji="1" lang="en-US" altLang="ko-KR" spc="-150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2015</a:t>
            </a:r>
            <a:r>
              <a:rPr kumimoji="1" lang="ko-KR" altLang="en-US" spc="-150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년 </a:t>
            </a:r>
            <a:r>
              <a:rPr kumimoji="1" lang="ko-KR" altLang="en-US" spc="-150" dirty="0" err="1" smtClean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개산보험료</a:t>
            </a:r>
            <a:r>
              <a:rPr kumimoji="1" lang="ko-KR" altLang="en-US" spc="-150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 </a:t>
            </a:r>
            <a:r>
              <a:rPr kumimoji="1" lang="ko-KR" altLang="en-US" spc="-150" dirty="0" err="1" smtClean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신고액의</a:t>
            </a:r>
            <a:r>
              <a:rPr kumimoji="1" lang="ko-KR" altLang="en-US" spc="-150" dirty="0" smtClean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 </a:t>
            </a:r>
            <a:r>
              <a:rPr kumimoji="1" lang="ko-KR" altLang="en-US" spc="-150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차액</a:t>
            </a:r>
            <a:endParaRPr kumimoji="1" lang="en-US" altLang="ko-KR" spc="-150" dirty="0">
              <a:solidFill>
                <a:srgbClr val="DA1F28"/>
              </a:solidFill>
              <a:latin typeface="한컴 백제 B" panose="02020603020101020101" pitchFamily="18" charset="-127"/>
              <a:ea typeface="한컴 백제 B" panose="02020603020101020101" pitchFamily="18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ko-KR" spc="-300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     (</a:t>
            </a:r>
            <a:r>
              <a:rPr kumimoji="1" lang="ko-KR" altLang="en-US" spc="-300" dirty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③</a:t>
            </a:r>
            <a:r>
              <a:rPr kumimoji="1" lang="en-US" altLang="ko-KR" spc="-300" dirty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-</a:t>
            </a:r>
            <a:r>
              <a:rPr kumimoji="1" lang="ko-KR" altLang="en-US" spc="-300" dirty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④</a:t>
            </a:r>
            <a:r>
              <a:rPr kumimoji="1" lang="en-US" altLang="ko-KR" spc="-300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)</a:t>
            </a:r>
            <a:r>
              <a:rPr kumimoji="1" lang="ko-KR" altLang="en-US" spc="-300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 이며</a:t>
            </a:r>
            <a:r>
              <a:rPr kumimoji="1" lang="en-US" altLang="ko-KR" spc="-300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, </a:t>
            </a:r>
            <a:r>
              <a:rPr kumimoji="1" lang="ko-KR" altLang="en-US" spc="-300" dirty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체납보험료</a:t>
            </a:r>
            <a:r>
              <a:rPr kumimoji="1" lang="en-US" altLang="ko-KR" spc="-300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(</a:t>
            </a:r>
            <a:r>
              <a:rPr kumimoji="1" lang="ko-KR" altLang="en-US" spc="-300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④</a:t>
            </a:r>
            <a:r>
              <a:rPr kumimoji="1" lang="en-US" altLang="ko-KR" spc="-300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-</a:t>
            </a:r>
            <a:r>
              <a:rPr kumimoji="1" lang="ko-KR" altLang="en-US" spc="-300" dirty="0">
                <a:solidFill>
                  <a:prstClr val="black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 </a:t>
            </a:r>
            <a:r>
              <a:rPr kumimoji="1" lang="ko-KR" altLang="en-US" spc="-300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⑤</a:t>
            </a:r>
            <a:r>
              <a:rPr kumimoji="1" lang="en-US" altLang="ko-KR" spc="-300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)</a:t>
            </a:r>
            <a:r>
              <a:rPr kumimoji="1" lang="ko-KR" altLang="en-US" spc="-300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가 있을 경우 </a:t>
            </a:r>
            <a:r>
              <a:rPr kumimoji="1" lang="ko-KR" altLang="en-US" spc="-300" dirty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건강보험공단</a:t>
            </a:r>
            <a:r>
              <a:rPr kumimoji="1" lang="ko-KR" altLang="en-US" spc="-300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의 고지서에 따라 </a:t>
            </a:r>
            <a:r>
              <a:rPr kumimoji="1" lang="ko-KR" altLang="en-US" spc="-300" dirty="0" smtClean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 납부</a:t>
            </a:r>
            <a:endParaRPr kumimoji="1" lang="en-US" altLang="ko-KR" spc="-300" dirty="0">
              <a:solidFill>
                <a:srgbClr val="DA1F28"/>
              </a:solidFill>
              <a:latin typeface="한컴 백제 B" panose="02020603020101020101" pitchFamily="18" charset="-127"/>
              <a:ea typeface="한컴 백제 B" panose="02020603020101020101" pitchFamily="18" charset="-127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3073" name="_x120364776" descr="EMB0000467cb8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228850"/>
            <a:ext cx="8928546" cy="176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9184165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15441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750" y="216000"/>
            <a:ext cx="3816226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2400" dirty="0" smtClean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보험료신고서 작성요령</a:t>
            </a:r>
            <a:endParaRPr kumimoji="1" lang="ko-KR" altLang="en-US" sz="2400" dirty="0">
              <a:solidFill>
                <a:srgbClr val="003366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" name="Rectangle 28"/>
          <p:cNvSpPr>
            <a:spLocks noChangeArrowheads="1"/>
          </p:cNvSpPr>
          <p:nvPr/>
        </p:nvSpPr>
        <p:spPr bwMode="auto">
          <a:xfrm>
            <a:off x="725813" y="1196752"/>
            <a:ext cx="3414139" cy="400050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en-US" altLang="ko-KR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2016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년 </a:t>
            </a:r>
            <a:r>
              <a:rPr lang="ko-KR" altLang="en-US" sz="2000" dirty="0" err="1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개산보험료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산정</a:t>
            </a:r>
            <a:endParaRPr lang="en-US" altLang="ko-KR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Rectangle 28"/>
          <p:cNvSpPr>
            <a:spLocks noChangeArrowheads="1"/>
          </p:cNvSpPr>
          <p:nvPr/>
        </p:nvSpPr>
        <p:spPr bwMode="auto">
          <a:xfrm>
            <a:off x="761817" y="4383747"/>
            <a:ext cx="7704856" cy="2185214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Ø"/>
              <a:defRPr/>
            </a:pPr>
            <a:r>
              <a:rPr lang="ko-KR" altLang="en-US" sz="1600" spc="-150" dirty="0" smtClean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⑧ </a:t>
            </a:r>
            <a:r>
              <a:rPr lang="en-US" altLang="ko-KR" sz="1600" spc="-150" dirty="0" smtClean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2016</a:t>
            </a:r>
            <a:r>
              <a:rPr lang="ko-KR" altLang="en-US" sz="1600" spc="-150" dirty="0" smtClean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년 </a:t>
            </a:r>
            <a:r>
              <a:rPr lang="ko-KR" altLang="en-US" sz="1600" spc="-150" dirty="0" err="1" smtClean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개산보험료</a:t>
            </a:r>
            <a:r>
              <a:rPr lang="ko-KR" altLang="en-US" sz="1600" spc="-150" dirty="0" smtClean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 보수총액이 ① </a:t>
            </a:r>
            <a:r>
              <a:rPr lang="en-US" altLang="ko-KR" sz="1600" spc="-150" dirty="0" smtClean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2015</a:t>
            </a:r>
            <a:r>
              <a:rPr lang="ko-KR" altLang="en-US" sz="1600" spc="-150" dirty="0" smtClean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년 확정보수총액의 </a:t>
            </a:r>
            <a:r>
              <a:rPr lang="en-US" altLang="ko-KR" sz="1600" spc="-150" dirty="0" smtClean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70/100 </a:t>
            </a:r>
            <a:r>
              <a:rPr lang="ko-KR" altLang="en-US" sz="1600" spc="-150" dirty="0" smtClean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이상 </a:t>
            </a:r>
            <a:r>
              <a:rPr lang="en-US" altLang="ko-KR" sz="1600" spc="-150" dirty="0" smtClean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~ 130/100 </a:t>
            </a:r>
            <a:r>
              <a:rPr lang="ko-KR" altLang="en-US" sz="1600" spc="-150" dirty="0" smtClean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이하인 </a:t>
            </a:r>
            <a:r>
              <a:rPr lang="ko-KR" altLang="en-US" sz="1600" dirty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경우 </a:t>
            </a:r>
            <a:r>
              <a:rPr lang="ko-KR" altLang="en-US" sz="1600" dirty="0" smtClean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     전년도 확정보험료 보수총액과 </a:t>
            </a:r>
            <a:r>
              <a:rPr lang="ko-KR" altLang="en-US" sz="1600" dirty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동일하게</a:t>
            </a:r>
            <a:r>
              <a:rPr lang="en-US" altLang="ko-KR" sz="1600" dirty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 </a:t>
            </a:r>
            <a:r>
              <a:rPr lang="ko-KR" altLang="en-US" sz="1600" dirty="0" smtClean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기재</a:t>
            </a:r>
            <a:endParaRPr lang="en-US" altLang="ko-KR" sz="1600" dirty="0" smtClean="0">
              <a:solidFill>
                <a:srgbClr val="FF0000"/>
              </a:solidFill>
              <a:latin typeface="한컴 백제 B" panose="02020603020101020101" pitchFamily="18" charset="-127"/>
              <a:ea typeface="한컴 백제 B" panose="02020603020101020101" pitchFamily="18" charset="-127"/>
            </a:endParaRPr>
          </a:p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ko-KR" sz="1600" dirty="0" smtClean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2016</a:t>
            </a:r>
            <a:r>
              <a:rPr lang="ko-KR" altLang="en-US" sz="1600" dirty="0" smtClean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년 법정 신고 납부 기한 전 착공한</a:t>
            </a:r>
            <a:r>
              <a:rPr lang="en-US" altLang="ko-KR" sz="1600" dirty="0" smtClean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(</a:t>
            </a:r>
            <a:r>
              <a:rPr lang="ko-KR" altLang="en-US" sz="1600" dirty="0" smtClean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착공할</a:t>
            </a:r>
            <a:r>
              <a:rPr lang="en-US" altLang="ko-KR" sz="1600" dirty="0" smtClean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) </a:t>
            </a:r>
            <a:r>
              <a:rPr lang="ko-KR" altLang="en-US" sz="1600" dirty="0" err="1" smtClean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원도급</a:t>
            </a:r>
            <a:r>
              <a:rPr lang="ko-KR" altLang="en-US" sz="1600" dirty="0" smtClean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 공사 및 </a:t>
            </a:r>
            <a:r>
              <a:rPr lang="ko-KR" altLang="en-US" sz="1600" dirty="0" err="1" smtClean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하수급인</a:t>
            </a:r>
            <a:r>
              <a:rPr lang="ko-KR" altLang="en-US" sz="1600" dirty="0" smtClean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 사업주 인정을 받은 하도급 공사 내역 등이 있으면 </a:t>
            </a:r>
            <a:r>
              <a:rPr lang="ko-KR" altLang="en-US" sz="1600" dirty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개산</a:t>
            </a:r>
            <a:r>
              <a:rPr lang="en-US" altLang="ko-KR" sz="1600" dirty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(</a:t>
            </a:r>
            <a:r>
              <a:rPr lang="ko-KR" altLang="en-US" sz="1600" dirty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추정</a:t>
            </a:r>
            <a:r>
              <a:rPr lang="en-US" altLang="ko-KR" sz="1600" dirty="0" smtClean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)</a:t>
            </a:r>
            <a:r>
              <a:rPr lang="ko-KR" altLang="en-US" sz="1600" dirty="0" smtClean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보험료 보수총액 산정 시 </a:t>
            </a:r>
            <a:r>
              <a:rPr lang="ko-KR" altLang="en-US" sz="1600" dirty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반드시 적정하게 산정하여 신고하여야 </a:t>
            </a:r>
            <a:r>
              <a:rPr lang="ko-KR" altLang="en-US" sz="1600" dirty="0" smtClean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합니다</a:t>
            </a:r>
            <a:endParaRPr lang="en-US" altLang="ko-KR" sz="1600" dirty="0" smtClean="0">
              <a:solidFill>
                <a:srgbClr val="FF0000"/>
              </a:solidFill>
              <a:latin typeface="한컴 백제 B" panose="02020603020101020101" pitchFamily="18" charset="-127"/>
              <a:ea typeface="한컴 백제 B" panose="02020603020101020101" pitchFamily="18" charset="-127"/>
            </a:endParaRPr>
          </a:p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Ø"/>
              <a:defRPr/>
            </a:pPr>
            <a:r>
              <a:rPr lang="ko-KR" altLang="en-US" sz="1600" dirty="0" smtClean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불성실 신고 시 법정납기 다음날부터 </a:t>
            </a:r>
            <a:r>
              <a:rPr lang="ko-KR" altLang="en-US" sz="1600" dirty="0" err="1" smtClean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연체금</a:t>
            </a:r>
            <a:r>
              <a:rPr lang="ko-KR" altLang="en-US" sz="1600" dirty="0" smtClean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 및 급여징수금이 발생할 수 있습니다 </a:t>
            </a:r>
            <a:endParaRPr lang="en-US" altLang="ko-KR" sz="1600" dirty="0" smtClean="0">
              <a:solidFill>
                <a:srgbClr val="FF0000"/>
              </a:solidFill>
              <a:latin typeface="한컴 백제 B" panose="02020603020101020101" pitchFamily="18" charset="-127"/>
              <a:ea typeface="한컴 백제 B" panose="02020603020101020101" pitchFamily="18" charset="-127"/>
            </a:endParaRPr>
          </a:p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Ø"/>
              <a:defRPr/>
            </a:pPr>
            <a:r>
              <a:rPr lang="ko-KR" altLang="en-US" sz="1600" dirty="0" err="1" smtClean="0">
                <a:solidFill>
                  <a:schemeClr val="accent2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개산보험료</a:t>
            </a:r>
            <a:r>
              <a:rPr lang="ko-KR" altLang="en-US" sz="1600" dirty="0" smtClean="0">
                <a:solidFill>
                  <a:schemeClr val="accent2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 </a:t>
            </a:r>
            <a:r>
              <a:rPr lang="ko-KR" altLang="en-US" sz="1600" dirty="0" err="1" smtClean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일시납부</a:t>
            </a:r>
            <a:r>
              <a:rPr lang="ko-KR" altLang="en-US" sz="1600" dirty="0" smtClean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 </a:t>
            </a:r>
            <a:r>
              <a:rPr lang="ko-KR" altLang="en-US" sz="1600" dirty="0" smtClean="0">
                <a:solidFill>
                  <a:schemeClr val="accent2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시 </a:t>
            </a:r>
            <a:r>
              <a:rPr lang="en-US" altLang="ko-KR" sz="1600" dirty="0" smtClean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3% </a:t>
            </a:r>
            <a:r>
              <a:rPr lang="ko-KR" altLang="en-US" sz="1600" dirty="0" smtClean="0">
                <a:solidFill>
                  <a:srgbClr val="FF0000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공제</a:t>
            </a:r>
            <a:r>
              <a:rPr lang="en-US" altLang="ko-KR" sz="1600" dirty="0" smtClean="0">
                <a:solidFill>
                  <a:schemeClr val="accent2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, </a:t>
            </a:r>
            <a:r>
              <a:rPr lang="ko-KR" altLang="en-US" sz="1600" dirty="0" smtClean="0">
                <a:solidFill>
                  <a:schemeClr val="accent2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분할납부 시 분할납부신청서 작성</a:t>
            </a:r>
            <a:endParaRPr lang="en-US" altLang="ko-KR" sz="1600" dirty="0">
              <a:solidFill>
                <a:schemeClr val="accent2"/>
              </a:solidFill>
              <a:latin typeface="한컴 백제 B" panose="02020603020101020101" pitchFamily="18" charset="-127"/>
              <a:ea typeface="한컴 백제 B" panose="02020603020101020101" pitchFamily="18" charset="-127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814" y="1844824"/>
            <a:ext cx="7806626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2855913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22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39750" y="216000"/>
            <a:ext cx="367221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2400" dirty="0" smtClean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보험료신고서 작성요령</a:t>
            </a:r>
            <a:endParaRPr kumimoji="1" lang="ko-KR" altLang="en-US" sz="2400" dirty="0">
              <a:solidFill>
                <a:srgbClr val="003366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6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15441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8"/>
          <p:cNvSpPr>
            <a:spLocks noChangeArrowheads="1"/>
          </p:cNvSpPr>
          <p:nvPr/>
        </p:nvSpPr>
        <p:spPr bwMode="auto">
          <a:xfrm>
            <a:off x="539751" y="1372766"/>
            <a:ext cx="3888234" cy="400050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2016</a:t>
            </a:r>
            <a:r>
              <a:rPr kumimoji="1"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년 </a:t>
            </a:r>
            <a:r>
              <a:rPr kumimoji="1" lang="ko-KR" altLang="en-US" sz="2000" dirty="0" err="1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개산보험료</a:t>
            </a:r>
            <a:r>
              <a:rPr kumimoji="1"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분할납부</a:t>
            </a:r>
            <a:endParaRPr kumimoji="1" lang="en-US" altLang="ko-KR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Rectangle 28"/>
          <p:cNvSpPr>
            <a:spLocks noChangeArrowheads="1"/>
          </p:cNvSpPr>
          <p:nvPr/>
        </p:nvSpPr>
        <p:spPr bwMode="auto">
          <a:xfrm>
            <a:off x="761039" y="5483696"/>
            <a:ext cx="7704856" cy="707886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285750" indent="-285750" fontAlgn="base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kumimoji="1" lang="ko-KR" altLang="en-US" sz="1600" dirty="0" err="1" smtClean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개산보험료를</a:t>
            </a:r>
            <a:r>
              <a:rPr kumimoji="1" lang="ko-KR" altLang="en-US" sz="1600" dirty="0" smtClean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 </a:t>
            </a:r>
            <a:r>
              <a:rPr kumimoji="1" lang="en-US" altLang="ko-KR" sz="1600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4</a:t>
            </a:r>
            <a:r>
              <a:rPr kumimoji="1" lang="ko-KR" altLang="en-US" sz="1600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등분하되 </a:t>
            </a:r>
            <a:r>
              <a:rPr kumimoji="1" lang="en-US" altLang="ko-KR" sz="1600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2</a:t>
            </a:r>
            <a:r>
              <a:rPr kumimoji="1" lang="ko-KR" altLang="en-US" sz="1600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기 이후 금액은 원단위 이하 </a:t>
            </a:r>
            <a:r>
              <a:rPr kumimoji="1" lang="ko-KR" altLang="en-US" sz="1600" dirty="0" err="1" smtClean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절사</a:t>
            </a:r>
            <a:r>
              <a:rPr kumimoji="1" lang="ko-KR" altLang="en-US" sz="1600" dirty="0" smtClean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 후 </a:t>
            </a:r>
            <a:r>
              <a:rPr kumimoji="1" lang="ko-KR" altLang="en-US" sz="1600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균등기재하고</a:t>
            </a:r>
            <a:endParaRPr kumimoji="1" lang="en-US" altLang="ko-KR" sz="1600" dirty="0">
              <a:solidFill>
                <a:srgbClr val="DA1F28"/>
              </a:solidFill>
              <a:latin typeface="한컴 백제 B" panose="02020603020101020101" pitchFamily="18" charset="-127"/>
              <a:ea typeface="한컴 백제 B" panose="02020603020101020101" pitchFamily="18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ko-KR" altLang="en-US" sz="1600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    전체 금액에서 </a:t>
            </a:r>
            <a:r>
              <a:rPr kumimoji="1" lang="en-US" altLang="ko-KR" sz="1600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2</a:t>
            </a:r>
            <a:r>
              <a:rPr kumimoji="1" lang="ko-KR" altLang="en-US" sz="1600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기</a:t>
            </a:r>
            <a:r>
              <a:rPr kumimoji="1" lang="en-US" altLang="ko-KR" sz="1600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~4</a:t>
            </a:r>
            <a:r>
              <a:rPr kumimoji="1" lang="ko-KR" altLang="en-US" sz="1600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기 </a:t>
            </a:r>
            <a:r>
              <a:rPr kumimoji="1" lang="ko-KR" altLang="en-US" sz="1600" dirty="0" err="1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합산액을</a:t>
            </a:r>
            <a:r>
              <a:rPr kumimoji="1" lang="ko-KR" altLang="en-US" sz="1600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 뺀 나머지 금액을 </a:t>
            </a:r>
            <a:r>
              <a:rPr kumimoji="1" lang="en-US" altLang="ko-KR" sz="1600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1</a:t>
            </a:r>
            <a:r>
              <a:rPr kumimoji="1" lang="ko-KR" altLang="en-US" sz="1600" dirty="0">
                <a:solidFill>
                  <a:srgbClr val="DA1F28"/>
                </a:solidFill>
                <a:latin typeface="한컴 백제 B" panose="02020603020101020101" pitchFamily="18" charset="-127"/>
                <a:ea typeface="한컴 백제 B" panose="02020603020101020101" pitchFamily="18" charset="-127"/>
              </a:rPr>
              <a:t>기 금액으로 기재</a:t>
            </a:r>
            <a:endParaRPr kumimoji="1" lang="en-US" altLang="ko-KR" sz="1600" dirty="0">
              <a:solidFill>
                <a:srgbClr val="DA1F28"/>
              </a:solidFill>
              <a:latin typeface="한컴 백제 B" panose="02020603020101020101" pitchFamily="18" charset="-127"/>
              <a:ea typeface="한컴 백제 B" panose="02020603020101020101" pitchFamily="18" charset="-127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090738"/>
            <a:ext cx="7992690" cy="2850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8864756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23</a:t>
            </a:fld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3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15441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750" y="216000"/>
            <a:ext cx="374421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2400" dirty="0" smtClean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보험료신고서 작성요령</a:t>
            </a:r>
            <a:endParaRPr kumimoji="1" lang="ko-KR" altLang="en-US" sz="2400" dirty="0">
              <a:solidFill>
                <a:srgbClr val="003366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" name="Rectangle 28"/>
          <p:cNvSpPr>
            <a:spLocks noChangeArrowheads="1"/>
          </p:cNvSpPr>
          <p:nvPr/>
        </p:nvSpPr>
        <p:spPr bwMode="auto">
          <a:xfrm>
            <a:off x="539751" y="1372766"/>
            <a:ext cx="3168153" cy="400050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kumimoji="1"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과납보험료 충당신청서</a:t>
            </a:r>
            <a:endParaRPr kumimoji="1" lang="en-US" altLang="ko-KR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81" y="2060848"/>
            <a:ext cx="8555621" cy="3771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0498043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750" y="144463"/>
            <a:ext cx="4680322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2400" dirty="0" smtClean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납부서 작성요령</a:t>
            </a:r>
            <a:endParaRPr kumimoji="1" lang="ko-KR" altLang="en-US" sz="2400" dirty="0">
              <a:solidFill>
                <a:srgbClr val="003366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" name="Rectangle 28"/>
          <p:cNvSpPr>
            <a:spLocks noChangeArrowheads="1"/>
          </p:cNvSpPr>
          <p:nvPr/>
        </p:nvSpPr>
        <p:spPr bwMode="auto">
          <a:xfrm>
            <a:off x="539751" y="1372766"/>
            <a:ext cx="5040362" cy="400050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kumimoji="1"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확정보험료 추가 납부할 액이 있는 경우</a:t>
            </a:r>
            <a:endParaRPr kumimoji="1" lang="en-US" altLang="ko-KR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82" y="2060849"/>
            <a:ext cx="8415882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2039582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25</a:t>
            </a:fld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4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39750" y="144463"/>
            <a:ext cx="3096419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2400" dirty="0" smtClean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납부서 작성요령</a:t>
            </a:r>
            <a:endParaRPr kumimoji="1" lang="ko-KR" altLang="en-US" sz="2400" dirty="0">
              <a:solidFill>
                <a:srgbClr val="003366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Rectangle 28"/>
          <p:cNvSpPr>
            <a:spLocks noChangeArrowheads="1"/>
          </p:cNvSpPr>
          <p:nvPr/>
        </p:nvSpPr>
        <p:spPr bwMode="auto">
          <a:xfrm>
            <a:off x="539750" y="1372736"/>
            <a:ext cx="5256385" cy="400110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kumimoji="1"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확정보험료 초과액</a:t>
            </a:r>
            <a:r>
              <a:rPr kumimoji="1"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(</a:t>
            </a:r>
            <a:r>
              <a:rPr kumimoji="1" lang="ko-KR" altLang="en-US" sz="2000" dirty="0" err="1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충당액</a:t>
            </a:r>
            <a:r>
              <a:rPr kumimoji="1"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)</a:t>
            </a:r>
            <a:r>
              <a:rPr kumimoji="1"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이 있는 경우</a:t>
            </a:r>
            <a:endParaRPr kumimoji="1" lang="en-US" altLang="ko-KR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8280920" cy="3845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8566074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4" descr="10_e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6" descr="01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/>
          <a:stretch>
            <a:fillRect/>
          </a:stretch>
        </p:blipFill>
        <p:spPr bwMode="auto">
          <a:xfrm>
            <a:off x="7000875" y="260350"/>
            <a:ext cx="1892300" cy="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771800" y="2505670"/>
            <a:ext cx="37896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5400" dirty="0" smtClean="0">
                <a:solidFill>
                  <a:schemeClr val="accent1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HY헤드라인M" pitchFamily="18" charset="-127"/>
                <a:ea typeface="HY헤드라인M" pitchFamily="18" charset="-127"/>
              </a:rPr>
              <a:t>감사합니다</a:t>
            </a:r>
            <a:endParaRPr lang="ko-KR" altLang="en-US" sz="5400" dirty="0">
              <a:solidFill>
                <a:schemeClr val="accent1">
                  <a:lumMod val="50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27791831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10_contents-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Text Box 3"/>
          <p:cNvSpPr txBox="1">
            <a:spLocks noChangeArrowheads="1"/>
          </p:cNvSpPr>
          <p:nvPr/>
        </p:nvSpPr>
        <p:spPr bwMode="auto">
          <a:xfrm>
            <a:off x="706651" y="2642664"/>
            <a:ext cx="768169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342900" indent="-342900" algn="ctr" defTabSz="1042988">
              <a:buClr>
                <a:srgbClr val="161645"/>
              </a:buClr>
              <a:buSzPts val="1200"/>
              <a:defRPr/>
            </a:pPr>
            <a:r>
              <a:rPr lang="en-US" altLang="ko-KR" sz="3600" dirty="0" smtClean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effectLst/>
                <a:latin typeface="HY견고딕" pitchFamily="18" charset="-127"/>
                <a:ea typeface="HY견고딕" pitchFamily="18" charset="-127"/>
                <a:cs typeface="Arial" pitchFamily="34" charset="0"/>
              </a:rPr>
              <a:t>1. </a:t>
            </a:r>
            <a:r>
              <a:rPr lang="ko-KR" altLang="en-US" sz="3600" dirty="0" smtClean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effectLst/>
                <a:latin typeface="HY견고딕" pitchFamily="18" charset="-127"/>
                <a:ea typeface="HY견고딕" pitchFamily="18" charset="-127"/>
                <a:cs typeface="Arial" pitchFamily="34" charset="0"/>
              </a:rPr>
              <a:t>고용</a:t>
            </a:r>
            <a:r>
              <a:rPr lang="en-US" altLang="ko-KR" sz="3600" dirty="0" smtClean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effectLst/>
                <a:latin typeface="HY견고딕" pitchFamily="18" charset="-127"/>
                <a:ea typeface="HY견고딕" pitchFamily="18" charset="-127"/>
                <a:cs typeface="Arial" pitchFamily="34" charset="0"/>
              </a:rPr>
              <a:t>·</a:t>
            </a:r>
            <a:r>
              <a:rPr lang="ko-KR" altLang="en-US" sz="3600" dirty="0" smtClean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effectLst/>
                <a:latin typeface="HY견고딕" pitchFamily="18" charset="-127"/>
                <a:ea typeface="HY견고딕" pitchFamily="18" charset="-127"/>
                <a:cs typeface="Arial" pitchFamily="34" charset="0"/>
              </a:rPr>
              <a:t>산재보험료  산정 및 납부</a:t>
            </a:r>
            <a:endParaRPr lang="ko-KR" altLang="en-US" sz="3600" dirty="0">
              <a:ln w="3175" cmpd="sng">
                <a:solidFill>
                  <a:srgbClr val="006666"/>
                </a:solidFill>
                <a:prstDash val="solid"/>
              </a:ln>
              <a:solidFill>
                <a:srgbClr val="0070C0"/>
              </a:solidFill>
              <a:effectLst/>
              <a:latin typeface="HY견고딕" pitchFamily="18" charset="-127"/>
              <a:ea typeface="HY견고딕" pitchFamily="18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011165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6"/>
          <p:cNvSpPr>
            <a:spLocks noChangeArrowheads="1"/>
          </p:cNvSpPr>
          <p:nvPr/>
        </p:nvSpPr>
        <p:spPr bwMode="auto">
          <a:xfrm>
            <a:off x="153988" y="1590675"/>
            <a:ext cx="8836025" cy="4970463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6876" name="Rectangle 2"/>
          <p:cNvSpPr>
            <a:spLocks noChangeArrowheads="1"/>
          </p:cNvSpPr>
          <p:nvPr/>
        </p:nvSpPr>
        <p:spPr bwMode="auto">
          <a:xfrm>
            <a:off x="539750" y="144463"/>
            <a:ext cx="619283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42900" indent="-342900" defTabSz="1042988">
              <a:buClr>
                <a:srgbClr val="161645"/>
              </a:buClr>
              <a:buSzPts val="1200"/>
              <a:defRPr/>
            </a:pPr>
            <a:r>
              <a:rPr lang="ko-KR" altLang="en-US" sz="2800" dirty="0" smtClean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확정보험료의 신고</a:t>
            </a:r>
            <a:r>
              <a:rPr lang="en-US" altLang="ko-KR" sz="2800" dirty="0" smtClean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·</a:t>
            </a:r>
            <a:r>
              <a:rPr lang="ko-KR" altLang="en-US" sz="2800" dirty="0" smtClean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납부</a:t>
            </a:r>
            <a:endParaRPr lang="ko-KR" altLang="en-US" sz="2800" dirty="0">
              <a:ln w="3175" cmpd="sng">
                <a:solidFill>
                  <a:srgbClr val="006666"/>
                </a:solidFill>
                <a:prstDash val="solid"/>
              </a:ln>
              <a:solidFill>
                <a:srgbClr val="0070C0"/>
              </a:solidFill>
              <a:latin typeface="HY견고딕" pitchFamily="18" charset="-127"/>
              <a:ea typeface="HY견고딕" pitchFamily="18" charset="-127"/>
              <a:cs typeface="Arial" pitchFamily="34" charset="0"/>
            </a:endParaRPr>
          </a:p>
        </p:txBody>
      </p:sp>
      <p:pic>
        <p:nvPicPr>
          <p:cNvPr id="36877" name="Picture 37" descr="08"/>
          <p:cNvPicPr>
            <a:picLocks noChangeAspect="1" noChangeArrowheads="1"/>
          </p:cNvPicPr>
          <p:nvPr/>
        </p:nvPicPr>
        <p:blipFill>
          <a:blip r:embed="rId3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96" name="Rectangle 28"/>
          <p:cNvSpPr>
            <a:spLocks noChangeArrowheads="1"/>
          </p:cNvSpPr>
          <p:nvPr/>
        </p:nvSpPr>
        <p:spPr bwMode="auto">
          <a:xfrm>
            <a:off x="395287" y="1369561"/>
            <a:ext cx="4464745" cy="400110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kumimoji="1"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보험료 신고</a:t>
            </a:r>
            <a:r>
              <a:rPr kumimoji="1"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·</a:t>
            </a:r>
            <a:r>
              <a:rPr kumimoji="1"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납부 대상 공사 현장</a:t>
            </a:r>
            <a:endParaRPr kumimoji="1" lang="ko-KR" altLang="en-US" sz="2000" dirty="0">
              <a:solidFill>
                <a:srgbClr val="66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9" name="Rectangle 28"/>
          <p:cNvSpPr>
            <a:spLocks noChangeArrowheads="1"/>
          </p:cNvSpPr>
          <p:nvPr/>
        </p:nvSpPr>
        <p:spPr bwMode="auto">
          <a:xfrm>
            <a:off x="323850" y="4776213"/>
            <a:ext cx="8666163" cy="1169551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보험료 신고</a:t>
            </a:r>
            <a:r>
              <a:rPr kumimoji="1"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·</a:t>
            </a:r>
            <a:r>
              <a:rPr kumimoji="1"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납부 대상 공사 현장은 </a:t>
            </a:r>
            <a:r>
              <a:rPr kumimoji="1" lang="en-US" altLang="ko-KR" sz="2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A+B+C</a:t>
            </a:r>
            <a:r>
              <a:rPr kumimoji="1"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임</a:t>
            </a:r>
            <a:r>
              <a:rPr kumimoji="1" lang="en-US" altLang="ko-KR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따라서</a:t>
            </a:r>
            <a:r>
              <a:rPr kumimoji="1" lang="en-US" altLang="ko-KR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kumimoji="1" lang="ko-KR" altLang="en-US" sz="2000" dirty="0" err="1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하수급인</a:t>
            </a:r>
            <a:r>
              <a:rPr kumimoji="1"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사업주 인정 승인을 받지 </a:t>
            </a:r>
            <a:r>
              <a:rPr kumimoji="1" lang="ko-KR" altLang="en-US" sz="2000" spc="-15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않은  </a:t>
            </a:r>
            <a:r>
              <a:rPr kumimoji="1" lang="ko-KR" altLang="en-US" sz="2000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하도급공사 현장</a:t>
            </a:r>
            <a:r>
              <a:rPr kumimoji="1" lang="ko-KR" altLang="en-US" sz="2000" spc="-15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에서 발생한 보수 </a:t>
            </a:r>
            <a:r>
              <a:rPr kumimoji="1" lang="ko-KR" altLang="en-US" sz="2000" spc="-15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및  외주공사비 등은  확정보험료 보수총액 </a:t>
            </a:r>
            <a:r>
              <a:rPr kumimoji="1"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산정 시 </a:t>
            </a:r>
            <a:r>
              <a:rPr kumimoji="1" lang="ko-KR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제외</a:t>
            </a:r>
          </a:p>
        </p:txBody>
      </p: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3083304597"/>
              </p:ext>
            </p:extLst>
          </p:nvPr>
        </p:nvGraphicFramePr>
        <p:xfrm>
          <a:off x="683568" y="1916832"/>
          <a:ext cx="6096000" cy="2752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12" name="그룹 11"/>
          <p:cNvGrpSpPr/>
          <p:nvPr/>
        </p:nvGrpSpPr>
        <p:grpSpPr>
          <a:xfrm>
            <a:off x="4299207" y="1916832"/>
            <a:ext cx="3153113" cy="2752080"/>
            <a:chOff x="0" y="0"/>
            <a:chExt cx="3153113" cy="2752080"/>
          </a:xfrm>
        </p:grpSpPr>
        <p:sp>
          <p:nvSpPr>
            <p:cNvPr id="13" name="타원 12"/>
            <p:cNvSpPr/>
            <p:nvPr/>
          </p:nvSpPr>
          <p:spPr>
            <a:xfrm>
              <a:off x="0" y="0"/>
              <a:ext cx="3153113" cy="275208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타원 4"/>
            <p:cNvSpPr/>
            <p:nvPr/>
          </p:nvSpPr>
          <p:spPr>
            <a:xfrm>
              <a:off x="461762" y="688020"/>
              <a:ext cx="2229587" cy="4641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8016" tIns="128016" rIns="128016" bIns="128016" numCol="1" spcCol="1270" anchor="ctr" anchorCtr="0">
              <a:noAutofit/>
            </a:bodyPr>
            <a:lstStyle/>
            <a:p>
              <a:pPr lvl="0" algn="ctr" defTabSz="8001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동녘M" panose="02030600000101010101" pitchFamily="18" charset="-127"/>
                  <a:ea typeface="HY동녘M" panose="02030600000101010101" pitchFamily="18" charset="-127"/>
                </a:rPr>
                <a:t>하도급공사</a:t>
              </a:r>
              <a:endParaRPr lang="en-US" altLang="ko-KR" sz="1800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endParaRPr>
            </a:p>
          </p:txBody>
        </p:sp>
      </p:grpSp>
      <p:sp>
        <p:nvSpPr>
          <p:cNvPr id="15" name="타원 14"/>
          <p:cNvSpPr/>
          <p:nvPr/>
        </p:nvSpPr>
        <p:spPr>
          <a:xfrm>
            <a:off x="4676034" y="3219419"/>
            <a:ext cx="2368980" cy="1167150"/>
          </a:xfrm>
          <a:prstGeom prst="ellipse">
            <a:avLst/>
          </a:prstGeom>
          <a:solidFill>
            <a:srgbClr val="CC99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타원 4"/>
          <p:cNvSpPr/>
          <p:nvPr/>
        </p:nvSpPr>
        <p:spPr>
          <a:xfrm>
            <a:off x="4788024" y="3429000"/>
            <a:ext cx="2229587" cy="79208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8016" tIns="128016" rIns="128016" bIns="128016" numCol="1" spcCol="1270" anchor="ctr" anchorCtr="0">
            <a:noAutofit/>
          </a:bodyPr>
          <a:lstStyle/>
          <a:p>
            <a:pPr lvl="0" algn="ctr" defTabSz="8001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하수급</a:t>
            </a:r>
            <a:r>
              <a:rPr lang="ko-KR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 승인</a:t>
            </a:r>
            <a:endParaRPr lang="en-US" altLang="ko-K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anose="02030600000101010101" pitchFamily="18" charset="-127"/>
              <a:ea typeface="HY동녘M" panose="02030600000101010101" pitchFamily="18" charset="-127"/>
            </a:endParaRPr>
          </a:p>
          <a:p>
            <a:pPr lvl="0" algn="ctr" defTabSz="8001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800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받은 공사</a:t>
            </a:r>
            <a:r>
              <a:rPr lang="en-US" altLang="ko-KR" sz="1800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rPr>
              <a:t>(C)</a:t>
            </a:r>
          </a:p>
        </p:txBody>
      </p:sp>
    </p:spTree>
    <p:extLst>
      <p:ext uri="{BB962C8B-B14F-4D97-AF65-F5344CB8AC3E}">
        <p14:creationId xmlns:p14="http://schemas.microsoft.com/office/powerpoint/2010/main" val="3374245273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539750" y="144463"/>
            <a:ext cx="619283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42900" indent="-342900" defTabSz="1042988">
              <a:buClr>
                <a:srgbClr val="161645"/>
              </a:buClr>
              <a:buSzPts val="1200"/>
              <a:defRPr/>
            </a:pPr>
            <a:r>
              <a:rPr lang="ko-KR" altLang="en-US" sz="2800" dirty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확정보험료의 신고</a:t>
            </a:r>
            <a:r>
              <a:rPr lang="en-US" altLang="ko-KR" sz="2800" dirty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·</a:t>
            </a:r>
            <a:r>
              <a:rPr lang="ko-KR" altLang="en-US" sz="2800" dirty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납부</a:t>
            </a:r>
          </a:p>
        </p:txBody>
      </p:sp>
      <p:pic>
        <p:nvPicPr>
          <p:cNvPr id="35843" name="Picture 37" descr="08"/>
          <p:cNvPicPr>
            <a:picLocks noChangeAspect="1" noChangeArrowheads="1"/>
          </p:cNvPicPr>
          <p:nvPr/>
        </p:nvPicPr>
        <p:blipFill>
          <a:blip r:embed="rId3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4" name="Text Box 6"/>
          <p:cNvSpPr txBox="1">
            <a:spLocks noChangeArrowheads="1"/>
          </p:cNvSpPr>
          <p:nvPr/>
        </p:nvSpPr>
        <p:spPr bwMode="auto">
          <a:xfrm>
            <a:off x="386497" y="1916832"/>
            <a:ext cx="8534400" cy="449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ko-KR" altLang="en-US">
                <a:solidFill>
                  <a:prstClr val="black"/>
                </a:solidFill>
              </a:rPr>
              <a:t> 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196" name="Rectangle 28"/>
          <p:cNvSpPr>
            <a:spLocks noChangeArrowheads="1"/>
          </p:cNvSpPr>
          <p:nvPr/>
        </p:nvSpPr>
        <p:spPr bwMode="auto">
          <a:xfrm>
            <a:off x="395288" y="1391575"/>
            <a:ext cx="3744664" cy="400110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kumimoji="1"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확정보험료 신고</a:t>
            </a:r>
            <a:r>
              <a:rPr kumimoji="1"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·</a:t>
            </a:r>
            <a:r>
              <a:rPr kumimoji="1"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납부 개요</a:t>
            </a:r>
            <a:endParaRPr kumimoji="1" lang="ko-KR" altLang="en-US" sz="2000" dirty="0">
              <a:solidFill>
                <a:srgbClr val="66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아래쪽 화살표 6"/>
          <p:cNvSpPr/>
          <p:nvPr/>
        </p:nvSpPr>
        <p:spPr>
          <a:xfrm>
            <a:off x="3131840" y="3861048"/>
            <a:ext cx="359767" cy="360040"/>
          </a:xfrm>
          <a:prstGeom prst="downArrow">
            <a:avLst/>
          </a:prstGeom>
          <a:scene3d>
            <a:camera prst="orthographicFront">
              <a:rot lat="0" lon="0" rev="19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7" name="아래쪽 화살표 26"/>
          <p:cNvSpPr/>
          <p:nvPr/>
        </p:nvSpPr>
        <p:spPr>
          <a:xfrm>
            <a:off x="4427984" y="3861048"/>
            <a:ext cx="359767" cy="360040"/>
          </a:xfrm>
          <a:prstGeom prst="downArrow">
            <a:avLst/>
          </a:prstGeom>
          <a:scene3d>
            <a:camera prst="orthographicFront">
              <a:rot lat="0" lon="0" rev="24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395536" y="2248840"/>
            <a:ext cx="2790633" cy="1324176"/>
            <a:chOff x="6558" y="223332"/>
            <a:chExt cx="2790633" cy="822209"/>
          </a:xfrm>
        </p:grpSpPr>
        <p:sp>
          <p:nvSpPr>
            <p:cNvPr id="10" name="모서리가 둥근 직사각형 9"/>
            <p:cNvSpPr/>
            <p:nvPr/>
          </p:nvSpPr>
          <p:spPr>
            <a:xfrm>
              <a:off x="6558" y="223332"/>
              <a:ext cx="2790633" cy="82220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모서리가 둥근 직사각형 4"/>
            <p:cNvSpPr/>
            <p:nvPr/>
          </p:nvSpPr>
          <p:spPr>
            <a:xfrm>
              <a:off x="6558" y="223332"/>
              <a:ext cx="2790633" cy="5481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84912" tIns="184912" rIns="184912" bIns="99060" numCol="1" spcCol="1270" anchor="t" anchorCtr="0">
              <a:noAutofit/>
            </a:bodyPr>
            <a:lstStyle/>
            <a:p>
              <a:pPr lvl="0" algn="ctr" defTabSz="11557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24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동녘M" panose="02030600000101010101" pitchFamily="18" charset="-127"/>
                  <a:ea typeface="HY동녘M" panose="02030600000101010101" pitchFamily="18" charset="-127"/>
                </a:rPr>
                <a:t>2015</a:t>
              </a:r>
              <a:r>
                <a:rPr lang="ko-KR" altLang="en-US" sz="24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동녘M" panose="02030600000101010101" pitchFamily="18" charset="-127"/>
                  <a:ea typeface="HY동녘M" panose="02030600000101010101" pitchFamily="18" charset="-127"/>
                </a:rPr>
                <a:t>년도 </a:t>
              </a:r>
              <a:endParaRPr lang="en-US" altLang="ko-KR" sz="2400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endParaRPr>
            </a:p>
            <a:p>
              <a:pPr lvl="0" algn="ctr" defTabSz="11557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2400" kern="1200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anose="02030600000101010101" pitchFamily="18" charset="-127"/>
                  <a:ea typeface="HY견고딕" panose="02030600000101010101" pitchFamily="18" charset="-127"/>
                </a:rPr>
                <a:t>확정 보험료</a:t>
              </a:r>
              <a:r>
                <a:rPr lang="ko-KR" altLang="en-US" sz="24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anose="02030600000101010101" pitchFamily="18" charset="-127"/>
                  <a:ea typeface="HY견고딕" panose="02030600000101010101" pitchFamily="18" charset="-127"/>
                </a:rPr>
                <a:t> </a:t>
              </a:r>
              <a:r>
                <a:rPr lang="ko-KR" altLang="en-US" sz="24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동녘M" panose="02030600000101010101" pitchFamily="18" charset="-127"/>
                  <a:ea typeface="HY동녘M" panose="02030600000101010101" pitchFamily="18" charset="-127"/>
                </a:rPr>
                <a:t>신고</a:t>
              </a:r>
              <a:endParaRPr lang="ko-KR" altLang="en-US" sz="24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endParaRPr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3491880" y="2636912"/>
            <a:ext cx="769296" cy="476354"/>
            <a:chOff x="3160056" y="270476"/>
            <a:chExt cx="769296" cy="476354"/>
          </a:xfrm>
        </p:grpSpPr>
        <p:sp>
          <p:nvSpPr>
            <p:cNvPr id="16" name="오른쪽 화살표 15"/>
            <p:cNvSpPr/>
            <p:nvPr/>
          </p:nvSpPr>
          <p:spPr>
            <a:xfrm rot="18052">
              <a:off x="3160056" y="270476"/>
              <a:ext cx="769296" cy="476354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오른쪽 화살표 4"/>
            <p:cNvSpPr/>
            <p:nvPr/>
          </p:nvSpPr>
          <p:spPr>
            <a:xfrm rot="18052">
              <a:off x="3160057" y="365372"/>
              <a:ext cx="626390" cy="2858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7785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1300" kern="1200"/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4567013" y="2101695"/>
            <a:ext cx="4156515" cy="1543327"/>
            <a:chOff x="3206" y="223331"/>
            <a:chExt cx="2793985" cy="822209"/>
          </a:xfrm>
        </p:grpSpPr>
        <p:sp>
          <p:nvSpPr>
            <p:cNvPr id="19" name="모서리가 둥근 직사각형 18"/>
            <p:cNvSpPr/>
            <p:nvPr/>
          </p:nvSpPr>
          <p:spPr>
            <a:xfrm>
              <a:off x="3206" y="223331"/>
              <a:ext cx="2790633" cy="82220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모서리가 둥근 직사각형 4"/>
            <p:cNvSpPr/>
            <p:nvPr/>
          </p:nvSpPr>
          <p:spPr>
            <a:xfrm>
              <a:off x="6558" y="223332"/>
              <a:ext cx="2790633" cy="5481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84912" tIns="184912" rIns="184912" bIns="99060" numCol="1" spcCol="1270" anchor="t" anchorCtr="0">
              <a:noAutofit/>
            </a:bodyPr>
            <a:lstStyle/>
            <a:p>
              <a:pPr marL="285750" indent="-285750">
                <a:lnSpc>
                  <a:spcPct val="150000"/>
                </a:lnSpc>
                <a:spcBef>
                  <a:spcPct val="20000"/>
                </a:spcBef>
                <a:buFont typeface="Wingdings" panose="05000000000000000000" pitchFamily="2" charset="2"/>
                <a:buChar char="v"/>
                <a:defRPr/>
              </a:pPr>
              <a:r>
                <a:rPr lang="ko-KR" altLang="en-US" sz="15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동녘M" panose="02030600000101010101" pitchFamily="18" charset="-127"/>
                  <a:ea typeface="HY동녘M" panose="02030600000101010101" pitchFamily="18" charset="-127"/>
                </a:rPr>
                <a:t>신고</a:t>
              </a:r>
              <a:r>
                <a:rPr lang="en-US" altLang="ko-KR" sz="15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동녘M" panose="02030600000101010101" pitchFamily="18" charset="-127"/>
                  <a:ea typeface="HY동녘M" panose="02030600000101010101" pitchFamily="18" charset="-127"/>
                </a:rPr>
                <a:t>·</a:t>
              </a:r>
              <a:r>
                <a:rPr lang="ko-KR" altLang="en-US" sz="15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동녘M" panose="02030600000101010101" pitchFamily="18" charset="-127"/>
                  <a:ea typeface="HY동녘M" panose="02030600000101010101" pitchFamily="18" charset="-127"/>
                </a:rPr>
                <a:t>납부기한 </a:t>
              </a:r>
              <a:r>
                <a:rPr lang="en-US" altLang="ko-KR" sz="15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동녘M" panose="02030600000101010101" pitchFamily="18" charset="-127"/>
                  <a:ea typeface="HY동녘M" panose="02030600000101010101" pitchFamily="18" charset="-127"/>
                </a:rPr>
                <a:t>:  </a:t>
              </a:r>
              <a:r>
                <a:rPr lang="en-US" altLang="ko-KR" sz="1500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바탕" panose="02030600000101010101" pitchFamily="18" charset="-127"/>
                  <a:ea typeface="바탕" panose="02030600000101010101" pitchFamily="18" charset="-127"/>
                </a:rPr>
                <a:t>’</a:t>
              </a:r>
              <a:r>
                <a:rPr lang="en-US" altLang="ko-KR" sz="1500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anose="02030600000101010101" pitchFamily="18" charset="-127"/>
                  <a:ea typeface="HY견고딕" panose="02030600000101010101" pitchFamily="18" charset="-127"/>
                </a:rPr>
                <a:t>16.3.31</a:t>
              </a:r>
              <a:r>
                <a:rPr lang="en-US" altLang="ko-KR" sz="150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anose="02030600000101010101" pitchFamily="18" charset="-127"/>
                  <a:ea typeface="HY견고딕" panose="02030600000101010101" pitchFamily="18" charset="-127"/>
                </a:rPr>
                <a:t>.</a:t>
              </a:r>
              <a:r>
                <a:rPr lang="ko-KR" altLang="en-US" sz="15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동녘M" panose="02030600000101010101" pitchFamily="18" charset="-127"/>
                  <a:ea typeface="HY동녘M" panose="02030600000101010101" pitchFamily="18" charset="-127"/>
                </a:rPr>
                <a:t>까지</a:t>
              </a:r>
              <a:endParaRPr lang="en-US" altLang="ko-KR" sz="1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endParaRPr>
            </a:p>
            <a:p>
              <a:pPr marL="285750" indent="-285750">
                <a:lnSpc>
                  <a:spcPct val="150000"/>
                </a:lnSpc>
                <a:spcBef>
                  <a:spcPct val="20000"/>
                </a:spcBef>
                <a:buFont typeface="Wingdings" panose="05000000000000000000" pitchFamily="2" charset="2"/>
                <a:buChar char="v"/>
                <a:defRPr/>
              </a:pPr>
              <a:r>
                <a:rPr lang="ko-KR" altLang="en-US" sz="15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동녘M" panose="02030600000101010101" pitchFamily="18" charset="-127"/>
                  <a:ea typeface="HY동녘M" panose="02030600000101010101" pitchFamily="18" charset="-127"/>
                </a:rPr>
                <a:t>산정방법 </a:t>
              </a:r>
              <a:r>
                <a:rPr lang="en-US" altLang="ko-KR" sz="15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동녘M" panose="02030600000101010101" pitchFamily="18" charset="-127"/>
                  <a:ea typeface="HY동녘M" panose="02030600000101010101" pitchFamily="18" charset="-127"/>
                </a:rPr>
                <a:t>: </a:t>
              </a:r>
              <a:r>
                <a:rPr lang="en-US" altLang="ko-KR" sz="15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동녘M" panose="02030600000101010101" pitchFamily="18" charset="-127"/>
                  <a:ea typeface="HY동녘M" panose="02030600000101010101" pitchFamily="18" charset="-127"/>
                </a:rPr>
                <a:t> </a:t>
              </a:r>
              <a:r>
                <a:rPr lang="ko-KR" altLang="en-US" sz="1500" spc="-15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동녘M" panose="02030600000101010101" pitchFamily="18" charset="-127"/>
                  <a:ea typeface="HY동녘M" panose="02030600000101010101" pitchFamily="18" charset="-127"/>
                </a:rPr>
                <a:t>확정보험료 </a:t>
              </a:r>
              <a:r>
                <a:rPr lang="ko-KR" altLang="en-US" sz="1500" spc="-15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동녘M" panose="02030600000101010101" pitchFamily="18" charset="-127"/>
                  <a:ea typeface="HY동녘M" panose="02030600000101010101" pitchFamily="18" charset="-127"/>
                </a:rPr>
                <a:t>보수총액</a:t>
              </a:r>
              <a:r>
                <a:rPr lang="en-US" altLang="ko-KR" sz="1500" b="1" spc="-15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동녘M" panose="02030600000101010101" pitchFamily="18" charset="-127"/>
                  <a:ea typeface="HY동녘M" panose="02030600000101010101" pitchFamily="18" charset="-127"/>
                </a:rPr>
                <a:t>×</a:t>
              </a:r>
              <a:r>
                <a:rPr lang="en-US" altLang="ko-KR" sz="1500" spc="-15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동녘M" panose="02030600000101010101" pitchFamily="18" charset="-127"/>
                  <a:ea typeface="HY동녘M" panose="02030600000101010101" pitchFamily="18" charset="-127"/>
                </a:rPr>
                <a:t> </a:t>
              </a:r>
              <a:r>
                <a:rPr lang="ko-KR" altLang="en-US" sz="1500" spc="-15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동녘M" panose="02030600000101010101" pitchFamily="18" charset="-127"/>
                  <a:ea typeface="HY동녘M" panose="02030600000101010101" pitchFamily="18" charset="-127"/>
                </a:rPr>
                <a:t>보험료율</a:t>
              </a:r>
              <a:endParaRPr lang="en-US" altLang="ko-KR" sz="1500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anose="02030600000101010101" pitchFamily="18" charset="-127"/>
                <a:ea typeface="HY동녘M" panose="02030600000101010101" pitchFamily="18" charset="-127"/>
              </a:endParaRPr>
            </a:p>
            <a:p>
              <a:pPr marL="285750" indent="-285750">
                <a:lnSpc>
                  <a:spcPct val="150000"/>
                </a:lnSpc>
                <a:spcBef>
                  <a:spcPct val="20000"/>
                </a:spcBef>
                <a:buFont typeface="Wingdings" panose="05000000000000000000" pitchFamily="2" charset="2"/>
                <a:buChar char="v"/>
                <a:defRPr/>
              </a:pPr>
              <a:r>
                <a:rPr lang="ko-KR" altLang="en-US" sz="15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동녘M" panose="02030600000101010101" pitchFamily="18" charset="-127"/>
                  <a:ea typeface="HY동녘M" panose="02030600000101010101" pitchFamily="18" charset="-127"/>
                </a:rPr>
                <a:t>산정기간 </a:t>
              </a:r>
              <a:r>
                <a:rPr lang="en-US" altLang="ko-KR" sz="15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동녘M" panose="02030600000101010101" pitchFamily="18" charset="-127"/>
                  <a:ea typeface="HY동녘M" panose="02030600000101010101" pitchFamily="18" charset="-127"/>
                </a:rPr>
                <a:t>:  </a:t>
              </a:r>
              <a:r>
                <a:rPr lang="en-US" altLang="ko-KR" sz="15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바탕" panose="02030600000101010101" pitchFamily="18" charset="-127"/>
                  <a:ea typeface="바탕" panose="02030600000101010101" pitchFamily="18" charset="-127"/>
                </a:rPr>
                <a:t>’</a:t>
              </a:r>
              <a:r>
                <a:rPr lang="en-US" altLang="ko-KR" sz="15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동녘M" panose="02030600000101010101" pitchFamily="18" charset="-127"/>
                  <a:ea typeface="HY동녘M" panose="02030600000101010101" pitchFamily="18" charset="-127"/>
                </a:rPr>
                <a:t>15.1.1. ~ </a:t>
              </a:r>
              <a:r>
                <a:rPr lang="en-US" altLang="ko-KR" sz="15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바탕" panose="02030600000101010101" pitchFamily="18" charset="-127"/>
                  <a:ea typeface="바탕" panose="02030600000101010101" pitchFamily="18" charset="-127"/>
                </a:rPr>
                <a:t>’</a:t>
              </a:r>
              <a:r>
                <a:rPr lang="en-US" altLang="ko-KR" sz="15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동녘M" panose="02030600000101010101" pitchFamily="18" charset="-127"/>
                  <a:ea typeface="HY동녘M" panose="02030600000101010101" pitchFamily="18" charset="-127"/>
                </a:rPr>
                <a:t>15.12.31</a:t>
              </a:r>
              <a:r>
                <a:rPr lang="en-US" altLang="ko-KR" sz="15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동녘M" panose="02030600000101010101" pitchFamily="18" charset="-127"/>
                  <a:ea typeface="HY동녘M" panose="02030600000101010101" pitchFamily="18" charset="-127"/>
                </a:rPr>
                <a:t>.</a:t>
              </a:r>
              <a:r>
                <a:rPr lang="ko-KR" altLang="en-US" sz="15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동녘M" panose="02030600000101010101" pitchFamily="18" charset="-127"/>
                  <a:ea typeface="HY동녘M" panose="02030600000101010101" pitchFamily="18" charset="-127"/>
                </a:rPr>
                <a:t> </a:t>
              </a: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5" y="4437112"/>
            <a:ext cx="4571925" cy="2054533"/>
            <a:chOff x="-2876321" y="5205718"/>
            <a:chExt cx="4464050" cy="2812921"/>
          </a:xfrm>
        </p:grpSpPr>
        <p:sp>
          <p:nvSpPr>
            <p:cNvPr id="22" name="모서리가 둥근 직사각형 21"/>
            <p:cNvSpPr/>
            <p:nvPr/>
          </p:nvSpPr>
          <p:spPr>
            <a:xfrm>
              <a:off x="-2630810" y="5205718"/>
              <a:ext cx="4101309" cy="2812921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모서리가 둥근 직사각형 4"/>
            <p:cNvSpPr/>
            <p:nvPr/>
          </p:nvSpPr>
          <p:spPr>
            <a:xfrm>
              <a:off x="-2876321" y="5356753"/>
              <a:ext cx="4464050" cy="26481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13792" rIns="113792" bIns="113792" numCol="1" spcCol="1270" anchor="t" anchorCtr="0">
              <a:noAutofit/>
            </a:bodyPr>
            <a:lstStyle/>
            <a:p>
              <a:pPr marL="0" lvl="1" algn="ctr" defTabSz="711200" latinLnBrk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ko-KR" altLang="en-US" kern="1200" dirty="0" smtClean="0">
                  <a:solidFill>
                    <a:schemeClr val="accent6"/>
                  </a:solidFill>
                  <a:latin typeface="HY동녘M" panose="02030600000101010101" pitchFamily="18" charset="-127"/>
                  <a:ea typeface="HY동녘M" panose="02030600000101010101" pitchFamily="18" charset="-127"/>
                </a:rPr>
                <a:t>확정보험료 </a:t>
              </a:r>
              <a:r>
                <a:rPr lang="ko-KR" altLang="en-US" kern="12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anose="02030600000101010101" pitchFamily="18" charset="-127"/>
                  <a:ea typeface="HY견고딕" panose="02030600000101010101" pitchFamily="18" charset="-127"/>
                </a:rPr>
                <a:t>경정청구</a:t>
              </a:r>
              <a:endParaRPr lang="en-US" altLang="ko-KR" kern="1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  <a:p>
              <a:pPr marL="0" lvl="1" algn="ctr" defTabSz="711200" latinLnBrk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ko-KR" altLang="en-US" kern="1200" dirty="0" smtClean="0">
                <a:latin typeface="HY동녘M" panose="02030600000101010101" pitchFamily="18" charset="-127"/>
                <a:ea typeface="HY동녘M" panose="02030600000101010101" pitchFamily="18" charset="-127"/>
              </a:endParaRPr>
            </a:p>
            <a:p>
              <a:pPr marL="457200" lvl="2" indent="-285750" algn="l" defTabSz="711200" latinLnBrk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Wingdings" panose="05000000000000000000" pitchFamily="2" charset="2"/>
                <a:buChar char="v"/>
              </a:pPr>
              <a:r>
                <a:rPr lang="ko-KR" altLang="en-US" sz="1500" kern="1200" dirty="0" smtClean="0">
                  <a:solidFill>
                    <a:schemeClr val="accent6"/>
                  </a:solidFill>
                  <a:latin typeface="HY동녘M" panose="02030600000101010101" pitchFamily="18" charset="-127"/>
                  <a:ea typeface="HY동녘M" panose="02030600000101010101" pitchFamily="18" charset="-127"/>
                </a:rPr>
                <a:t>청구대상 </a:t>
              </a:r>
              <a:r>
                <a:rPr lang="en-US" altLang="ko-KR" sz="1500" kern="1200" dirty="0" smtClean="0">
                  <a:solidFill>
                    <a:schemeClr val="accent6"/>
                  </a:solidFill>
                  <a:latin typeface="HY동녘M" panose="02030600000101010101" pitchFamily="18" charset="-127"/>
                  <a:ea typeface="HY동녘M" panose="02030600000101010101" pitchFamily="18" charset="-127"/>
                </a:rPr>
                <a:t>: </a:t>
              </a:r>
              <a:r>
                <a:rPr lang="en-US" altLang="ko-KR" sz="1500" kern="1200" dirty="0" smtClean="0">
                  <a:solidFill>
                    <a:schemeClr val="accent6"/>
                  </a:solidFill>
                  <a:latin typeface="바탕" panose="02030600000101010101" pitchFamily="18" charset="-127"/>
                  <a:ea typeface="바탕" panose="02030600000101010101" pitchFamily="18" charset="-127"/>
                </a:rPr>
                <a:t>’</a:t>
              </a:r>
              <a:r>
                <a:rPr lang="en-US" altLang="ko-KR" sz="1500" kern="1200" spc="-150" dirty="0" smtClean="0">
                  <a:solidFill>
                    <a:schemeClr val="accent6"/>
                  </a:solidFill>
                  <a:latin typeface="HY동녘M" panose="02030600000101010101" pitchFamily="18" charset="-127"/>
                  <a:ea typeface="HY동녘M" panose="02030600000101010101" pitchFamily="18" charset="-127"/>
                </a:rPr>
                <a:t>15</a:t>
              </a:r>
              <a:r>
                <a:rPr lang="ko-KR" altLang="en-US" sz="1500" kern="1200" spc="-150" dirty="0" smtClean="0">
                  <a:solidFill>
                    <a:schemeClr val="accent6"/>
                  </a:solidFill>
                  <a:latin typeface="HY동녘M" panose="02030600000101010101" pitchFamily="18" charset="-127"/>
                  <a:ea typeface="HY동녘M" panose="02030600000101010101" pitchFamily="18" charset="-127"/>
                </a:rPr>
                <a:t>년 확정보험료 초과신고 사업장</a:t>
              </a:r>
              <a:endParaRPr lang="en-US" altLang="ko-KR" sz="1500" kern="1200" spc="-150" dirty="0" smtClean="0">
                <a:solidFill>
                  <a:schemeClr val="accent6"/>
                </a:solidFill>
                <a:latin typeface="HY동녘M" panose="02030600000101010101" pitchFamily="18" charset="-127"/>
                <a:ea typeface="HY동녘M" panose="02030600000101010101" pitchFamily="18" charset="-127"/>
              </a:endParaRPr>
            </a:p>
            <a:p>
              <a:pPr marL="342900" lvl="2" indent="-171450" algn="l" defTabSz="711200" latinLnBrk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Wingdings" panose="05000000000000000000" pitchFamily="2" charset="2"/>
                <a:buChar char="v"/>
              </a:pPr>
              <a:endParaRPr lang="en-US" altLang="ko-KR" sz="800" kern="1200" spc="-150" dirty="0">
                <a:solidFill>
                  <a:schemeClr val="accent6"/>
                </a:solidFill>
                <a:latin typeface="HY동녘M" panose="02030600000101010101" pitchFamily="18" charset="-127"/>
                <a:ea typeface="HY동녘M" panose="02030600000101010101" pitchFamily="18" charset="-127"/>
              </a:endParaRPr>
            </a:p>
            <a:p>
              <a:pPr marL="457200" lvl="2" indent="-285750" algn="l" defTabSz="711200" latinLnBrk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Wingdings" panose="05000000000000000000" pitchFamily="2" charset="2"/>
                <a:buChar char="v"/>
              </a:pPr>
              <a:r>
                <a:rPr lang="ko-KR" altLang="en-US" sz="1500" kern="1200" dirty="0" smtClean="0">
                  <a:solidFill>
                    <a:schemeClr val="accent6"/>
                  </a:solidFill>
                  <a:latin typeface="HY동녘M" panose="02030600000101010101" pitchFamily="18" charset="-127"/>
                  <a:ea typeface="HY동녘M" panose="02030600000101010101" pitchFamily="18" charset="-127"/>
                </a:rPr>
                <a:t>청구요건 </a:t>
              </a:r>
              <a:r>
                <a:rPr lang="en-US" altLang="ko-KR" sz="1500" kern="1200" dirty="0" smtClean="0">
                  <a:solidFill>
                    <a:schemeClr val="accent6"/>
                  </a:solidFill>
                  <a:latin typeface="HY동녘M" panose="02030600000101010101" pitchFamily="18" charset="-127"/>
                  <a:ea typeface="HY동녘M" panose="02030600000101010101" pitchFamily="18" charset="-127"/>
                </a:rPr>
                <a:t>: </a:t>
              </a:r>
              <a:r>
                <a:rPr lang="ko-KR" altLang="en-US" sz="1500" kern="1200" spc="-150" dirty="0" smtClean="0">
                  <a:solidFill>
                    <a:schemeClr val="accent6"/>
                  </a:solidFill>
                  <a:latin typeface="HY동녘M" panose="02030600000101010101" pitchFamily="18" charset="-127"/>
                  <a:ea typeface="HY동녘M" panose="02030600000101010101" pitchFamily="18" charset="-127"/>
                </a:rPr>
                <a:t>법정기한</a:t>
              </a:r>
              <a:r>
                <a:rPr lang="en-US" altLang="ko-KR" sz="1500" kern="1200" spc="-150" dirty="0" smtClean="0">
                  <a:solidFill>
                    <a:schemeClr val="accent6"/>
                  </a:solidFill>
                  <a:latin typeface="HY동녘M" panose="02030600000101010101" pitchFamily="18" charset="-127"/>
                  <a:ea typeface="HY동녘M" panose="02030600000101010101" pitchFamily="18" charset="-127"/>
                </a:rPr>
                <a:t>(</a:t>
              </a:r>
              <a:r>
                <a:rPr lang="en-US" altLang="ko-KR" sz="1500" b="1" kern="1200" spc="-150" dirty="0" smtClean="0">
                  <a:solidFill>
                    <a:srgbClr val="FF0000"/>
                  </a:solidFill>
                  <a:latin typeface="바탕" panose="02030600000101010101" pitchFamily="18" charset="-127"/>
                  <a:ea typeface="바탕" panose="02030600000101010101" pitchFamily="18" charset="-127"/>
                </a:rPr>
                <a:t>’</a:t>
              </a:r>
              <a:r>
                <a:rPr lang="en-US" altLang="ko-KR" sz="1500" b="1" kern="1200" spc="-150" dirty="0" smtClean="0">
                  <a:solidFill>
                    <a:srgbClr val="FF0000"/>
                  </a:solidFill>
                  <a:latin typeface="HY동녘M" panose="02030600000101010101" pitchFamily="18" charset="-127"/>
                  <a:ea typeface="HY동녘M" panose="02030600000101010101" pitchFamily="18" charset="-127"/>
                </a:rPr>
                <a:t>16.3.31</a:t>
              </a:r>
              <a:r>
                <a:rPr lang="en-US" altLang="ko-KR" sz="1500" kern="1200" spc="-150" dirty="0" smtClean="0">
                  <a:solidFill>
                    <a:srgbClr val="FF0000"/>
                  </a:solidFill>
                  <a:latin typeface="HY동녘M" panose="02030600000101010101" pitchFamily="18" charset="-127"/>
                  <a:ea typeface="HY동녘M" panose="02030600000101010101" pitchFamily="18" charset="-127"/>
                </a:rPr>
                <a:t>.</a:t>
              </a:r>
              <a:r>
                <a:rPr lang="en-US" altLang="ko-KR" sz="1500" kern="1200" spc="-150" dirty="0" smtClean="0">
                  <a:solidFill>
                    <a:schemeClr val="accent6"/>
                  </a:solidFill>
                  <a:latin typeface="HY동녘M" panose="02030600000101010101" pitchFamily="18" charset="-127"/>
                  <a:ea typeface="HY동녘M" panose="02030600000101010101" pitchFamily="18" charset="-127"/>
                </a:rPr>
                <a:t>)</a:t>
              </a:r>
              <a:r>
                <a:rPr lang="ko-KR" altLang="en-US" sz="1500" kern="1200" spc="-150" dirty="0" smtClean="0">
                  <a:solidFill>
                    <a:schemeClr val="accent6"/>
                  </a:solidFill>
                  <a:latin typeface="HY동녘M" panose="02030600000101010101" pitchFamily="18" charset="-127"/>
                  <a:ea typeface="HY동녘M" panose="02030600000101010101" pitchFamily="18" charset="-127"/>
                </a:rPr>
                <a:t>내  신고하였을 것</a:t>
              </a:r>
              <a:endParaRPr lang="en-US" altLang="ko-KR" sz="1500" kern="1200" spc="-150" dirty="0" smtClean="0">
                <a:solidFill>
                  <a:schemeClr val="accent6"/>
                </a:solidFill>
                <a:latin typeface="HY동녘M" panose="02030600000101010101" pitchFamily="18" charset="-127"/>
                <a:ea typeface="HY동녘M" panose="02030600000101010101" pitchFamily="18" charset="-127"/>
              </a:endParaRPr>
            </a:p>
            <a:p>
              <a:pPr marL="342900" lvl="2" indent="-171450" algn="l" defTabSz="711200" latinLnBrk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Wingdings" panose="05000000000000000000" pitchFamily="2" charset="2"/>
                <a:buChar char="v"/>
              </a:pPr>
              <a:endParaRPr lang="en-US" altLang="ko-KR" sz="800" kern="1200" dirty="0">
                <a:solidFill>
                  <a:schemeClr val="accent6"/>
                </a:solidFill>
                <a:latin typeface="HY동녘M" panose="02030600000101010101" pitchFamily="18" charset="-127"/>
                <a:ea typeface="HY동녘M" panose="02030600000101010101" pitchFamily="18" charset="-127"/>
              </a:endParaRPr>
            </a:p>
            <a:p>
              <a:pPr marL="457200" lvl="2" indent="-285750" algn="l" defTabSz="711200" latinLnBrk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Wingdings" panose="05000000000000000000" pitchFamily="2" charset="2"/>
                <a:buChar char="v"/>
              </a:pPr>
              <a:r>
                <a:rPr lang="ko-KR" altLang="en-US" sz="1500" kern="1200" dirty="0" smtClean="0">
                  <a:solidFill>
                    <a:schemeClr val="accent6"/>
                  </a:solidFill>
                  <a:latin typeface="HY동녘M" panose="02030600000101010101" pitchFamily="18" charset="-127"/>
                  <a:ea typeface="HY동녘M" panose="02030600000101010101" pitchFamily="18" charset="-127"/>
                </a:rPr>
                <a:t>청구기한 </a:t>
              </a:r>
              <a:r>
                <a:rPr lang="en-US" altLang="ko-KR" sz="1500" kern="1200" dirty="0" smtClean="0">
                  <a:solidFill>
                    <a:schemeClr val="accent6"/>
                  </a:solidFill>
                  <a:latin typeface="HY동녘M" panose="02030600000101010101" pitchFamily="18" charset="-127"/>
                  <a:ea typeface="HY동녘M" panose="02030600000101010101" pitchFamily="18" charset="-127"/>
                </a:rPr>
                <a:t>: </a:t>
              </a:r>
              <a:r>
                <a:rPr lang="ko-KR" altLang="en-US" sz="1500" kern="1200" dirty="0" smtClean="0">
                  <a:solidFill>
                    <a:schemeClr val="accent6"/>
                  </a:solidFill>
                  <a:latin typeface="HY동녘M" panose="02030600000101010101" pitchFamily="18" charset="-127"/>
                  <a:ea typeface="HY동녘M" panose="02030600000101010101" pitchFamily="18" charset="-127"/>
                </a:rPr>
                <a:t>법정기한 경과 후 </a:t>
              </a:r>
              <a:r>
                <a:rPr lang="en-US" altLang="ko-KR" sz="1500" kern="1200" dirty="0" smtClean="0">
                  <a:solidFill>
                    <a:srgbClr val="FF0000"/>
                  </a:solidFill>
                  <a:latin typeface="HY동녘M" panose="02030600000101010101" pitchFamily="18" charset="-127"/>
                  <a:ea typeface="HY동녘M" panose="02030600000101010101" pitchFamily="18" charset="-127"/>
                </a:rPr>
                <a:t>1</a:t>
              </a:r>
              <a:r>
                <a:rPr lang="ko-KR" altLang="en-US" sz="1500" kern="1200" dirty="0" smtClean="0">
                  <a:solidFill>
                    <a:srgbClr val="FF0000"/>
                  </a:solidFill>
                  <a:latin typeface="HY동녘M" panose="02030600000101010101" pitchFamily="18" charset="-127"/>
                  <a:ea typeface="HY동녘M" panose="02030600000101010101" pitchFamily="18" charset="-127"/>
                </a:rPr>
                <a:t>년 이내</a:t>
              </a:r>
              <a:endParaRPr lang="ko-KR" altLang="en-US" sz="1500" kern="1200" dirty="0">
                <a:latin typeface="HY동녘M" panose="02030600000101010101" pitchFamily="18" charset="-127"/>
                <a:ea typeface="HY동녘M" panose="02030600000101010101" pitchFamily="18" charset="-127"/>
              </a:endParaRPr>
            </a:p>
          </p:txBody>
        </p:sp>
      </p:grpSp>
      <p:sp>
        <p:nvSpPr>
          <p:cNvPr id="26" name="모서리가 둥근 직사각형 25"/>
          <p:cNvSpPr/>
          <p:nvPr/>
        </p:nvSpPr>
        <p:spPr>
          <a:xfrm>
            <a:off x="4647155" y="4437112"/>
            <a:ext cx="4273742" cy="2054535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9" name="모서리가 둥근 직사각형 4"/>
          <p:cNvSpPr/>
          <p:nvPr/>
        </p:nvSpPr>
        <p:spPr>
          <a:xfrm>
            <a:off x="4464571" y="4547427"/>
            <a:ext cx="4571925" cy="196788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13792" rIns="113792" bIns="113792" numCol="1" spcCol="1270" anchor="t" anchorCtr="0">
            <a:noAutofit/>
          </a:bodyPr>
          <a:lstStyle/>
          <a:p>
            <a:pPr marL="0" lvl="1" algn="ctr" defTabSz="711200" latinLnBrk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ko-KR" altLang="en-US" kern="1200" dirty="0" smtClean="0">
                <a:solidFill>
                  <a:schemeClr val="accent6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확정보험료 </a:t>
            </a:r>
            <a:r>
              <a:rPr lang="ko-KR" altLang="en-US" kern="1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수정신고</a:t>
            </a:r>
            <a:endParaRPr lang="en-US" altLang="ko-KR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0" lvl="1" algn="ctr" defTabSz="711200" latinLnBrk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ko-KR" altLang="en-US" kern="1200" dirty="0" smtClean="0">
              <a:solidFill>
                <a:srgbClr val="FF0000"/>
              </a:solidFill>
              <a:latin typeface="HY동녘M" panose="02030600000101010101" pitchFamily="18" charset="-127"/>
              <a:ea typeface="HY동녘M" panose="02030600000101010101" pitchFamily="18" charset="-127"/>
            </a:endParaRPr>
          </a:p>
          <a:p>
            <a:pPr marL="457200" lvl="2" indent="-285750" algn="l" defTabSz="711200" latinLnBrk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v"/>
            </a:pPr>
            <a:r>
              <a:rPr lang="ko-KR" altLang="en-US" sz="1500" kern="1200" dirty="0" smtClean="0">
                <a:solidFill>
                  <a:schemeClr val="accent6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신고대상 </a:t>
            </a:r>
            <a:r>
              <a:rPr lang="en-US" altLang="ko-KR" sz="1500" kern="1200" dirty="0" smtClean="0">
                <a:solidFill>
                  <a:schemeClr val="accent6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: </a:t>
            </a:r>
            <a:r>
              <a:rPr lang="en-US" altLang="ko-KR" sz="1500" kern="1200" dirty="0" smtClean="0">
                <a:solidFill>
                  <a:schemeClr val="accent6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’</a:t>
            </a:r>
            <a:r>
              <a:rPr lang="en-US" altLang="ko-KR" sz="1500" kern="1200" spc="-150" dirty="0" smtClean="0">
                <a:solidFill>
                  <a:schemeClr val="accent6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15</a:t>
            </a:r>
            <a:r>
              <a:rPr lang="ko-KR" altLang="en-US" sz="1500" kern="1200" spc="-150" dirty="0" smtClean="0">
                <a:solidFill>
                  <a:schemeClr val="accent6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년 확정보험료 과소신고 사업장</a:t>
            </a:r>
            <a:endParaRPr lang="en-US" altLang="ko-KR" sz="1500" kern="1200" spc="-15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endParaRPr>
          </a:p>
          <a:p>
            <a:pPr marL="342900" lvl="2" indent="-171450" algn="l" defTabSz="711200" latinLnBrk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v"/>
            </a:pPr>
            <a:endParaRPr lang="en-US" altLang="ko-KR" sz="800" kern="1200" spc="-150" dirty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endParaRPr>
          </a:p>
          <a:p>
            <a:pPr marL="457200" lvl="2" indent="-285750" algn="l" defTabSz="711200" latinLnBrk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v"/>
            </a:pPr>
            <a:r>
              <a:rPr lang="ko-KR" altLang="en-US" sz="1500" dirty="0" smtClean="0">
                <a:solidFill>
                  <a:schemeClr val="accent6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신</a:t>
            </a:r>
            <a:r>
              <a:rPr lang="ko-KR" altLang="en-US" sz="1500" dirty="0">
                <a:solidFill>
                  <a:schemeClr val="accent6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고</a:t>
            </a:r>
            <a:r>
              <a:rPr lang="ko-KR" altLang="en-US" sz="1500" kern="1200" dirty="0" smtClean="0">
                <a:solidFill>
                  <a:schemeClr val="accent6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요건 </a:t>
            </a:r>
            <a:r>
              <a:rPr lang="en-US" altLang="ko-KR" sz="1500" kern="1200" dirty="0" smtClean="0">
                <a:solidFill>
                  <a:schemeClr val="accent6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: </a:t>
            </a:r>
            <a:r>
              <a:rPr lang="ko-KR" altLang="en-US" sz="1500" kern="1200" spc="-150" dirty="0" smtClean="0">
                <a:solidFill>
                  <a:schemeClr val="accent6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법정기한</a:t>
            </a:r>
            <a:r>
              <a:rPr lang="en-US" altLang="ko-KR" sz="1500" kern="1200" spc="-150" dirty="0" smtClean="0">
                <a:solidFill>
                  <a:schemeClr val="accent6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(</a:t>
            </a:r>
            <a:r>
              <a:rPr lang="en-US" altLang="ko-KR" sz="1500" b="1" kern="1200" spc="-150" dirty="0" smtClean="0">
                <a:solidFill>
                  <a:srgbClr val="FF000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’</a:t>
            </a:r>
            <a:r>
              <a:rPr lang="en-US" altLang="ko-KR" sz="1500" b="1" kern="1200" spc="-150" dirty="0" smtClean="0">
                <a:solidFill>
                  <a:srgbClr val="FF0000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16.3.31</a:t>
            </a:r>
            <a:r>
              <a:rPr lang="en-US" altLang="ko-KR" sz="1500" kern="1200" spc="-150" dirty="0" smtClean="0">
                <a:solidFill>
                  <a:srgbClr val="FF0000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.</a:t>
            </a:r>
            <a:r>
              <a:rPr lang="en-US" altLang="ko-KR" sz="1500" kern="1200" spc="-150" dirty="0" smtClean="0">
                <a:solidFill>
                  <a:schemeClr val="accent6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)</a:t>
            </a:r>
            <a:r>
              <a:rPr lang="ko-KR" altLang="en-US" sz="1500" kern="1200" spc="-150" dirty="0" smtClean="0">
                <a:solidFill>
                  <a:schemeClr val="accent6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내  신고하였을 것</a:t>
            </a:r>
            <a:endParaRPr lang="en-US" altLang="ko-KR" sz="1500" kern="1200" spc="-150" dirty="0" smtClean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endParaRPr>
          </a:p>
          <a:p>
            <a:pPr marL="342900" lvl="2" indent="-171450" algn="l" defTabSz="711200" latinLnBrk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v"/>
            </a:pPr>
            <a:endParaRPr lang="en-US" altLang="ko-KR" sz="800" kern="1200" dirty="0">
              <a:solidFill>
                <a:schemeClr val="accent6"/>
              </a:solidFill>
              <a:latin typeface="HY동녘M" panose="02030600000101010101" pitchFamily="18" charset="-127"/>
              <a:ea typeface="HY동녘M" panose="02030600000101010101" pitchFamily="18" charset="-127"/>
            </a:endParaRPr>
          </a:p>
          <a:p>
            <a:pPr marL="457200" lvl="2" indent="-285750" algn="l" defTabSz="711200" latinLnBrk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v"/>
            </a:pPr>
            <a:r>
              <a:rPr lang="ko-KR" altLang="en-US" sz="1500" kern="1200" dirty="0" smtClean="0">
                <a:solidFill>
                  <a:schemeClr val="accent6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신고기한 </a:t>
            </a:r>
            <a:r>
              <a:rPr lang="en-US" altLang="ko-KR" sz="1500" kern="1200" dirty="0" smtClean="0">
                <a:solidFill>
                  <a:schemeClr val="accent6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: </a:t>
            </a:r>
            <a:r>
              <a:rPr lang="ko-KR" altLang="en-US" sz="1500" kern="1200" dirty="0" smtClean="0">
                <a:solidFill>
                  <a:srgbClr val="FF0000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확정보험료 조사계획 통지 전까지</a:t>
            </a:r>
            <a:endParaRPr lang="ko-KR" altLang="en-US" sz="1500" kern="1200" dirty="0">
              <a:solidFill>
                <a:srgbClr val="FF0000"/>
              </a:solidFill>
              <a:latin typeface="HY동녘M" panose="02030600000101010101" pitchFamily="18" charset="-127"/>
              <a:ea typeface="HY동녘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48771200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6" name="Rectangle 2"/>
          <p:cNvSpPr>
            <a:spLocks noChangeArrowheads="1"/>
          </p:cNvSpPr>
          <p:nvPr/>
        </p:nvSpPr>
        <p:spPr bwMode="auto">
          <a:xfrm>
            <a:off x="539750" y="144463"/>
            <a:ext cx="619283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42900" indent="-342900" defTabSz="1042988">
              <a:buClr>
                <a:srgbClr val="161645"/>
              </a:buClr>
              <a:buSzPts val="1200"/>
              <a:defRPr/>
            </a:pPr>
            <a:r>
              <a:rPr lang="ko-KR" altLang="en-US" sz="2800" dirty="0" smtClean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확정보수총액 산정 요령</a:t>
            </a:r>
            <a:endParaRPr lang="ko-KR" altLang="en-US" sz="2800" dirty="0">
              <a:ln w="3175" cmpd="sng">
                <a:solidFill>
                  <a:srgbClr val="006666"/>
                </a:solidFill>
                <a:prstDash val="solid"/>
              </a:ln>
              <a:solidFill>
                <a:srgbClr val="0070C0"/>
              </a:solidFill>
              <a:latin typeface="HY견고딕" pitchFamily="18" charset="-127"/>
              <a:ea typeface="HY견고딕" pitchFamily="18" charset="-127"/>
              <a:cs typeface="Arial" pitchFamily="34" charset="0"/>
            </a:endParaRPr>
          </a:p>
        </p:txBody>
      </p:sp>
      <p:pic>
        <p:nvPicPr>
          <p:cNvPr id="36877" name="Picture 37" descr="08"/>
          <p:cNvPicPr>
            <a:picLocks noChangeAspect="1" noChangeArrowheads="1"/>
          </p:cNvPicPr>
          <p:nvPr/>
        </p:nvPicPr>
        <p:blipFill>
          <a:blip r:embed="rId3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96" name="Rectangle 28"/>
          <p:cNvSpPr>
            <a:spLocks noChangeArrowheads="1"/>
          </p:cNvSpPr>
          <p:nvPr/>
        </p:nvSpPr>
        <p:spPr bwMode="auto">
          <a:xfrm>
            <a:off x="395288" y="1395829"/>
            <a:ext cx="3600648" cy="400110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kumimoji="1"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건설업 확정보수총액 산정 </a:t>
            </a:r>
            <a:endParaRPr kumimoji="1" lang="ko-KR" altLang="en-US" sz="2000" dirty="0">
              <a:solidFill>
                <a:srgbClr val="66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4" name="Line 21"/>
          <p:cNvSpPr>
            <a:spLocks noChangeShapeType="1"/>
          </p:cNvSpPr>
          <p:nvPr/>
        </p:nvSpPr>
        <p:spPr bwMode="auto">
          <a:xfrm>
            <a:off x="466725" y="2026096"/>
            <a:ext cx="1800225" cy="0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  <a:effectLst/>
          <a:scene3d>
            <a:camera prst="legacyObliqueTopRight"/>
            <a:lightRig rig="legacyFlat2" dir="t"/>
          </a:scene3d>
          <a:sp3d extrusionH="430200" prstMaterial="legacyPlastic">
            <a:bevelT w="13500" h="13500" prst="angle"/>
            <a:bevelB w="13500" h="13500" prst="angle"/>
            <a:extrusionClr>
              <a:srgbClr val="FF3399"/>
            </a:extrusionClr>
          </a:sp3d>
        </p:spPr>
        <p:txBody>
          <a:bodyPr>
            <a:spAutoFit/>
            <a:flatTx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5" name="Line 22"/>
          <p:cNvSpPr>
            <a:spLocks noChangeShapeType="1"/>
          </p:cNvSpPr>
          <p:nvPr/>
        </p:nvSpPr>
        <p:spPr bwMode="auto">
          <a:xfrm>
            <a:off x="466725" y="5490021"/>
            <a:ext cx="1800225" cy="0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6" name="Line 23"/>
          <p:cNvSpPr>
            <a:spLocks noChangeShapeType="1"/>
          </p:cNvSpPr>
          <p:nvPr/>
        </p:nvSpPr>
        <p:spPr bwMode="auto">
          <a:xfrm>
            <a:off x="409575" y="2026096"/>
            <a:ext cx="0" cy="647700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  <a:effectLst/>
          <a:scene3d>
            <a:camera prst="legacyObliqueTopRight"/>
            <a:lightRig rig="legacyFlat2" dir="t"/>
          </a:scene3d>
          <a:sp3d extrusionH="430200" prstMaterial="legacyPlastic">
            <a:bevelT w="13500" h="13500" prst="angle"/>
            <a:bevelB w="13500" h="13500" prst="angle"/>
            <a:extrusionClr>
              <a:srgbClr val="FF3399"/>
            </a:extrusionClr>
          </a:sp3d>
        </p:spPr>
        <p:txBody>
          <a:bodyPr>
            <a:spAutoFit/>
            <a:flatTx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7" name="Line 24"/>
          <p:cNvSpPr>
            <a:spLocks noChangeShapeType="1"/>
          </p:cNvSpPr>
          <p:nvPr/>
        </p:nvSpPr>
        <p:spPr bwMode="auto">
          <a:xfrm>
            <a:off x="8372475" y="2026096"/>
            <a:ext cx="0" cy="647700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  <a:effectLst/>
          <a:scene3d>
            <a:camera prst="legacyObliqueTopRight"/>
            <a:lightRig rig="legacyFlat2" dir="t"/>
          </a:scene3d>
          <a:sp3d extrusionH="430200" prstMaterial="legacyPlastic">
            <a:bevelT w="13500" h="13500" prst="angle"/>
            <a:bevelB w="13500" h="13500" prst="angle"/>
            <a:extrusionClr>
              <a:srgbClr val="FF3399"/>
            </a:extrusionClr>
          </a:sp3d>
        </p:spPr>
        <p:txBody>
          <a:bodyPr>
            <a:spAutoFit/>
            <a:flatTx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8" name="Line 25"/>
          <p:cNvSpPr>
            <a:spLocks noChangeShapeType="1"/>
          </p:cNvSpPr>
          <p:nvPr/>
        </p:nvSpPr>
        <p:spPr bwMode="auto">
          <a:xfrm>
            <a:off x="2138363" y="2026096"/>
            <a:ext cx="3087687" cy="1588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  <a:effectLst/>
          <a:scene3d>
            <a:camera prst="legacyObliqueTopRight"/>
            <a:lightRig rig="legacyFlat2" dir="t"/>
          </a:scene3d>
          <a:sp3d extrusionH="430200" prstMaterial="legacyPlastic">
            <a:bevelT w="13500" h="13500" prst="angle"/>
            <a:bevelB w="13500" h="13500" prst="angle"/>
            <a:extrusionClr>
              <a:srgbClr val="FF3399"/>
            </a:extrusionClr>
          </a:sp3d>
        </p:spPr>
        <p:txBody>
          <a:bodyPr>
            <a:spAutoFit/>
            <a:flatTx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9" name="Line 26"/>
          <p:cNvSpPr>
            <a:spLocks noChangeShapeType="1"/>
          </p:cNvSpPr>
          <p:nvPr/>
        </p:nvSpPr>
        <p:spPr bwMode="auto">
          <a:xfrm>
            <a:off x="409575" y="2702371"/>
            <a:ext cx="0" cy="1131888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0" name="Line 27"/>
          <p:cNvSpPr>
            <a:spLocks noChangeShapeType="1"/>
          </p:cNvSpPr>
          <p:nvPr/>
        </p:nvSpPr>
        <p:spPr bwMode="auto">
          <a:xfrm>
            <a:off x="5205413" y="2026096"/>
            <a:ext cx="3302000" cy="1588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  <a:effectLst/>
          <a:scene3d>
            <a:camera prst="legacyObliqueTopRight"/>
            <a:lightRig rig="legacyFlat2" dir="t"/>
          </a:scene3d>
          <a:sp3d extrusionH="430200" prstMaterial="legacyPlastic">
            <a:bevelT w="13500" h="13500" prst="angle"/>
            <a:bevelB w="13500" h="13500" prst="angle"/>
            <a:extrusionClr>
              <a:srgbClr val="FF3399"/>
            </a:extrusionClr>
          </a:sp3d>
        </p:spPr>
        <p:txBody>
          <a:bodyPr>
            <a:spAutoFit/>
            <a:flatTx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1" name="Line 28"/>
          <p:cNvSpPr>
            <a:spLocks noChangeShapeType="1"/>
          </p:cNvSpPr>
          <p:nvPr/>
        </p:nvSpPr>
        <p:spPr bwMode="auto">
          <a:xfrm>
            <a:off x="8372475" y="2702371"/>
            <a:ext cx="0" cy="1131888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2" name="Line 29"/>
          <p:cNvSpPr>
            <a:spLocks noChangeShapeType="1"/>
          </p:cNvSpPr>
          <p:nvPr/>
        </p:nvSpPr>
        <p:spPr bwMode="auto">
          <a:xfrm>
            <a:off x="409575" y="3834259"/>
            <a:ext cx="0" cy="1655762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3" name="Line 30"/>
          <p:cNvSpPr>
            <a:spLocks noChangeShapeType="1"/>
          </p:cNvSpPr>
          <p:nvPr/>
        </p:nvSpPr>
        <p:spPr bwMode="auto">
          <a:xfrm>
            <a:off x="8372475" y="3834259"/>
            <a:ext cx="0" cy="1655762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4" name="Line 31"/>
          <p:cNvSpPr>
            <a:spLocks noChangeShapeType="1"/>
          </p:cNvSpPr>
          <p:nvPr/>
        </p:nvSpPr>
        <p:spPr bwMode="auto">
          <a:xfrm>
            <a:off x="2138363" y="5490021"/>
            <a:ext cx="3087687" cy="1588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5" name="Line 32"/>
          <p:cNvSpPr>
            <a:spLocks noChangeShapeType="1"/>
          </p:cNvSpPr>
          <p:nvPr/>
        </p:nvSpPr>
        <p:spPr bwMode="auto">
          <a:xfrm>
            <a:off x="5205413" y="5490021"/>
            <a:ext cx="3302000" cy="1588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7603442"/>
              </p:ext>
            </p:extLst>
          </p:nvPr>
        </p:nvGraphicFramePr>
        <p:xfrm>
          <a:off x="467544" y="1988840"/>
          <a:ext cx="8064898" cy="3096344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224136"/>
                <a:gridCol w="3420381"/>
                <a:gridCol w="3420381"/>
              </a:tblGrid>
              <a:tr h="64807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구분</a:t>
                      </a:r>
                      <a:endParaRPr lang="ko-KR" alt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동녘M" panose="02030600000101010101" pitchFamily="18" charset="-127"/>
                        <a:ea typeface="HY동녘M" panose="02030600000101010101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산재보험</a:t>
                      </a:r>
                      <a:endParaRPr lang="ko-KR" alt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동녘M" panose="02030600000101010101" pitchFamily="18" charset="-127"/>
                        <a:ea typeface="HY동녘M" panose="02030600000101010101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고용보험</a:t>
                      </a:r>
                      <a:endParaRPr lang="ko-KR" alt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동녘M" panose="02030600000101010101" pitchFamily="18" charset="-127"/>
                        <a:ea typeface="HY동녘M" panose="02030600000101010101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413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본사</a:t>
                      </a:r>
                      <a:endParaRPr lang="ko-KR" altLang="en-US" dirty="0">
                        <a:latin typeface="HY동녘M" panose="02030600000101010101" pitchFamily="18" charset="-127"/>
                        <a:ea typeface="HY동녘M" panose="02030600000101010101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dirty="0" smtClean="0"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사무</a:t>
                      </a:r>
                      <a:r>
                        <a:rPr lang="en-US" altLang="ko-KR" sz="1800" dirty="0" smtClean="0"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(</a:t>
                      </a:r>
                      <a:r>
                        <a:rPr lang="ko-KR" altLang="en-US" sz="1800" dirty="0" smtClean="0"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내근</a:t>
                      </a:r>
                      <a:r>
                        <a:rPr lang="en-US" altLang="ko-KR" sz="1800" dirty="0" smtClean="0"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)</a:t>
                      </a:r>
                      <a:r>
                        <a:rPr lang="ko-KR" altLang="en-US" sz="1800" dirty="0" smtClean="0"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직원 보수</a:t>
                      </a:r>
                      <a:endParaRPr lang="en-US" altLang="ko-KR" sz="1800" dirty="0" smtClean="0">
                        <a:latin typeface="HY동녘M" panose="02030600000101010101" pitchFamily="18" charset="-127"/>
                        <a:ea typeface="HY동녘M" panose="02030600000101010101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 smtClean="0">
                          <a:solidFill>
                            <a:srgbClr val="0070C0"/>
                          </a:solidFill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사무</a:t>
                      </a:r>
                      <a:r>
                        <a:rPr lang="en-US" altLang="ko-KR" sz="2000" dirty="0" smtClean="0">
                          <a:solidFill>
                            <a:srgbClr val="0070C0"/>
                          </a:solidFill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(</a:t>
                      </a:r>
                      <a:r>
                        <a:rPr lang="ko-KR" altLang="en-US" sz="2000" dirty="0" smtClean="0">
                          <a:solidFill>
                            <a:srgbClr val="0070C0"/>
                          </a:solidFill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내근</a:t>
                      </a:r>
                      <a:r>
                        <a:rPr lang="en-US" altLang="ko-KR" sz="2000" dirty="0" smtClean="0">
                          <a:solidFill>
                            <a:srgbClr val="0070C0"/>
                          </a:solidFill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)</a:t>
                      </a:r>
                      <a:r>
                        <a:rPr lang="ko-KR" altLang="en-US" sz="2000" dirty="0" smtClean="0">
                          <a:solidFill>
                            <a:srgbClr val="0070C0"/>
                          </a:solidFill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직원 보수</a:t>
                      </a:r>
                      <a:endParaRPr lang="en-US" altLang="ko-KR" sz="2000" dirty="0" smtClean="0">
                        <a:solidFill>
                          <a:srgbClr val="0070C0"/>
                        </a:solidFill>
                        <a:latin typeface="HY동녘M" panose="02030600000101010101" pitchFamily="18" charset="-127"/>
                        <a:ea typeface="HY동녘M" panose="02030600000101010101" pitchFamily="18" charset="-127"/>
                      </a:endParaRPr>
                    </a:p>
                    <a:p>
                      <a:pPr algn="ctr"/>
                      <a:r>
                        <a:rPr lang="en-US" altLang="ko-KR" sz="2000" dirty="0" smtClean="0">
                          <a:solidFill>
                            <a:schemeClr val="tx1"/>
                          </a:solidFill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+</a:t>
                      </a:r>
                      <a:r>
                        <a:rPr lang="en-US" altLang="ko-KR" sz="2000" baseline="0" dirty="0" smtClean="0">
                          <a:solidFill>
                            <a:schemeClr val="tx1"/>
                          </a:solidFill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 </a:t>
                      </a:r>
                      <a:r>
                        <a:rPr lang="ko-KR" altLang="en-US" dirty="0" smtClean="0">
                          <a:solidFill>
                            <a:schemeClr val="tx1"/>
                          </a:solidFill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본</a:t>
                      </a:r>
                      <a:r>
                        <a:rPr lang="ko-KR" altLang="en-US" dirty="0" smtClean="0"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사소속 현장근무직원 보수</a:t>
                      </a:r>
                      <a:endParaRPr lang="en-US" altLang="ko-KR" dirty="0" smtClean="0">
                        <a:solidFill>
                          <a:srgbClr val="0070C0"/>
                        </a:solidFill>
                        <a:latin typeface="HY동녘M" panose="02030600000101010101" pitchFamily="18" charset="-127"/>
                        <a:ea typeface="HY동녘M" panose="02030600000101010101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413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건설현장</a:t>
                      </a:r>
                      <a:endParaRPr lang="ko-KR" altLang="en-US" dirty="0">
                        <a:latin typeface="HY동녘M" panose="02030600000101010101" pitchFamily="18" charset="-127"/>
                        <a:ea typeface="HY동녘M" panose="02030600000101010101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>
                          <a:solidFill>
                            <a:srgbClr val="0070C0"/>
                          </a:solidFill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본사소속 현장근무직원 보수</a:t>
                      </a:r>
                      <a:endParaRPr lang="en-US" altLang="ko-KR" dirty="0" smtClean="0">
                        <a:solidFill>
                          <a:srgbClr val="0070C0"/>
                        </a:solidFill>
                        <a:latin typeface="HY동녘M" panose="02030600000101010101" pitchFamily="18" charset="-127"/>
                        <a:ea typeface="HY동녘M" panose="02030600000101010101" pitchFamily="18" charset="-127"/>
                      </a:endParaRPr>
                    </a:p>
                    <a:p>
                      <a:pPr algn="ctr"/>
                      <a:r>
                        <a:rPr lang="en-US" altLang="ko-KR" sz="1800" dirty="0" smtClean="0"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+ </a:t>
                      </a:r>
                      <a:r>
                        <a:rPr lang="ko-KR" altLang="en-US" sz="1800" dirty="0" smtClean="0"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현장일용직 보수</a:t>
                      </a:r>
                      <a:endParaRPr lang="en-US" altLang="ko-KR" sz="1800" dirty="0" smtClean="0">
                        <a:latin typeface="HY동녘M" panose="02030600000101010101" pitchFamily="18" charset="-127"/>
                        <a:ea typeface="HY동녘M" panose="02030600000101010101" pitchFamily="18" charset="-127"/>
                      </a:endParaRPr>
                    </a:p>
                    <a:p>
                      <a:pPr algn="ctr"/>
                      <a:r>
                        <a:rPr lang="en-US" altLang="ko-KR" sz="1800" dirty="0" smtClean="0"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+ </a:t>
                      </a:r>
                      <a:r>
                        <a:rPr lang="ko-KR" altLang="en-US" sz="1800" dirty="0" smtClean="0"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외주공사비 </a:t>
                      </a:r>
                      <a:r>
                        <a:rPr lang="en-US" altLang="ko-KR" sz="1800" dirty="0" smtClean="0"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× 31%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800" dirty="0" smtClean="0"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현장일용직 보수</a:t>
                      </a:r>
                      <a:endParaRPr lang="en-US" altLang="ko-KR" sz="1800" dirty="0" smtClean="0">
                        <a:latin typeface="HY동녘M" panose="02030600000101010101" pitchFamily="18" charset="-127"/>
                        <a:ea typeface="HY동녘M" panose="02030600000101010101" pitchFamily="18" charset="-127"/>
                      </a:endParaRPr>
                    </a:p>
                    <a:p>
                      <a:pPr algn="ctr"/>
                      <a:r>
                        <a:rPr lang="en-US" altLang="ko-KR" sz="1800" dirty="0" smtClean="0"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+ </a:t>
                      </a:r>
                      <a:r>
                        <a:rPr lang="ko-KR" altLang="en-US" sz="1800" dirty="0" smtClean="0"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외주공사비 </a:t>
                      </a:r>
                      <a:r>
                        <a:rPr lang="en-US" altLang="ko-KR" sz="1800" dirty="0" smtClean="0">
                          <a:latin typeface="HY동녘M" panose="02030600000101010101" pitchFamily="18" charset="-127"/>
                          <a:ea typeface="HY동녘M" panose="02030600000101010101" pitchFamily="18" charset="-127"/>
                        </a:rPr>
                        <a:t>× 31%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6" name="Rectangle 28"/>
          <p:cNvSpPr>
            <a:spLocks noChangeArrowheads="1"/>
          </p:cNvSpPr>
          <p:nvPr/>
        </p:nvSpPr>
        <p:spPr bwMode="auto">
          <a:xfrm>
            <a:off x="572560" y="5318338"/>
            <a:ext cx="7874395" cy="630942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1400" dirty="0" smtClean="0">
                <a:latin typeface="HY견고딕" pitchFamily="18" charset="-127"/>
                <a:ea typeface="HY견고딕" pitchFamily="18" charset="-127"/>
              </a:rPr>
              <a:t>★ </a:t>
            </a:r>
            <a:r>
              <a:rPr lang="ko-KR" altLang="en-US" sz="14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본사소속 현장근무직원의 보수</a:t>
            </a:r>
            <a:r>
              <a:rPr lang="en-US" altLang="ko-KR" sz="14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1400" dirty="0" err="1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간접노무비</a:t>
            </a:r>
            <a:r>
              <a:rPr lang="en-US" altLang="ko-KR" sz="14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)</a:t>
            </a:r>
            <a:r>
              <a:rPr lang="ko-KR" altLang="en-US" sz="14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가 고용</a:t>
            </a:r>
            <a:r>
              <a:rPr lang="en-US" altLang="ko-KR" sz="14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14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산재보험이 서로 다</a:t>
            </a:r>
            <a:r>
              <a:rPr lang="ko-KR" altLang="en-US" sz="14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르</a:t>
            </a:r>
            <a:r>
              <a:rPr lang="ko-KR" altLang="en-US" sz="14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게 처리됨에 유의</a:t>
            </a:r>
            <a:endParaRPr lang="en-US" altLang="ko-KR" sz="1400" dirty="0" smtClean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1400" dirty="0" smtClean="0">
                <a:latin typeface="HY견고딕" pitchFamily="18" charset="-127"/>
                <a:ea typeface="HY견고딕" pitchFamily="18" charset="-127"/>
              </a:rPr>
              <a:t>★ </a:t>
            </a:r>
            <a:r>
              <a:rPr lang="ko-KR" altLang="en-US" sz="14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하도급 공사</a:t>
            </a:r>
            <a:r>
              <a:rPr lang="en-US" altLang="ko-KR" sz="14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14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외주공사비</a:t>
            </a:r>
            <a:r>
              <a:rPr lang="en-US" altLang="ko-KR" sz="14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)</a:t>
            </a:r>
            <a:r>
              <a:rPr lang="ko-KR" altLang="en-US" sz="14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노무비율 </a:t>
            </a:r>
            <a:r>
              <a:rPr lang="en-US" altLang="ko-KR" sz="14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: 31% (</a:t>
            </a:r>
            <a:r>
              <a:rPr lang="en-US" altLang="ko-KR" sz="14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바탕" panose="02030600000101010101" pitchFamily="18" charset="-127"/>
                <a:ea typeface="바탕" panose="02030600000101010101" pitchFamily="18" charset="-127"/>
              </a:rPr>
              <a:t>’</a:t>
            </a:r>
            <a:r>
              <a:rPr lang="en-US" altLang="ko-KR" sz="14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15</a:t>
            </a:r>
            <a:r>
              <a:rPr lang="ko-KR" altLang="en-US" sz="14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년도  </a:t>
            </a:r>
            <a:r>
              <a:rPr lang="en-US" altLang="ko-KR" sz="14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)</a:t>
            </a:r>
            <a:endParaRPr lang="ko-KR" altLang="en-US" sz="14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22906156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6"/>
          <p:cNvSpPr>
            <a:spLocks noChangeArrowheads="1"/>
          </p:cNvSpPr>
          <p:nvPr/>
        </p:nvSpPr>
        <p:spPr bwMode="auto">
          <a:xfrm>
            <a:off x="153988" y="1590675"/>
            <a:ext cx="8836025" cy="4970463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6876" name="Rectangle 2"/>
          <p:cNvSpPr>
            <a:spLocks noChangeArrowheads="1"/>
          </p:cNvSpPr>
          <p:nvPr/>
        </p:nvSpPr>
        <p:spPr bwMode="auto">
          <a:xfrm>
            <a:off x="539750" y="144463"/>
            <a:ext cx="619283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42900" indent="-342900" defTabSz="1042988">
              <a:buClr>
                <a:srgbClr val="161645"/>
              </a:buClr>
              <a:buSzPts val="1200"/>
              <a:defRPr/>
            </a:pPr>
            <a:r>
              <a:rPr lang="ko-KR" altLang="en-US" sz="2800" dirty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확정보수총액 산정 요령</a:t>
            </a:r>
          </a:p>
        </p:txBody>
      </p:sp>
      <p:pic>
        <p:nvPicPr>
          <p:cNvPr id="36877" name="Picture 37" descr="08"/>
          <p:cNvPicPr>
            <a:picLocks noChangeAspect="1" noChangeArrowheads="1"/>
          </p:cNvPicPr>
          <p:nvPr/>
        </p:nvPicPr>
        <p:blipFill>
          <a:blip r:embed="rId3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96" name="Rectangle 28"/>
          <p:cNvSpPr>
            <a:spLocks noChangeArrowheads="1"/>
          </p:cNvSpPr>
          <p:nvPr/>
        </p:nvSpPr>
        <p:spPr bwMode="auto">
          <a:xfrm>
            <a:off x="395288" y="1412776"/>
            <a:ext cx="1584424" cy="406400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ko-KR" sz="200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kumimoji="1" lang="ko-KR" altLang="en-US" sz="200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건설본사</a:t>
            </a:r>
            <a:endParaRPr kumimoji="1" lang="ko-KR" altLang="en-US" sz="2000">
              <a:solidFill>
                <a:srgbClr val="66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4058897617"/>
              </p:ext>
            </p:extLst>
          </p:nvPr>
        </p:nvGraphicFramePr>
        <p:xfrm>
          <a:off x="388335" y="1988840"/>
          <a:ext cx="8079298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045639846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5"/>
          <p:cNvSpPr>
            <a:spLocks noChangeArrowheads="1"/>
          </p:cNvSpPr>
          <p:nvPr/>
        </p:nvSpPr>
        <p:spPr bwMode="auto">
          <a:xfrm>
            <a:off x="153988" y="1590675"/>
            <a:ext cx="8836025" cy="4970463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7891" name="Text Box 6"/>
          <p:cNvSpPr txBox="1">
            <a:spLocks noChangeArrowheads="1"/>
          </p:cNvSpPr>
          <p:nvPr/>
        </p:nvSpPr>
        <p:spPr bwMode="auto">
          <a:xfrm>
            <a:off x="304800" y="1752600"/>
            <a:ext cx="8534400" cy="449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ko-KR" altLang="en-US">
                <a:solidFill>
                  <a:prstClr val="black"/>
                </a:solidFill>
              </a:rPr>
              <a:t> 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37902" name="Rectangle 2"/>
          <p:cNvSpPr>
            <a:spLocks noChangeArrowheads="1"/>
          </p:cNvSpPr>
          <p:nvPr/>
        </p:nvSpPr>
        <p:spPr bwMode="auto">
          <a:xfrm>
            <a:off x="539750" y="144463"/>
            <a:ext cx="619283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42900" indent="-342900" defTabSz="1042988">
              <a:buClr>
                <a:srgbClr val="161645"/>
              </a:buClr>
              <a:buSzPts val="1200"/>
              <a:defRPr/>
            </a:pPr>
            <a:r>
              <a:rPr lang="ko-KR" altLang="en-US" sz="2800" dirty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확정보수총액 산정 요령</a:t>
            </a:r>
          </a:p>
        </p:txBody>
      </p:sp>
      <p:pic>
        <p:nvPicPr>
          <p:cNvPr id="37903" name="Picture 37" descr="08"/>
          <p:cNvPicPr>
            <a:picLocks noChangeAspect="1" noChangeArrowheads="1"/>
          </p:cNvPicPr>
          <p:nvPr/>
        </p:nvPicPr>
        <p:blipFill>
          <a:blip r:embed="rId3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96" name="Rectangle 28"/>
          <p:cNvSpPr>
            <a:spLocks noChangeArrowheads="1"/>
          </p:cNvSpPr>
          <p:nvPr/>
        </p:nvSpPr>
        <p:spPr bwMode="auto">
          <a:xfrm>
            <a:off x="395288" y="1268413"/>
            <a:ext cx="1584424" cy="406400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kumimoji="1"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건설일괄</a:t>
            </a:r>
            <a:endParaRPr kumimoji="1" lang="ko-KR" altLang="en-US" sz="2000" dirty="0">
              <a:solidFill>
                <a:srgbClr val="66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15" name="다이어그램 14"/>
          <p:cNvGraphicFramePr/>
          <p:nvPr>
            <p:extLst>
              <p:ext uri="{D42A27DB-BD31-4B8C-83A1-F6EECF244321}">
                <p14:modId xmlns:p14="http://schemas.microsoft.com/office/powerpoint/2010/main" val="4126419964"/>
              </p:ext>
            </p:extLst>
          </p:nvPr>
        </p:nvGraphicFramePr>
        <p:xfrm>
          <a:off x="388335" y="1916832"/>
          <a:ext cx="8079298" cy="2880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16" name="그룹 15"/>
          <p:cNvGrpSpPr/>
          <p:nvPr/>
        </p:nvGrpSpPr>
        <p:grpSpPr>
          <a:xfrm>
            <a:off x="1187624" y="4617666"/>
            <a:ext cx="6768752" cy="1944216"/>
            <a:chOff x="7194" y="0"/>
            <a:chExt cx="3889740" cy="2880320"/>
          </a:xfrm>
          <a:gradFill flip="none" rotWithShape="1">
            <a:gsLst>
              <a:gs pos="0">
                <a:schemeClr val="bg1">
                  <a:lumMod val="65000"/>
                </a:schemeClr>
              </a:gs>
              <a:gs pos="39999">
                <a:schemeClr val="bg1">
                  <a:lumMod val="75000"/>
                </a:schemeClr>
              </a:gs>
              <a:gs pos="7000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  <a:tileRect/>
          </a:gradFill>
        </p:grpSpPr>
        <p:sp>
          <p:nvSpPr>
            <p:cNvPr id="17" name="모서리가 둥근 직사각형 16"/>
            <p:cNvSpPr/>
            <p:nvPr/>
          </p:nvSpPr>
          <p:spPr>
            <a:xfrm>
              <a:off x="7194" y="0"/>
              <a:ext cx="3889740" cy="2880320"/>
            </a:xfrm>
            <a:prstGeom prst="roundRect">
              <a:avLst>
                <a:gd name="adj" fmla="val 10000"/>
              </a:avLst>
            </a:prstGeom>
            <a:gradFill>
              <a:gsLst>
                <a:gs pos="0">
                  <a:schemeClr val="bg1"/>
                </a:gs>
                <a:gs pos="39999">
                  <a:schemeClr val="bg1">
                    <a:lumMod val="95000"/>
                  </a:schemeClr>
                </a:gs>
                <a:gs pos="70000">
                  <a:schemeClr val="bg1">
                    <a:lumMod val="85000"/>
                  </a:schemeClr>
                </a:gs>
                <a:gs pos="100000">
                  <a:schemeClr val="bg1">
                    <a:lumMod val="85000"/>
                    <a:alpha val="20000"/>
                  </a:schemeClr>
                </a:gs>
              </a:gsLst>
              <a:lin ang="5400000" scaled="1"/>
            </a:gradFill>
            <a:effectLst/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모서리가 둥근 직사각형 4"/>
            <p:cNvSpPr/>
            <p:nvPr/>
          </p:nvSpPr>
          <p:spPr>
            <a:xfrm>
              <a:off x="7194" y="1056117"/>
              <a:ext cx="3889740" cy="864096"/>
            </a:xfrm>
            <a:prstGeom prst="rect">
              <a:avLst/>
            </a:prstGeom>
            <a:gradFill>
              <a:gsLst>
                <a:gs pos="0">
                  <a:schemeClr val="bg1">
                    <a:lumMod val="95000"/>
                    <a:alpha val="20000"/>
                  </a:schemeClr>
                </a:gs>
                <a:gs pos="39999">
                  <a:schemeClr val="bg1">
                    <a:lumMod val="85000"/>
                  </a:schemeClr>
                </a:gs>
                <a:gs pos="70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  <a:alpha val="50000"/>
                  </a:schemeClr>
                </a:gs>
              </a:gsLst>
              <a:lin ang="5400000" scaled="1"/>
            </a:gra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ko-KR" altLang="en-US" sz="1400" dirty="0" smtClean="0">
                  <a:latin typeface="HY동녘B" panose="02030600000101010101" pitchFamily="18" charset="-127"/>
                  <a:ea typeface="HY동녘B" panose="02030600000101010101" pitchFamily="18" charset="-127"/>
                </a:rPr>
                <a:t>본사 소속 </a:t>
              </a:r>
              <a:r>
                <a:rPr lang="ko-KR" altLang="en-US" sz="1400" b="1" dirty="0" smtClean="0">
                  <a:solidFill>
                    <a:srgbClr val="C00000"/>
                  </a:solidFill>
                  <a:latin typeface="HY동녘B" panose="02030600000101010101" pitchFamily="18" charset="-127"/>
                  <a:ea typeface="HY동녘B" panose="02030600000101010101" pitchFamily="18" charset="-127"/>
                </a:rPr>
                <a:t>현장근무직원의 보수가 손익계산서로 </a:t>
              </a:r>
              <a:r>
                <a:rPr lang="ko-KR" altLang="en-US" sz="1400" dirty="0" smtClean="0">
                  <a:latin typeface="HY동녘B" panose="02030600000101010101" pitchFamily="18" charset="-127"/>
                  <a:ea typeface="HY동녘B" panose="02030600000101010101" pitchFamily="18" charset="-127"/>
                </a:rPr>
                <a:t>계상되었더라도</a:t>
              </a:r>
              <a:r>
                <a:rPr lang="en-US" altLang="ko-KR" sz="1400" dirty="0" smtClean="0">
                  <a:latin typeface="HY동녘B" panose="02030600000101010101" pitchFamily="18" charset="-127"/>
                  <a:ea typeface="HY동녘B" panose="02030600000101010101" pitchFamily="18" charset="-127"/>
                </a:rPr>
                <a:t>,                   </a:t>
              </a:r>
              <a:r>
                <a:rPr lang="ko-KR" altLang="en-US" sz="1400" dirty="0" smtClean="0">
                  <a:latin typeface="HY동녘B" panose="02030600000101010101" pitchFamily="18" charset="-127"/>
                  <a:ea typeface="HY동녘B" panose="02030600000101010101" pitchFamily="18" charset="-127"/>
                </a:rPr>
                <a:t>산재보험은 </a:t>
              </a:r>
              <a:r>
                <a:rPr lang="ko-KR" altLang="en-US" sz="1400" b="1" dirty="0" smtClean="0">
                  <a:solidFill>
                    <a:srgbClr val="C00000"/>
                  </a:solidFill>
                  <a:latin typeface="HY동녘B" panose="02030600000101010101" pitchFamily="18" charset="-127"/>
                  <a:ea typeface="HY동녘B" panose="02030600000101010101" pitchFamily="18" charset="-127"/>
                </a:rPr>
                <a:t>건설일괄</a:t>
              </a:r>
              <a:r>
                <a:rPr lang="en-US" altLang="ko-KR" sz="1400" b="1" dirty="0" smtClean="0">
                  <a:solidFill>
                    <a:srgbClr val="C00000"/>
                  </a:solidFill>
                  <a:latin typeface="HY동녘B" panose="02030600000101010101" pitchFamily="18" charset="-127"/>
                  <a:ea typeface="HY동녘B" panose="02030600000101010101" pitchFamily="18" charset="-127"/>
                </a:rPr>
                <a:t>(</a:t>
              </a:r>
              <a:r>
                <a:rPr lang="ko-KR" altLang="en-US" sz="1400" b="1" dirty="0" smtClean="0">
                  <a:solidFill>
                    <a:srgbClr val="C00000"/>
                  </a:solidFill>
                  <a:latin typeface="HY동녘B" panose="02030600000101010101" pitchFamily="18" charset="-127"/>
                  <a:ea typeface="HY동녘B" panose="02030600000101010101" pitchFamily="18" charset="-127"/>
                </a:rPr>
                <a:t>공사현장</a:t>
              </a:r>
              <a:r>
                <a:rPr lang="en-US" altLang="ko-KR" sz="1400" b="1" dirty="0" smtClean="0">
                  <a:solidFill>
                    <a:srgbClr val="C00000"/>
                  </a:solidFill>
                  <a:latin typeface="HY동녘B" panose="02030600000101010101" pitchFamily="18" charset="-127"/>
                  <a:ea typeface="HY동녘B" panose="02030600000101010101" pitchFamily="18" charset="-127"/>
                </a:rPr>
                <a:t>)</a:t>
              </a:r>
              <a:r>
                <a:rPr lang="ko-KR" altLang="en-US" sz="1400" dirty="0" smtClean="0">
                  <a:latin typeface="HY동녘B" panose="02030600000101010101" pitchFamily="18" charset="-127"/>
                  <a:ea typeface="HY동녘B" panose="02030600000101010101" pitchFamily="18" charset="-127"/>
                </a:rPr>
                <a:t>로 해당 보수를 산입</a:t>
              </a:r>
              <a:endParaRPr lang="en-US" altLang="ko-KR" sz="1400" dirty="0" smtClean="0">
                <a:latin typeface="HY동녘B" panose="02030600000101010101" pitchFamily="18" charset="-127"/>
                <a:ea typeface="HY동녘B" panose="02030600000101010101" pitchFamily="18" charset="-127"/>
              </a:endParaRPr>
            </a:p>
            <a:p>
              <a:endParaRPr lang="en-US" altLang="ko-KR" sz="1400" dirty="0" smtClean="0">
                <a:latin typeface="HY동녘B" panose="02030600000101010101" pitchFamily="18" charset="-127"/>
                <a:ea typeface="HY동녘B" panose="02030600000101010101" pitchFamily="18" charset="-127"/>
              </a:endParaRP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ko-KR" altLang="en-US" sz="1400" dirty="0" smtClean="0">
                  <a:latin typeface="HY동녘B" panose="02030600000101010101" pitchFamily="18" charset="-127"/>
                  <a:ea typeface="HY동녘B" panose="02030600000101010101" pitchFamily="18" charset="-127"/>
                </a:rPr>
                <a:t>직업소개소 등을 통한 </a:t>
              </a:r>
              <a:r>
                <a:rPr lang="ko-KR" altLang="en-US" sz="1400" b="1" dirty="0" smtClean="0">
                  <a:solidFill>
                    <a:srgbClr val="C00000"/>
                  </a:solidFill>
                  <a:latin typeface="HY동녘B" panose="02030600000101010101" pitchFamily="18" charset="-127"/>
                  <a:ea typeface="HY동녘B" panose="02030600000101010101" pitchFamily="18" charset="-127"/>
                </a:rPr>
                <a:t>현장인력</a:t>
              </a:r>
              <a:r>
                <a:rPr lang="ko-KR" altLang="en-US" sz="1400" dirty="0" smtClean="0">
                  <a:latin typeface="HY동녘B" panose="02030600000101010101" pitchFamily="18" charset="-127"/>
                  <a:ea typeface="HY동녘B" panose="02030600000101010101" pitchFamily="18" charset="-127"/>
                </a:rPr>
                <a:t>의 비용이 </a:t>
              </a:r>
              <a:r>
                <a:rPr lang="ko-KR" altLang="en-US" sz="1400" b="1" dirty="0" smtClean="0">
                  <a:solidFill>
                    <a:srgbClr val="C00000"/>
                  </a:solidFill>
                  <a:latin typeface="HY동녘B" panose="02030600000101010101" pitchFamily="18" charset="-127"/>
                  <a:ea typeface="HY동녘B" panose="02030600000101010101" pitchFamily="18" charset="-127"/>
                </a:rPr>
                <a:t>지급수수료 </a:t>
              </a:r>
              <a:r>
                <a:rPr lang="ko-KR" altLang="en-US" sz="1400" dirty="0" smtClean="0">
                  <a:latin typeface="HY동녘B" panose="02030600000101010101" pitchFamily="18" charset="-127"/>
                  <a:ea typeface="HY동녘B" panose="02030600000101010101" pitchFamily="18" charset="-127"/>
                </a:rPr>
                <a:t>등으로 계상되었더라도</a:t>
              </a:r>
              <a:r>
                <a:rPr lang="en-US" altLang="ko-KR" sz="1400" dirty="0" smtClean="0">
                  <a:latin typeface="HY동녘B" panose="02030600000101010101" pitchFamily="18" charset="-127"/>
                  <a:ea typeface="HY동녘B" panose="02030600000101010101" pitchFamily="18" charset="-127"/>
                </a:rPr>
                <a:t>,</a:t>
              </a:r>
              <a:r>
                <a:rPr lang="ko-KR" altLang="en-US" sz="1400" dirty="0" smtClean="0">
                  <a:latin typeface="HY동녘B" panose="02030600000101010101" pitchFamily="18" charset="-127"/>
                  <a:ea typeface="HY동녘B" panose="02030600000101010101" pitchFamily="18" charset="-127"/>
                </a:rPr>
                <a:t> </a:t>
              </a:r>
              <a:endParaRPr lang="en-US" altLang="ko-KR" sz="1400" dirty="0" smtClean="0">
                <a:latin typeface="HY동녘B" panose="02030600000101010101" pitchFamily="18" charset="-127"/>
                <a:ea typeface="HY동녘B" panose="02030600000101010101" pitchFamily="18" charset="-127"/>
              </a:endParaRPr>
            </a:p>
            <a:p>
              <a:r>
                <a:rPr lang="en-US" altLang="ko-KR" sz="1400" b="1" dirty="0" smtClean="0">
                  <a:solidFill>
                    <a:srgbClr val="C00000"/>
                  </a:solidFill>
                  <a:latin typeface="HY동녘B" panose="02030600000101010101" pitchFamily="18" charset="-127"/>
                  <a:ea typeface="HY동녘B" panose="02030600000101010101" pitchFamily="18" charset="-127"/>
                </a:rPr>
                <a:t>     </a:t>
              </a:r>
              <a:r>
                <a:rPr lang="ko-KR" altLang="en-US" sz="1400" b="1" dirty="0" smtClean="0">
                  <a:solidFill>
                    <a:srgbClr val="C00000"/>
                  </a:solidFill>
                  <a:latin typeface="HY동녘B" panose="02030600000101010101" pitchFamily="18" charset="-127"/>
                  <a:ea typeface="HY동녘B" panose="02030600000101010101" pitchFamily="18" charset="-127"/>
                </a:rPr>
                <a:t>건설일괄</a:t>
              </a:r>
              <a:r>
                <a:rPr lang="en-US" altLang="ko-KR" sz="1400" b="1" dirty="0" smtClean="0">
                  <a:solidFill>
                    <a:srgbClr val="C00000"/>
                  </a:solidFill>
                  <a:latin typeface="HY동녘B" panose="02030600000101010101" pitchFamily="18" charset="-127"/>
                  <a:ea typeface="HY동녘B" panose="02030600000101010101" pitchFamily="18" charset="-127"/>
                </a:rPr>
                <a:t>(</a:t>
              </a:r>
              <a:r>
                <a:rPr lang="ko-KR" altLang="en-US" sz="1400" b="1" dirty="0" smtClean="0">
                  <a:solidFill>
                    <a:srgbClr val="C00000"/>
                  </a:solidFill>
                  <a:latin typeface="HY동녘B" panose="02030600000101010101" pitchFamily="18" charset="-127"/>
                  <a:ea typeface="HY동녘B" panose="02030600000101010101" pitchFamily="18" charset="-127"/>
                </a:rPr>
                <a:t>공사현장</a:t>
              </a:r>
              <a:r>
                <a:rPr lang="en-US" altLang="ko-KR" sz="1400" b="1" dirty="0" smtClean="0">
                  <a:solidFill>
                    <a:srgbClr val="C00000"/>
                  </a:solidFill>
                  <a:latin typeface="HY동녘B" panose="02030600000101010101" pitchFamily="18" charset="-127"/>
                  <a:ea typeface="HY동녘B" panose="02030600000101010101" pitchFamily="18" charset="-127"/>
                </a:rPr>
                <a:t>)</a:t>
              </a:r>
              <a:r>
                <a:rPr lang="ko-KR" altLang="en-US" sz="1400" dirty="0" smtClean="0">
                  <a:latin typeface="HY동녘B" panose="02030600000101010101" pitchFamily="18" charset="-127"/>
                  <a:ea typeface="HY동녘B" panose="02030600000101010101" pitchFamily="18" charset="-127"/>
                </a:rPr>
                <a:t>로 해당 보수를 산입</a:t>
              </a:r>
              <a:endParaRPr lang="en-US" altLang="ko-KR" sz="1400" dirty="0" smtClean="0">
                <a:latin typeface="HY동녘B" panose="02030600000101010101" pitchFamily="18" charset="-127"/>
                <a:ea typeface="HY동녘B" panose="02030600000101010101" pitchFamily="18" charset="-127"/>
              </a:endParaRPr>
            </a:p>
            <a:p>
              <a:pPr marL="285750" indent="-285750">
                <a:buFont typeface="Wingdings" panose="05000000000000000000" pitchFamily="2" charset="2"/>
                <a:buChar char="ü"/>
              </a:pPr>
              <a:endParaRPr lang="en-US" altLang="ko-KR" sz="1400" dirty="0" smtClean="0">
                <a:latin typeface="HY동녘B" panose="02030600000101010101" pitchFamily="18" charset="-127"/>
                <a:ea typeface="HY동녘B" panose="02030600000101010101" pitchFamily="18" charset="-127"/>
              </a:endParaRP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ko-KR" altLang="en-US" sz="1400" dirty="0" smtClean="0">
                  <a:latin typeface="HY동녘B" panose="02030600000101010101" pitchFamily="18" charset="-127"/>
                  <a:ea typeface="HY동녘B" panose="02030600000101010101" pitchFamily="18" charset="-127"/>
                </a:rPr>
                <a:t>재료비 계정 등 </a:t>
              </a:r>
              <a:r>
                <a:rPr lang="ko-KR" altLang="en-US" sz="1400" b="1" dirty="0" smtClean="0">
                  <a:solidFill>
                    <a:srgbClr val="C00000"/>
                  </a:solidFill>
                  <a:latin typeface="HY동녘B" panose="02030600000101010101" pitchFamily="18" charset="-127"/>
                  <a:ea typeface="HY동녘B" panose="02030600000101010101" pitchFamily="18" charset="-127"/>
                </a:rPr>
                <a:t>타 계정에 외주공사비</a:t>
              </a:r>
              <a:r>
                <a:rPr lang="ko-KR" altLang="en-US" sz="1400" dirty="0" smtClean="0">
                  <a:latin typeface="HY동녘B" panose="02030600000101010101" pitchFamily="18" charset="-127"/>
                  <a:ea typeface="HY동녘B" panose="02030600000101010101" pitchFamily="18" charset="-127"/>
                </a:rPr>
                <a:t>를 </a:t>
              </a:r>
              <a:r>
                <a:rPr lang="ko-KR" altLang="en-US" sz="1400" b="1" dirty="0" err="1" smtClean="0">
                  <a:solidFill>
                    <a:srgbClr val="C00000"/>
                  </a:solidFill>
                  <a:latin typeface="HY동녘B" panose="02030600000101010101" pitchFamily="18" charset="-127"/>
                  <a:ea typeface="HY동녘B" panose="02030600000101010101" pitchFamily="18" charset="-127"/>
                </a:rPr>
                <a:t>계상</a:t>
              </a:r>
              <a:r>
                <a:rPr lang="ko-KR" altLang="en-US" sz="1400" dirty="0" err="1" smtClean="0">
                  <a:latin typeface="HY동녘B" panose="02030600000101010101" pitchFamily="18" charset="-127"/>
                  <a:ea typeface="HY동녘B" panose="02030600000101010101" pitchFamily="18" charset="-127"/>
                </a:rPr>
                <a:t>하는</a:t>
              </a:r>
              <a:r>
                <a:rPr lang="ko-KR" altLang="en-US" sz="1400" dirty="0" smtClean="0">
                  <a:latin typeface="HY동녘B" panose="02030600000101010101" pitchFamily="18" charset="-127"/>
                  <a:ea typeface="HY동녘B" panose="02030600000101010101" pitchFamily="18" charset="-127"/>
                </a:rPr>
                <a:t> 경우에도</a:t>
              </a:r>
              <a:r>
                <a:rPr lang="en-US" altLang="ko-KR" sz="1400" dirty="0" smtClean="0">
                  <a:latin typeface="HY동녘B" panose="02030600000101010101" pitchFamily="18" charset="-127"/>
                  <a:ea typeface="HY동녘B" panose="02030600000101010101" pitchFamily="18" charset="-127"/>
                </a:rPr>
                <a:t>,                          </a:t>
              </a:r>
              <a:r>
                <a:rPr lang="ko-KR" altLang="en-US" sz="1400" dirty="0" smtClean="0">
                  <a:latin typeface="HY동녘B" panose="02030600000101010101" pitchFamily="18" charset="-127"/>
                  <a:ea typeface="HY동녘B" panose="02030600000101010101" pitchFamily="18" charset="-127"/>
                </a:rPr>
                <a:t>해당 금액을 반드시 </a:t>
              </a:r>
              <a:r>
                <a:rPr lang="ko-KR" altLang="en-US" sz="1400" b="1" dirty="0" smtClean="0">
                  <a:solidFill>
                    <a:srgbClr val="C00000"/>
                  </a:solidFill>
                  <a:latin typeface="HY동녘B" panose="02030600000101010101" pitchFamily="18" charset="-127"/>
                  <a:ea typeface="HY동녘B" panose="02030600000101010101" pitchFamily="18" charset="-127"/>
                </a:rPr>
                <a:t>외주공사비에 포함</a:t>
              </a:r>
              <a:r>
                <a:rPr lang="ko-KR" altLang="en-US" sz="1400" dirty="0" smtClean="0">
                  <a:latin typeface="HY동녘B" panose="02030600000101010101" pitchFamily="18" charset="-127"/>
                  <a:ea typeface="HY동녘B" panose="02030600000101010101" pitchFamily="18" charset="-127"/>
                </a:rPr>
                <a:t>하여 산정</a:t>
              </a:r>
              <a:endParaRPr lang="ko-KR" altLang="en-US" sz="1400" dirty="0">
                <a:latin typeface="HY동녘B" panose="02030600000101010101" pitchFamily="18" charset="-127"/>
                <a:ea typeface="HY동녘B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97643140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8690" name="Group 1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2948562"/>
              </p:ext>
            </p:extLst>
          </p:nvPr>
        </p:nvGraphicFramePr>
        <p:xfrm>
          <a:off x="468313" y="1115160"/>
          <a:ext cx="8208143" cy="4442536"/>
        </p:xfrm>
        <a:graphic>
          <a:graphicData uri="http://schemas.openxmlformats.org/drawingml/2006/table">
            <a:tbl>
              <a:tblPr/>
              <a:tblGrid>
                <a:gridCol w="620954"/>
                <a:gridCol w="1204464"/>
                <a:gridCol w="1571108"/>
                <a:gridCol w="1699044"/>
                <a:gridCol w="1596071"/>
                <a:gridCol w="1516502"/>
              </a:tblGrid>
              <a:tr h="51364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구 분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계정과목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계정총액</a:t>
                      </a: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(1)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공제액</a:t>
                      </a: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(2)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보험료산정</a:t>
                      </a: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보수총액</a:t>
                      </a: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(1-2)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공제사유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70000"/>
                      </a:schemeClr>
                    </a:solidFill>
                  </a:tcPr>
                </a:tc>
              </a:tr>
              <a:tr h="335098">
                <a:tc rowSpan="4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손</a:t>
                      </a: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익</a:t>
                      </a:r>
                      <a:endParaRPr kumimoji="1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동녘B" panose="02030600000101010101" pitchFamily="18" charset="-127"/>
                        <a:ea typeface="HY동녘B" panose="02030600000101010101" pitchFamily="18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계</a:t>
                      </a: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산</a:t>
                      </a: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서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급 여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100,000,000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30,000,000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70,000,000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대표이사급여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</a:tr>
              <a:tr h="33509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상여금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20,000,000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6,000,000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14,000,000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대표이사상여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</a:tr>
              <a:tr h="33509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복리후생비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50,000,000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48,000,000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2,000,000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실비변상금품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</a:tr>
              <a:tr h="33509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소 계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170,000,000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84,000,000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(A) 86,000,000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</a:tr>
              <a:tr h="2133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</a:tr>
              <a:tr h="50672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구분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계정과목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계정총액</a:t>
                      </a: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(1)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공제액</a:t>
                      </a: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(2)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보험료산정</a:t>
                      </a: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보수총액</a:t>
                      </a: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(1-2)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공제사유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70000"/>
                      </a:schemeClr>
                    </a:solidFill>
                  </a:tcPr>
                </a:tc>
              </a:tr>
              <a:tr h="129978">
                <a:tc row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공</a:t>
                      </a: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사</a:t>
                      </a: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원</a:t>
                      </a: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가</a:t>
                      </a: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명</a:t>
                      </a: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세</a:t>
                      </a: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서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급 여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200,000,000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(B) 200,000,000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잡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 급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500,000,000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500,000,000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외주공사비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300,000,000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207,000,000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93,000,000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하도급노무</a:t>
                      </a: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비율</a:t>
                      </a: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(31%)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적용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</a:tr>
              <a:tr h="13110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재료비중</a:t>
                      </a: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외주공사비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40,000,000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27,600,000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12,400,000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하도급노무</a:t>
                      </a: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비율</a:t>
                      </a: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(31%)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적용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소 계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1,040,000,000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234,600,000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(C) 805,400,000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8691" name="Group 1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412655"/>
              </p:ext>
            </p:extLst>
          </p:nvPr>
        </p:nvGraphicFramePr>
        <p:xfrm>
          <a:off x="3923928" y="5784850"/>
          <a:ext cx="4249737" cy="960438"/>
        </p:xfrm>
        <a:graphic>
          <a:graphicData uri="http://schemas.openxmlformats.org/drawingml/2006/table">
            <a:tbl>
              <a:tblPr/>
              <a:tblGrid>
                <a:gridCol w="1296987"/>
                <a:gridCol w="1368425"/>
                <a:gridCol w="1584325"/>
              </a:tblGrid>
              <a:tr h="3201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구 분</a:t>
                      </a:r>
                    </a:p>
                  </a:txBody>
                  <a:tcPr marT="45735" marB="457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산재보험</a:t>
                      </a:r>
                    </a:p>
                  </a:txBody>
                  <a:tcPr marT="45735" marB="457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고용보험</a:t>
                      </a:r>
                    </a:p>
                  </a:txBody>
                  <a:tcPr marT="45735" marB="457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</a:tr>
              <a:tr h="3201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본 사</a:t>
                      </a:r>
                    </a:p>
                  </a:txBody>
                  <a:tcPr marT="45735" marB="457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(A)</a:t>
                      </a:r>
                    </a:p>
                  </a:txBody>
                  <a:tcPr marT="45735" marB="457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(A) + (B)</a:t>
                      </a:r>
                    </a:p>
                  </a:txBody>
                  <a:tcPr marT="45735" marB="457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50000"/>
                      </a:schemeClr>
                    </a:solidFill>
                  </a:tcPr>
                </a:tc>
              </a:tr>
              <a:tr h="3201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건설현장</a:t>
                      </a:r>
                    </a:p>
                  </a:txBody>
                  <a:tcPr marT="45735" marB="457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(C)</a:t>
                      </a:r>
                    </a:p>
                  </a:txBody>
                  <a:tcPr marT="45735" marB="457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동녘B" panose="02030600000101010101" pitchFamily="18" charset="-127"/>
                          <a:ea typeface="HY동녘B" panose="02030600000101010101" pitchFamily="18" charset="-127"/>
                        </a:rPr>
                        <a:t>(C) - (B)</a:t>
                      </a:r>
                    </a:p>
                  </a:txBody>
                  <a:tcPr marT="45735" marB="457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5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9027" name="Rectangle 2"/>
          <p:cNvSpPr>
            <a:spLocks noChangeArrowheads="1"/>
          </p:cNvSpPr>
          <p:nvPr/>
        </p:nvSpPr>
        <p:spPr bwMode="auto">
          <a:xfrm>
            <a:off x="539750" y="144463"/>
            <a:ext cx="619283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42900" indent="-342900" defTabSz="1042988">
              <a:buClr>
                <a:srgbClr val="161645"/>
              </a:buClr>
              <a:buSzPts val="1200"/>
              <a:defRPr/>
            </a:pPr>
            <a:r>
              <a:rPr lang="ko-KR" altLang="en-US" sz="2800" dirty="0" smtClean="0">
                <a:ln w="3175" cmpd="sng">
                  <a:solidFill>
                    <a:srgbClr val="006666"/>
                  </a:solidFill>
                  <a:prstDash val="solid"/>
                </a:ln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재무제표를 통한 보수총액 산출 예시</a:t>
            </a:r>
            <a:endParaRPr lang="ko-KR" altLang="en-US" sz="2800" dirty="0">
              <a:ln w="3175" cmpd="sng">
                <a:solidFill>
                  <a:srgbClr val="006666"/>
                </a:solidFill>
                <a:prstDash val="solid"/>
              </a:ln>
              <a:solidFill>
                <a:srgbClr val="0070C0"/>
              </a:solidFill>
              <a:latin typeface="HY견고딕" pitchFamily="18" charset="-127"/>
              <a:ea typeface="HY견고딕" pitchFamily="18" charset="-127"/>
              <a:cs typeface="Arial" pitchFamily="34" charset="0"/>
            </a:endParaRPr>
          </a:p>
        </p:txBody>
      </p:sp>
      <p:pic>
        <p:nvPicPr>
          <p:cNvPr id="39028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1187624" y="5877272"/>
            <a:ext cx="2520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b="1" u="sng" dirty="0">
                <a:solidFill>
                  <a:srgbClr val="F6200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동녘B" panose="02030600000101010101" pitchFamily="18" charset="-127"/>
                <a:ea typeface="HY동녘B" panose="02030600000101010101" pitchFamily="18" charset="-127"/>
              </a:rPr>
              <a:t>100% </a:t>
            </a:r>
            <a:r>
              <a:rPr lang="ko-KR" altLang="en-US" b="1" u="sng" dirty="0" err="1">
                <a:solidFill>
                  <a:srgbClr val="F6200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동녘B" panose="02030600000101010101" pitchFamily="18" charset="-127"/>
                <a:ea typeface="HY동녘B" panose="02030600000101010101" pitchFamily="18" charset="-127"/>
              </a:rPr>
              <a:t>원도급일</a:t>
            </a:r>
            <a:r>
              <a:rPr lang="ko-KR" altLang="en-US" b="1" u="sng" dirty="0">
                <a:solidFill>
                  <a:srgbClr val="F6200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동녘B" panose="02030600000101010101" pitchFamily="18" charset="-127"/>
                <a:ea typeface="HY동녘B" panose="02030600000101010101" pitchFamily="18" charset="-127"/>
              </a:rPr>
              <a:t> 경우 </a:t>
            </a:r>
          </a:p>
          <a:p>
            <a:pPr>
              <a:defRPr/>
            </a:pPr>
            <a:r>
              <a:rPr lang="ko-KR" altLang="en-US" b="1" u="sng" dirty="0">
                <a:solidFill>
                  <a:srgbClr val="F6200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동녘B" panose="02030600000101010101" pitchFamily="18" charset="-127"/>
                <a:ea typeface="HY동녘B" panose="02030600000101010101" pitchFamily="18" charset="-127"/>
              </a:rPr>
              <a:t>보험료산정 보수총액</a:t>
            </a:r>
          </a:p>
        </p:txBody>
      </p:sp>
    </p:spTree>
    <p:extLst>
      <p:ext uri="{BB962C8B-B14F-4D97-AF65-F5344CB8AC3E}">
        <p14:creationId xmlns:p14="http://schemas.microsoft.com/office/powerpoint/2010/main" val="3909441757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0_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1_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2_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3_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4_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15_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16_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17_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18_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19_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</TotalTime>
  <Words>1562</Words>
  <Application>Microsoft Office PowerPoint</Application>
  <PresentationFormat>화면 슬라이드 쇼(4:3)</PresentationFormat>
  <Paragraphs>488</Paragraphs>
  <Slides>26</Slides>
  <Notes>11</Notes>
  <HiddenSlides>0</HiddenSlides>
  <MMClips>0</MMClips>
  <ScaleCrop>false</ScaleCrop>
  <HeadingPairs>
    <vt:vector size="4" baseType="variant">
      <vt:variant>
        <vt:lpstr>테마</vt:lpstr>
      </vt:variant>
      <vt:variant>
        <vt:i4>20</vt:i4>
      </vt:variant>
      <vt:variant>
        <vt:lpstr>슬라이드 제목</vt:lpstr>
      </vt:variant>
      <vt:variant>
        <vt:i4>26</vt:i4>
      </vt:variant>
    </vt:vector>
  </HeadingPairs>
  <TitlesOfParts>
    <vt:vector size="46" baseType="lpstr">
      <vt:lpstr>광장</vt:lpstr>
      <vt:lpstr>1_광장</vt:lpstr>
      <vt:lpstr>2_광장</vt:lpstr>
      <vt:lpstr>3_광장</vt:lpstr>
      <vt:lpstr>4_광장</vt:lpstr>
      <vt:lpstr>5_광장</vt:lpstr>
      <vt:lpstr>6_광장</vt:lpstr>
      <vt:lpstr>7_광장</vt:lpstr>
      <vt:lpstr>8_광장</vt:lpstr>
      <vt:lpstr>9_광장</vt:lpstr>
      <vt:lpstr>10_광장</vt:lpstr>
      <vt:lpstr>11_광장</vt:lpstr>
      <vt:lpstr>12_광장</vt:lpstr>
      <vt:lpstr>13_광장</vt:lpstr>
      <vt:lpstr>14_광장</vt:lpstr>
      <vt:lpstr>15_광장</vt:lpstr>
      <vt:lpstr>16_광장</vt:lpstr>
      <vt:lpstr>17_광장</vt:lpstr>
      <vt:lpstr>18_광장</vt:lpstr>
      <vt:lpstr>19_광장</vt:lpstr>
      <vt:lpstr>건설업  고용·산재보험 실무 &lt;2015년도 확정 및 2016년도 개산 고용·산재보험 보험료 신고 및 납부&gt;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 확정보수총액 산정시 유의사항</vt:lpstr>
      <vt:lpstr>     확정보수총액 산정시 유의사항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이은실</dc:creator>
  <cp:lastModifiedBy>최창선</cp:lastModifiedBy>
  <cp:revision>35</cp:revision>
  <dcterms:created xsi:type="dcterms:W3CDTF">2016-02-12T04:26:53Z</dcterms:created>
  <dcterms:modified xsi:type="dcterms:W3CDTF">2016-02-23T00:38:19Z</dcterms:modified>
</cp:coreProperties>
</file>