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338" r:id="rId3"/>
    <p:sldId id="624" r:id="rId4"/>
    <p:sldId id="654" r:id="rId5"/>
    <p:sldId id="673" r:id="rId6"/>
    <p:sldId id="655" r:id="rId7"/>
    <p:sldId id="656" r:id="rId8"/>
    <p:sldId id="658" r:id="rId9"/>
    <p:sldId id="477" r:id="rId10"/>
    <p:sldId id="620" r:id="rId11"/>
    <p:sldId id="621" r:id="rId12"/>
    <p:sldId id="618" r:id="rId13"/>
    <p:sldId id="619" r:id="rId14"/>
    <p:sldId id="659" r:id="rId15"/>
    <p:sldId id="622" r:id="rId16"/>
    <p:sldId id="625" r:id="rId17"/>
    <p:sldId id="478" r:id="rId18"/>
    <p:sldId id="480" r:id="rId19"/>
    <p:sldId id="626" r:id="rId20"/>
    <p:sldId id="627" r:id="rId21"/>
    <p:sldId id="628" r:id="rId22"/>
    <p:sldId id="644" r:id="rId23"/>
    <p:sldId id="645" r:id="rId24"/>
    <p:sldId id="646" r:id="rId25"/>
    <p:sldId id="647" r:id="rId26"/>
    <p:sldId id="649" r:id="rId27"/>
    <p:sldId id="629" r:id="rId28"/>
    <p:sldId id="632" r:id="rId29"/>
    <p:sldId id="634" r:id="rId30"/>
    <p:sldId id="635" r:id="rId31"/>
    <p:sldId id="661" r:id="rId32"/>
    <p:sldId id="633" r:id="rId33"/>
    <p:sldId id="653" r:id="rId34"/>
    <p:sldId id="663" r:id="rId35"/>
    <p:sldId id="666" r:id="rId36"/>
    <p:sldId id="670" r:id="rId37"/>
    <p:sldId id="671" r:id="rId38"/>
    <p:sldId id="672" r:id="rId39"/>
    <p:sldId id="669" r:id="rId40"/>
  </p:sldIdLst>
  <p:sldSz cx="9144000" cy="6858000" type="screen4x3"/>
  <p:notesSz cx="6797675" cy="9926638"/>
  <p:embeddedFontLst>
    <p:embeddedFont>
      <p:font typeface="HY울릉도B" panose="020B0600000101010101" charset="-127"/>
      <p:regular r:id="rId43"/>
    </p:embeddedFont>
    <p:embeddedFont>
      <p:font typeface="Cambria Math" panose="02040503050406030204" pitchFamily="18" charset="0"/>
      <p:regular r:id="rId44"/>
    </p:embeddedFont>
    <p:embeddedFont>
      <p:font typeface="HY중고딕" panose="02030600000101010101" pitchFamily="18" charset="-127"/>
      <p:regular r:id="rId45"/>
    </p:embeddedFont>
    <p:embeddedFont>
      <p:font typeface="맑은 고딕" panose="020B0503020000020004" pitchFamily="50" charset="-127"/>
      <p:regular r:id="rId46"/>
      <p:bold r:id="rId4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표지 및 목차" id="{A4D8D48A-1C14-44F3-B35B-F5E0DD49B5E9}">
          <p14:sldIdLst>
            <p14:sldId id="256"/>
            <p14:sldId id="338"/>
            <p14:sldId id="624"/>
            <p14:sldId id="654"/>
            <p14:sldId id="673"/>
            <p14:sldId id="655"/>
            <p14:sldId id="656"/>
            <p14:sldId id="658"/>
          </p14:sldIdLst>
        </p14:section>
        <p14:section name="중간보고" id="{81D08E30-1280-473E-B990-6909B30007E7}">
          <p14:sldIdLst>
            <p14:sldId id="477"/>
          </p14:sldIdLst>
        </p14:section>
        <p14:section name="제1장" id="{7124370C-200E-492B-B42E-C421B7D55DC4}">
          <p14:sldIdLst/>
        </p14:section>
        <p14:section name="제2장" id="{E51C1910-DE8E-455C-BE8B-B52645DFA0EC}">
          <p14:sldIdLst>
            <p14:sldId id="620"/>
            <p14:sldId id="621"/>
            <p14:sldId id="618"/>
            <p14:sldId id="619"/>
            <p14:sldId id="659"/>
            <p14:sldId id="622"/>
            <p14:sldId id="625"/>
            <p14:sldId id="478"/>
            <p14:sldId id="480"/>
            <p14:sldId id="626"/>
            <p14:sldId id="627"/>
            <p14:sldId id="628"/>
            <p14:sldId id="644"/>
            <p14:sldId id="645"/>
            <p14:sldId id="646"/>
            <p14:sldId id="647"/>
            <p14:sldId id="649"/>
            <p14:sldId id="629"/>
            <p14:sldId id="632"/>
            <p14:sldId id="634"/>
            <p14:sldId id="635"/>
            <p14:sldId id="661"/>
            <p14:sldId id="633"/>
            <p14:sldId id="653"/>
            <p14:sldId id="663"/>
            <p14:sldId id="666"/>
            <p14:sldId id="670"/>
            <p14:sldId id="671"/>
            <p14:sldId id="672"/>
            <p14:sldId id="669"/>
          </p14:sldIdLst>
        </p14:section>
        <p14:section name="제3장" id="{A867338A-0C4B-4CC9-88A0-7A1DDF7447ED}">
          <p14:sldIdLst/>
        </p14:section>
        <p14:section name="제4장" id="{54099E9A-8B8A-466D-B9FB-CDD04ADF6E41}">
          <p14:sldIdLst/>
        </p14:section>
        <p14:section name="제5장" id="{6F6600E7-9EC8-46B2-B7D7-6EA486C8F487}">
          <p14:sldIdLst/>
        </p14:section>
        <p14:section name="참고문헌" id="{91347F0E-BAB4-4C32-8A20-F826070DBE5A}">
          <p14:sldIdLst/>
        </p14:section>
        <p14:section name="제목 없는 구역" id="{E2D97D83-6535-48BA-B20B-5DD6B987A42D}">
          <p14:sldIdLst/>
        </p14:section>
        <p14:section name="끝" id="{10B7740A-11AF-4CAA-9568-2489240BA1A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00"/>
    <a:srgbClr val="585232"/>
    <a:srgbClr val="69613B"/>
    <a:srgbClr val="FF0000"/>
    <a:srgbClr val="8064A2"/>
    <a:srgbClr val="C0504D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61" autoAdjust="0"/>
    <p:restoredTop sz="94866" autoAdjust="0"/>
  </p:normalViewPr>
  <p:slideViewPr>
    <p:cSldViewPr>
      <p:cViewPr varScale="1">
        <p:scale>
          <a:sx n="114" d="100"/>
          <a:sy n="114" d="100"/>
        </p:scale>
        <p:origin x="13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font" Target="fonts/font5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195" cy="496643"/>
          </a:xfrm>
          <a:prstGeom prst="rect">
            <a:avLst/>
          </a:prstGeom>
        </p:spPr>
        <p:txBody>
          <a:bodyPr vert="horz" lIns="89696" tIns="44848" rIns="89696" bIns="44848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931" y="1"/>
            <a:ext cx="2945193" cy="496643"/>
          </a:xfrm>
          <a:prstGeom prst="rect">
            <a:avLst/>
          </a:prstGeom>
        </p:spPr>
        <p:txBody>
          <a:bodyPr vert="horz" lIns="89696" tIns="44848" rIns="89696" bIns="44848" rtlCol="0"/>
          <a:lstStyle>
            <a:lvl1pPr algn="r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433"/>
            <a:ext cx="2945195" cy="496643"/>
          </a:xfrm>
          <a:prstGeom prst="rect">
            <a:avLst/>
          </a:prstGeom>
        </p:spPr>
        <p:txBody>
          <a:bodyPr vert="horz" lIns="89696" tIns="44848" rIns="89696" bIns="44848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931" y="9428433"/>
            <a:ext cx="2945193" cy="496643"/>
          </a:xfrm>
          <a:prstGeom prst="rect">
            <a:avLst/>
          </a:prstGeom>
        </p:spPr>
        <p:txBody>
          <a:bodyPr vert="horz" lIns="89696" tIns="44848" rIns="89696" bIns="44848" rtlCol="0" anchor="b"/>
          <a:lstStyle>
            <a:lvl1pPr algn="r">
              <a:defRPr sz="1200"/>
            </a:lvl1pPr>
          </a:lstStyle>
          <a:p>
            <a:fld id="{D4D60BA9-3C29-4512-A044-A88BFCA881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629989"/>
      </p:ext>
    </p:extLst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195" cy="496643"/>
          </a:xfrm>
          <a:prstGeom prst="rect">
            <a:avLst/>
          </a:prstGeom>
        </p:spPr>
        <p:txBody>
          <a:bodyPr vert="horz" lIns="89696" tIns="44848" rIns="89696" bIns="44848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931" y="1"/>
            <a:ext cx="2945193" cy="496643"/>
          </a:xfrm>
          <a:prstGeom prst="rect">
            <a:avLst/>
          </a:prstGeom>
        </p:spPr>
        <p:txBody>
          <a:bodyPr vert="horz" lIns="89696" tIns="44848" rIns="89696" bIns="44848" rtlCol="0"/>
          <a:lstStyle>
            <a:lvl1pPr algn="r">
              <a:defRPr sz="1200"/>
            </a:lvl1pPr>
          </a:lstStyle>
          <a:p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57763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696" tIns="44848" rIns="89696" bIns="44848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303" y="4714999"/>
            <a:ext cx="5439070" cy="4466675"/>
          </a:xfrm>
          <a:prstGeom prst="rect">
            <a:avLst/>
          </a:prstGeom>
        </p:spPr>
        <p:txBody>
          <a:bodyPr vert="horz" lIns="89696" tIns="44848" rIns="89696" bIns="44848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433"/>
            <a:ext cx="2945195" cy="496643"/>
          </a:xfrm>
          <a:prstGeom prst="rect">
            <a:avLst/>
          </a:prstGeom>
        </p:spPr>
        <p:txBody>
          <a:bodyPr vert="horz" lIns="89696" tIns="44848" rIns="89696" bIns="44848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931" y="9428433"/>
            <a:ext cx="2945193" cy="496643"/>
          </a:xfrm>
          <a:prstGeom prst="rect">
            <a:avLst/>
          </a:prstGeom>
        </p:spPr>
        <p:txBody>
          <a:bodyPr vert="horz" lIns="89696" tIns="44848" rIns="89696" bIns="44848" rtlCol="0" anchor="b"/>
          <a:lstStyle>
            <a:lvl1pPr algn="r">
              <a:defRPr sz="1200"/>
            </a:lvl1pPr>
          </a:lstStyle>
          <a:p>
            <a:fld id="{45BA48C6-04F0-4893-9FCC-F54386B785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3455739"/>
      </p:ext>
    </p:extLst>
  </p:cSld>
  <p:clrMap bg1="lt1" tx1="dk1" bg2="lt2" tx2="dk2" accent1="accent1" accent2="accent2" accent3="accent3" accent4="accent4" accent5="accent5" accent6="accent6" hlink="hlink" folHlink="folHlink"/>
  <p:hf sldNum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4715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28131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64331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07978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3622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074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2474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99661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78526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4404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892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47155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75488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24988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61839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5940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8564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0615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5599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555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0045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5891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2474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9041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3015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4192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61500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85237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4857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28476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692210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644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8795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4579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0660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1803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1247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9031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383E-8AB3-480D-A4AF-6AF7D01E0CF1}" type="datetime1">
              <a:rPr lang="ko-KR" altLang="en-US" smtClean="0"/>
              <a:pPr/>
              <a:t>2018-10-23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7C5E4-139A-4E67-B577-A8179A6E8036}" type="datetime1">
              <a:rPr lang="ko-KR" altLang="en-US" smtClean="0"/>
              <a:pPr/>
              <a:t>2018-10-23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TextBox 20">
            <a:extLst>
              <a:ext uri="{FF2B5EF4-FFF2-40B4-BE49-F238E27FC236}">
                <a16:creationId xmlns:a16="http://schemas.microsoft.com/office/drawing/2014/main" id="{54D1FE19-B280-4E83-96AB-B0DFA130A09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04048" y="0"/>
            <a:ext cx="4139952" cy="323165"/>
          </a:xfrm>
          <a:prstGeom prst="rect">
            <a:avLst/>
          </a:prstGeom>
          <a:solidFill>
            <a:schemeClr val="tx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우리나라 </a:t>
            </a:r>
            <a:r>
              <a:rPr kumimoji="0" lang="en-US" altLang="ko-K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</a:t>
            </a: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의 적정 스톡에 관한 연구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울릉도B" pitchFamily="18" charset="-127"/>
              <a:ea typeface="HY울릉도B" pitchFamily="18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972BD-43ED-46D5-9D59-6386D670A2FD}" type="datetime1">
              <a:rPr lang="ko-KR" altLang="en-US" smtClean="0"/>
              <a:pPr/>
              <a:t>2018-10-23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TextBox 20">
            <a:extLst>
              <a:ext uri="{FF2B5EF4-FFF2-40B4-BE49-F238E27FC236}">
                <a16:creationId xmlns:a16="http://schemas.microsoft.com/office/drawing/2014/main" id="{636EF0E8-FF5B-4EDF-8159-8B6A65EA255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04048" y="0"/>
            <a:ext cx="4139952" cy="323165"/>
          </a:xfrm>
          <a:prstGeom prst="rect">
            <a:avLst/>
          </a:prstGeom>
          <a:solidFill>
            <a:schemeClr val="tx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우리나라 </a:t>
            </a:r>
            <a:r>
              <a:rPr kumimoji="0" lang="en-US" altLang="ko-K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</a:t>
            </a: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의 적정 스톡에 관한 연구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울릉도B" pitchFamily="18" charset="-127"/>
              <a:ea typeface="HY울릉도B" pitchFamily="18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F266-F244-458E-9F6F-DF01A4DA393F}" type="datetime1">
              <a:rPr lang="ko-KR" altLang="en-US" smtClean="0"/>
              <a:pPr/>
              <a:t>2018-10-23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TextBox 20">
            <a:extLst>
              <a:ext uri="{FF2B5EF4-FFF2-40B4-BE49-F238E27FC236}">
                <a16:creationId xmlns:a16="http://schemas.microsoft.com/office/drawing/2014/main" id="{9CEB1EE0-F546-4F87-B238-5B12E0C8138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04048" y="0"/>
            <a:ext cx="4139952" cy="323165"/>
          </a:xfrm>
          <a:prstGeom prst="rect">
            <a:avLst/>
          </a:prstGeom>
          <a:solidFill>
            <a:schemeClr val="tx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우리나라 </a:t>
            </a:r>
            <a:r>
              <a:rPr kumimoji="0" lang="en-US" altLang="ko-K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</a:t>
            </a: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의 적정 스톡에 관한 연구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울릉도B" pitchFamily="18" charset="-127"/>
              <a:ea typeface="HY울릉도B" pitchFamily="18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8FDC6-433E-4FB0-831F-875B5BAB2037}" type="datetime1">
              <a:rPr lang="ko-KR" altLang="en-US" smtClean="0"/>
              <a:pPr/>
              <a:t>2018-10-23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TextBox 20">
            <a:extLst>
              <a:ext uri="{FF2B5EF4-FFF2-40B4-BE49-F238E27FC236}">
                <a16:creationId xmlns:a16="http://schemas.microsoft.com/office/drawing/2014/main" id="{0589D17D-99F5-44B8-B275-56E99CEE8DB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04048" y="0"/>
            <a:ext cx="4139952" cy="323165"/>
          </a:xfrm>
          <a:prstGeom prst="rect">
            <a:avLst/>
          </a:prstGeom>
          <a:solidFill>
            <a:schemeClr val="tx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우리나라 </a:t>
            </a:r>
            <a:r>
              <a:rPr kumimoji="0" lang="en-US" altLang="ko-K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</a:t>
            </a: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의 적정 스톡에 관한 연구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울릉도B" pitchFamily="18" charset="-127"/>
              <a:ea typeface="HY울릉도B" pitchFamily="18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D5CC4-E6B4-45FE-970B-FB9AF75C95D8}" type="datetime1">
              <a:rPr lang="ko-KR" altLang="en-US" smtClean="0"/>
              <a:pPr/>
              <a:t>2018-10-23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TextBox 20">
            <a:extLst>
              <a:ext uri="{FF2B5EF4-FFF2-40B4-BE49-F238E27FC236}">
                <a16:creationId xmlns:a16="http://schemas.microsoft.com/office/drawing/2014/main" id="{4D5398B3-36D2-4771-8114-C3124ACD9B7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04048" y="0"/>
            <a:ext cx="4139952" cy="323165"/>
          </a:xfrm>
          <a:prstGeom prst="rect">
            <a:avLst/>
          </a:prstGeom>
          <a:solidFill>
            <a:schemeClr val="tx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우리나라 </a:t>
            </a:r>
            <a:r>
              <a:rPr kumimoji="0" lang="en-US" altLang="ko-K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</a:t>
            </a: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의 적정 스톡에 관한 연구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울릉도B" pitchFamily="18" charset="-127"/>
              <a:ea typeface="HY울릉도B" pitchFamily="18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7157-CC6F-4501-B91A-A068E8220A66}" type="datetime1">
              <a:rPr lang="ko-KR" altLang="en-US" smtClean="0"/>
              <a:pPr/>
              <a:t>2018-10-23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TextBox 20">
            <a:extLst>
              <a:ext uri="{FF2B5EF4-FFF2-40B4-BE49-F238E27FC236}">
                <a16:creationId xmlns:a16="http://schemas.microsoft.com/office/drawing/2014/main" id="{20702E73-FACB-4BB1-8C89-23C34F08401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04048" y="0"/>
            <a:ext cx="4139952" cy="323165"/>
          </a:xfrm>
          <a:prstGeom prst="rect">
            <a:avLst/>
          </a:prstGeom>
          <a:solidFill>
            <a:schemeClr val="tx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우리나라 </a:t>
            </a:r>
            <a:r>
              <a:rPr kumimoji="0" lang="en-US" altLang="ko-K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</a:t>
            </a: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의 적정 스톡에 관한 연구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울릉도B" pitchFamily="18" charset="-127"/>
              <a:ea typeface="HY울릉도B" pitchFamily="18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E23-F3C6-4437-9273-8ACC7CEB03AB}" type="datetime1">
              <a:rPr lang="ko-KR" altLang="en-US" smtClean="0"/>
              <a:pPr/>
              <a:t>2018-10-23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A0D3FA9E-542A-4296-87B6-538FB495B5C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04048" y="0"/>
            <a:ext cx="4139952" cy="323165"/>
          </a:xfrm>
          <a:prstGeom prst="rect">
            <a:avLst/>
          </a:prstGeom>
          <a:solidFill>
            <a:schemeClr val="tx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우리나라 </a:t>
            </a:r>
            <a:r>
              <a:rPr kumimoji="0" lang="en-US" altLang="ko-K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</a:t>
            </a: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의 적정 스톡에 관한 연구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울릉도B" pitchFamily="18" charset="-127"/>
              <a:ea typeface="HY울릉도B" pitchFamily="18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86DA-B070-4BEF-A398-DACCFCE52242}" type="datetime1">
              <a:rPr lang="ko-KR" altLang="en-US" smtClean="0"/>
              <a:pPr/>
              <a:t>2018-10-23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5" name="TextBox 20">
            <a:extLst>
              <a:ext uri="{FF2B5EF4-FFF2-40B4-BE49-F238E27FC236}">
                <a16:creationId xmlns:a16="http://schemas.microsoft.com/office/drawing/2014/main" id="{689086D2-0C93-4530-964D-56496818543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04048" y="0"/>
            <a:ext cx="4139952" cy="323165"/>
          </a:xfrm>
          <a:prstGeom prst="rect">
            <a:avLst/>
          </a:prstGeom>
          <a:solidFill>
            <a:schemeClr val="tx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우리나라 </a:t>
            </a:r>
            <a:r>
              <a:rPr kumimoji="0" lang="en-US" altLang="ko-K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</a:t>
            </a: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의 적정 스톡에 관한 연구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울릉도B" pitchFamily="18" charset="-127"/>
              <a:ea typeface="HY울릉도B" pitchFamily="18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C6837-73CA-41A3-9F37-5DFEC11F9E7F}" type="datetime1">
              <a:rPr lang="ko-KR" altLang="en-US" smtClean="0"/>
              <a:pPr/>
              <a:t>2018-10-23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TextBox 20">
            <a:extLst>
              <a:ext uri="{FF2B5EF4-FFF2-40B4-BE49-F238E27FC236}">
                <a16:creationId xmlns:a16="http://schemas.microsoft.com/office/drawing/2014/main" id="{46B8ABCB-E629-4ED9-A9A7-ADC1E90FB99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04048" y="0"/>
            <a:ext cx="4139952" cy="323165"/>
          </a:xfrm>
          <a:prstGeom prst="rect">
            <a:avLst/>
          </a:prstGeom>
          <a:solidFill>
            <a:schemeClr val="tx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우리나라 </a:t>
            </a:r>
            <a:r>
              <a:rPr kumimoji="0" lang="en-US" altLang="ko-K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</a:t>
            </a: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의 적정 스톡에 관한 연구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울릉도B" pitchFamily="18" charset="-127"/>
              <a:ea typeface="HY울릉도B" pitchFamily="18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704D2-391A-4051-BEEA-29682704FD19}" type="datetime1">
              <a:rPr lang="ko-KR" altLang="en-US" smtClean="0"/>
              <a:pPr/>
              <a:t>2018-10-23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TextBox 20">
            <a:extLst>
              <a:ext uri="{FF2B5EF4-FFF2-40B4-BE49-F238E27FC236}">
                <a16:creationId xmlns:a16="http://schemas.microsoft.com/office/drawing/2014/main" id="{41A76739-986A-4C1F-AADA-809D81B46D5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04048" y="0"/>
            <a:ext cx="4139952" cy="323165"/>
          </a:xfrm>
          <a:prstGeom prst="rect">
            <a:avLst/>
          </a:prstGeom>
          <a:solidFill>
            <a:schemeClr val="tx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우리나라 </a:t>
            </a:r>
            <a:r>
              <a:rPr kumimoji="0" lang="en-US" altLang="ko-K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</a:t>
            </a: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의 적정 스톡에 관한 연구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울릉도B" pitchFamily="18" charset="-127"/>
              <a:ea typeface="HY울릉도B" pitchFamily="18" charset="-127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1FDB5-8223-4A05-AC52-11FC67AD17F7}" type="datetime1">
              <a:rPr lang="ko-KR" altLang="en-US" smtClean="0"/>
              <a:pPr/>
              <a:t>2018-10-23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33515-1103-49CD-A74A-B48AD2CDD1F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직사각형 6"/>
          <p:cNvSpPr>
            <a:spLocks noChangeArrowheads="1"/>
          </p:cNvSpPr>
          <p:nvPr userDrawn="1"/>
        </p:nvSpPr>
        <p:spPr bwMode="auto">
          <a:xfrm>
            <a:off x="843910" y="82851"/>
            <a:ext cx="364642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100" b="1" dirty="0">
                <a:solidFill>
                  <a:schemeClr val="tx2"/>
                </a:solidFill>
                <a:latin typeface="+mj-lt"/>
                <a:ea typeface="HY울릉도B" pitchFamily="18" charset="-127"/>
              </a:rPr>
              <a:t>국제경쟁력을 갖춘 녹색환경 담론 구축을 위한 연구</a:t>
            </a:r>
            <a:endParaRPr lang="en-US" altLang="ko-KR" sz="1100" b="1" dirty="0">
              <a:solidFill>
                <a:schemeClr val="tx2"/>
              </a:solidFill>
              <a:latin typeface="+mj-lt"/>
              <a:ea typeface="HY울릉도B" pitchFamily="18" charset="-127"/>
            </a:endParaRPr>
          </a:p>
        </p:txBody>
      </p:sp>
      <p:sp>
        <p:nvSpPr>
          <p:cNvPr id="8" name="직사각형 7"/>
          <p:cNvSpPr/>
          <p:nvPr userDrawn="1"/>
        </p:nvSpPr>
        <p:spPr>
          <a:xfrm>
            <a:off x="6300191" y="82851"/>
            <a:ext cx="2843807" cy="252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tif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1583666" y="2562291"/>
            <a:ext cx="6120680" cy="3633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2018. 10</a:t>
            </a: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</a:t>
            </a: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박동규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한양대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), </a:t>
            </a:r>
            <a:r>
              <a:rPr kumimoji="0" lang="ko-KR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문외솔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서울여대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), </a:t>
            </a: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손종칠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외대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),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이영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한양대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</p:txBody>
      </p:sp>
      <p:sp>
        <p:nvSpPr>
          <p:cNvPr id="8" name="직사각형 7"/>
          <p:cNvSpPr/>
          <p:nvPr/>
        </p:nvSpPr>
        <p:spPr>
          <a:xfrm flipV="1">
            <a:off x="543494" y="2402589"/>
            <a:ext cx="8201025" cy="7200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" name="TextBox 20"/>
          <p:cNvSpPr txBox="1">
            <a:spLocks noChangeArrowheads="1"/>
          </p:cNvSpPr>
          <p:nvPr/>
        </p:nvSpPr>
        <p:spPr bwMode="auto">
          <a:xfrm>
            <a:off x="543494" y="1325371"/>
            <a:ext cx="82010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우리나라 </a:t>
            </a:r>
            <a:r>
              <a:rPr kumimoji="0" lang="en-US" altLang="ko-K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SOC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스톡의 적정성 평가 및 </a:t>
            </a:r>
            <a:endParaRPr kumimoji="0" lang="en-US" altLang="ko-K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algn="ctr">
              <a:defRPr/>
            </a:pPr>
            <a:r>
              <a:rPr kumimoji="0" lang="en-US" altLang="ko-K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SOC 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투자 정상화 방안</a:t>
            </a:r>
            <a:endParaRPr kumimoji="0" lang="en-US" altLang="ko-KR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TextBox 20">
            <a:extLst>
              <a:ext uri="{FF2B5EF4-FFF2-40B4-BE49-F238E27FC236}">
                <a16:creationId xmlns:a16="http://schemas.microsoft.com/office/drawing/2014/main" id="{9866DE57-04AA-4F0F-81F5-8FF98911D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7600" y="8620"/>
            <a:ext cx="4139952" cy="323165"/>
          </a:xfrm>
          <a:prstGeom prst="rect">
            <a:avLst/>
          </a:prstGeom>
          <a:solidFill>
            <a:schemeClr val="tx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우리나라 </a:t>
            </a:r>
            <a:r>
              <a:rPr kumimoji="0" lang="en-US" altLang="ko-K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</a:t>
            </a: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의 적정 스톡에 관한 연구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울릉도B" pitchFamily="18" charset="-127"/>
              <a:ea typeface="HY울릉도B" pitchFamily="18" charset="-127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오각형 8"/>
          <p:cNvSpPr/>
          <p:nvPr/>
        </p:nvSpPr>
        <p:spPr bwMode="auto">
          <a:xfrm>
            <a:off x="1043608" y="1728000"/>
            <a:ext cx="4984208" cy="300303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fontAlgn="base"/>
            <a:endParaRPr lang="ko-KR" altLang="en-US" sz="2000" dirty="0"/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539552" y="1728000"/>
            <a:ext cx="8058794" cy="4194573"/>
          </a:xfrm>
          <a:prstGeom prst="roundRect">
            <a:avLst>
              <a:gd name="adj" fmla="val 4931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ko-KR" altLang="en-US" sz="1200" b="1" dirty="0">
              <a:solidFill>
                <a:prstClr val="black"/>
              </a:solidFill>
            </a:endParaRPr>
          </a:p>
        </p:txBody>
      </p:sp>
      <p:sp>
        <p:nvSpPr>
          <p:cNvPr id="7" name="직사각형 79"/>
          <p:cNvSpPr>
            <a:spLocks noChangeArrowheads="1"/>
          </p:cNvSpPr>
          <p:nvPr/>
        </p:nvSpPr>
        <p:spPr bwMode="auto">
          <a:xfrm>
            <a:off x="774423" y="1736812"/>
            <a:ext cx="7823923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o-KR" altLang="en-US" sz="1600" dirty="0"/>
              <a:t>□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SOC </a:t>
            </a:r>
            <a:r>
              <a:rPr lang="ko-KR" altLang="en-US" sz="1600" dirty="0">
                <a:latin typeface="+mn-ea"/>
              </a:rPr>
              <a:t>스톡의 적정성을 분석하기 위해서 거시경제학에서 광범위하게 이용하는 </a:t>
            </a:r>
            <a:endParaRPr lang="en-US" altLang="ko-KR" sz="1600" dirty="0">
              <a:latin typeface="+mn-ea"/>
            </a:endParaRPr>
          </a:p>
          <a:p>
            <a:r>
              <a:rPr lang="en-US" altLang="ko-KR" sz="1600" dirty="0">
                <a:latin typeface="+mn-ea"/>
              </a:rPr>
              <a:t>    </a:t>
            </a:r>
            <a:r>
              <a:rPr lang="ko-KR" altLang="en-US" sz="1600" dirty="0">
                <a:latin typeface="+mn-ea"/>
              </a:rPr>
              <a:t>이질적 경제주체들로 구성된 일반균형모형을 활용</a:t>
            </a:r>
            <a:endParaRPr lang="en-US" altLang="ko-KR" sz="1600" dirty="0">
              <a:solidFill>
                <a:schemeClr val="dk1"/>
              </a:solidFill>
            </a:endParaRPr>
          </a:p>
          <a:p>
            <a:endParaRPr lang="en-US" altLang="ko-KR" sz="1600" dirty="0">
              <a:solidFill>
                <a:schemeClr val="dk1"/>
              </a:solidFill>
            </a:endParaRPr>
          </a:p>
          <a:p>
            <a:r>
              <a:rPr lang="en-US" altLang="ko-KR" sz="1600" dirty="0">
                <a:solidFill>
                  <a:schemeClr val="dk1"/>
                </a:solidFill>
              </a:rPr>
              <a:t> ∙ </a:t>
            </a:r>
            <a:r>
              <a:rPr lang="en-US" altLang="ko-KR" sz="1600" dirty="0" err="1">
                <a:solidFill>
                  <a:schemeClr val="dk1"/>
                </a:solidFill>
              </a:rPr>
              <a:t>Aiyagari</a:t>
            </a:r>
            <a:r>
              <a:rPr lang="en-US" altLang="ko-KR" sz="1600" dirty="0">
                <a:solidFill>
                  <a:schemeClr val="dk1"/>
                </a:solidFill>
              </a:rPr>
              <a:t> and McGrattan(1998), </a:t>
            </a:r>
            <a:r>
              <a:rPr lang="ko-KR" altLang="en-US" sz="1600" dirty="0">
                <a:solidFill>
                  <a:schemeClr val="dk1"/>
                </a:solidFill>
              </a:rPr>
              <a:t>삼성경제연구소 </a:t>
            </a:r>
            <a:r>
              <a:rPr lang="en-US" altLang="ko-KR" sz="1600" dirty="0">
                <a:solidFill>
                  <a:schemeClr val="dk1"/>
                </a:solidFill>
              </a:rPr>
              <a:t>(2010) </a:t>
            </a:r>
            <a:r>
              <a:rPr lang="ko-KR" altLang="en-US" sz="1600" dirty="0">
                <a:solidFill>
                  <a:schemeClr val="dk1"/>
                </a:solidFill>
              </a:rPr>
              <a:t>등 국가채무의 적정비율을</a:t>
            </a:r>
            <a:endParaRPr lang="en-US" altLang="ko-KR" sz="1600" dirty="0">
              <a:solidFill>
                <a:schemeClr val="dk1"/>
              </a:solidFill>
            </a:endParaRPr>
          </a:p>
          <a:p>
            <a:r>
              <a:rPr lang="en-US" altLang="ko-KR" sz="1600" dirty="0">
                <a:solidFill>
                  <a:schemeClr val="dk1"/>
                </a:solidFill>
              </a:rPr>
              <a:t>   </a:t>
            </a:r>
            <a:r>
              <a:rPr lang="ko-KR" altLang="en-US" sz="1600" dirty="0">
                <a:solidFill>
                  <a:schemeClr val="dk1"/>
                </a:solidFill>
              </a:rPr>
              <a:t>추정하는데 활용된 모형을 변형</a:t>
            </a:r>
            <a:endParaRPr lang="en-US" altLang="ko-KR" sz="1600" dirty="0">
              <a:solidFill>
                <a:schemeClr val="dk1"/>
              </a:solidFill>
            </a:endParaRPr>
          </a:p>
          <a:p>
            <a:endParaRPr lang="en-US" altLang="ko-KR" sz="1600" dirty="0">
              <a:solidFill>
                <a:schemeClr val="dk1"/>
              </a:solidFill>
            </a:endParaRPr>
          </a:p>
          <a:p>
            <a:r>
              <a:rPr lang="ko-KR" altLang="en-US" sz="1600" b="1" dirty="0">
                <a:solidFill>
                  <a:srgbClr val="0000FF"/>
                </a:solidFill>
              </a:rPr>
              <a:t>□</a:t>
            </a:r>
            <a:r>
              <a:rPr lang="ko-KR" altLang="en-US" sz="1600" b="1" dirty="0">
                <a:solidFill>
                  <a:srgbClr val="0000FF"/>
                </a:solidFill>
                <a:latin typeface="+mn-ea"/>
              </a:rPr>
              <a:t> 분석 모형의 개요</a:t>
            </a:r>
            <a:endParaRPr lang="en-US" altLang="ko-KR" sz="1600" b="1" dirty="0">
              <a:solidFill>
                <a:srgbClr val="0000FF"/>
              </a:solidFill>
              <a:latin typeface="+mn-ea"/>
            </a:endParaRPr>
          </a:p>
          <a:p>
            <a:endParaRPr lang="en-US" altLang="ko-KR" sz="1600" dirty="0">
              <a:solidFill>
                <a:schemeClr val="dk1"/>
              </a:solidFill>
              <a:latin typeface="+mn-ea"/>
            </a:endParaRPr>
          </a:p>
          <a:p>
            <a:r>
              <a:rPr lang="en-US" altLang="ko-KR" sz="1600" dirty="0">
                <a:solidFill>
                  <a:schemeClr val="dk1"/>
                </a:solidFill>
              </a:rPr>
              <a:t> ∙ </a:t>
            </a:r>
            <a:r>
              <a:rPr lang="ko-KR" altLang="en-US" sz="1600" dirty="0">
                <a:solidFill>
                  <a:schemeClr val="dk1"/>
                </a:solidFill>
              </a:rPr>
              <a:t>가계는 소비와 저축을 통해 효용을 극대화</a:t>
            </a:r>
            <a:r>
              <a:rPr lang="en-US" altLang="ko-KR" sz="1600" dirty="0">
                <a:solidFill>
                  <a:schemeClr val="dk1"/>
                </a:solidFill>
              </a:rPr>
              <a:t>, </a:t>
            </a:r>
            <a:r>
              <a:rPr lang="ko-KR" altLang="en-US" sz="1600" dirty="0">
                <a:solidFill>
                  <a:schemeClr val="dk1"/>
                </a:solidFill>
              </a:rPr>
              <a:t>정부가 공급하는 </a:t>
            </a:r>
            <a:r>
              <a:rPr lang="en-US" altLang="ko-KR" sz="1600" dirty="0">
                <a:solidFill>
                  <a:schemeClr val="dk1"/>
                </a:solidFill>
              </a:rPr>
              <a:t>SOC </a:t>
            </a:r>
            <a:r>
              <a:rPr lang="ko-KR" altLang="en-US" sz="1600" dirty="0">
                <a:solidFill>
                  <a:schemeClr val="dk1"/>
                </a:solidFill>
              </a:rPr>
              <a:t>스톡은 효용을 </a:t>
            </a:r>
            <a:endParaRPr lang="en-US" altLang="ko-KR" sz="1600" dirty="0">
              <a:solidFill>
                <a:schemeClr val="dk1"/>
              </a:solidFill>
            </a:endParaRPr>
          </a:p>
          <a:p>
            <a:r>
              <a:rPr lang="en-US" altLang="ko-KR" sz="1600" dirty="0">
                <a:solidFill>
                  <a:schemeClr val="dk1"/>
                </a:solidFill>
              </a:rPr>
              <a:t>   </a:t>
            </a:r>
            <a:r>
              <a:rPr lang="ko-KR" altLang="en-US" sz="1600" dirty="0">
                <a:solidFill>
                  <a:schemeClr val="dk1"/>
                </a:solidFill>
              </a:rPr>
              <a:t>발생</a:t>
            </a:r>
            <a:endParaRPr lang="en-US" altLang="ko-KR" sz="1600" dirty="0">
              <a:solidFill>
                <a:schemeClr val="dk1"/>
              </a:solidFill>
            </a:endParaRPr>
          </a:p>
          <a:p>
            <a:r>
              <a:rPr lang="en-US" altLang="ko-KR" sz="1600" dirty="0">
                <a:solidFill>
                  <a:schemeClr val="dk1"/>
                </a:solidFill>
              </a:rPr>
              <a:t> ∙</a:t>
            </a:r>
            <a:r>
              <a:rPr lang="ko-KR" altLang="en-US" sz="1600" dirty="0">
                <a:solidFill>
                  <a:schemeClr val="dk1"/>
                </a:solidFill>
              </a:rPr>
              <a:t> 기업은 생산활동을 통해서 이윤을 극대화</a:t>
            </a:r>
            <a:endParaRPr lang="en-US" altLang="ko-KR" sz="1600" dirty="0">
              <a:solidFill>
                <a:schemeClr val="dk1"/>
              </a:solidFill>
            </a:endParaRPr>
          </a:p>
          <a:p>
            <a:r>
              <a:rPr lang="en-US" altLang="ko-KR" sz="1600" dirty="0">
                <a:solidFill>
                  <a:schemeClr val="dk1"/>
                </a:solidFill>
              </a:rPr>
              <a:t> ∙ </a:t>
            </a:r>
            <a:r>
              <a:rPr lang="ko-KR" altLang="en-US" sz="1600" dirty="0"/>
              <a:t>정부는 가계의 소득과 기업의 이윤에 과세하여 세수를 확충</a:t>
            </a:r>
            <a:r>
              <a:rPr lang="en-US" altLang="ko-KR" sz="1600" dirty="0"/>
              <a:t>, </a:t>
            </a:r>
          </a:p>
          <a:p>
            <a:r>
              <a:rPr lang="en-US" altLang="ko-KR" sz="1600" dirty="0"/>
              <a:t>   </a:t>
            </a:r>
            <a:r>
              <a:rPr lang="ko-KR" altLang="en-US" sz="1600" dirty="0"/>
              <a:t>이것을 정부소비</a:t>
            </a:r>
            <a:r>
              <a:rPr lang="en-US" altLang="ko-KR" sz="1600" dirty="0"/>
              <a:t>, </a:t>
            </a:r>
            <a:r>
              <a:rPr lang="ko-KR" altLang="en-US" sz="1600" dirty="0"/>
              <a:t>공공서비스 공급</a:t>
            </a:r>
            <a:r>
              <a:rPr lang="en-US" altLang="ko-KR" sz="1600" dirty="0"/>
              <a:t>, </a:t>
            </a:r>
            <a:r>
              <a:rPr lang="ko-KR" altLang="en-US" sz="1600" dirty="0"/>
              <a:t>소득재분배</a:t>
            </a:r>
            <a:r>
              <a:rPr lang="en-US" altLang="ko-KR" sz="1600" dirty="0"/>
              <a:t>, SOC </a:t>
            </a:r>
            <a:r>
              <a:rPr lang="ko-KR" altLang="en-US" sz="1600" dirty="0"/>
              <a:t>스톡 확충 등에 사용</a:t>
            </a:r>
            <a:endParaRPr lang="en-US" altLang="ko-KR" sz="1600" dirty="0">
              <a:solidFill>
                <a:schemeClr val="dk1"/>
              </a:solidFill>
            </a:endParaRPr>
          </a:p>
          <a:p>
            <a:r>
              <a:rPr lang="en-US" altLang="ko-KR" sz="1600" dirty="0">
                <a:solidFill>
                  <a:schemeClr val="dk1"/>
                </a:solidFill>
              </a:rPr>
              <a:t> ∙ </a:t>
            </a:r>
            <a:r>
              <a:rPr lang="ko-KR" altLang="en-US" sz="1600" dirty="0"/>
              <a:t>도로</a:t>
            </a:r>
            <a:r>
              <a:rPr lang="en-US" altLang="ko-KR" sz="1600" dirty="0"/>
              <a:t>, </a:t>
            </a:r>
            <a:r>
              <a:rPr lang="ko-KR" altLang="en-US" sz="1600" dirty="0"/>
              <a:t>교통</a:t>
            </a:r>
            <a:r>
              <a:rPr lang="en-US" altLang="ko-KR" sz="1600" dirty="0"/>
              <a:t>, </a:t>
            </a:r>
            <a:r>
              <a:rPr lang="ko-KR" altLang="en-US" sz="1600" dirty="0"/>
              <a:t>공항</a:t>
            </a:r>
            <a:r>
              <a:rPr lang="en-US" altLang="ko-KR" sz="1600" dirty="0"/>
              <a:t>, </a:t>
            </a:r>
            <a:r>
              <a:rPr lang="ko-KR" altLang="en-US" sz="1600" dirty="0"/>
              <a:t>항만의 경우 </a:t>
            </a:r>
            <a:r>
              <a:rPr lang="en-US" altLang="ko-KR" sz="1600" dirty="0"/>
              <a:t>2016</a:t>
            </a:r>
            <a:r>
              <a:rPr lang="ko-KR" altLang="en-US" sz="1600" dirty="0"/>
              <a:t>년 말 기준 </a:t>
            </a:r>
            <a:r>
              <a:rPr lang="en-US" altLang="ko-KR" sz="1600" dirty="0"/>
              <a:t>GDP </a:t>
            </a:r>
            <a:r>
              <a:rPr lang="ko-KR" altLang="en-US" sz="1600" dirty="0"/>
              <a:t>대비 </a:t>
            </a:r>
            <a:r>
              <a:rPr lang="en-US" altLang="ko-KR" sz="1600" dirty="0"/>
              <a:t>35% </a:t>
            </a:r>
            <a:r>
              <a:rPr lang="ko-KR" altLang="en-US" sz="1600" dirty="0"/>
              <a:t>수준</a:t>
            </a:r>
            <a:r>
              <a:rPr lang="en-US" altLang="ko-KR" sz="1600" dirty="0"/>
              <a:t>,    </a:t>
            </a:r>
          </a:p>
          <a:p>
            <a:r>
              <a:rPr lang="en-US" altLang="ko-KR" sz="1600" dirty="0"/>
              <a:t>   </a:t>
            </a:r>
            <a:r>
              <a:rPr lang="ko-KR" altLang="en-US" sz="1600" dirty="0"/>
              <a:t>현 수준의 </a:t>
            </a:r>
            <a:r>
              <a:rPr lang="en-US" altLang="ko-KR" sz="1600" dirty="0"/>
              <a:t>SOC </a:t>
            </a:r>
            <a:r>
              <a:rPr lang="ko-KR" altLang="en-US" sz="1600" dirty="0"/>
              <a:t>투자가 지속될 경우 </a:t>
            </a:r>
            <a:r>
              <a:rPr lang="en-US" altLang="ko-KR" sz="1600" dirty="0"/>
              <a:t>SOC </a:t>
            </a:r>
            <a:r>
              <a:rPr lang="ko-KR" altLang="en-US" sz="1600" dirty="0"/>
              <a:t>스톡 비율은 장기적으로 </a:t>
            </a:r>
            <a:r>
              <a:rPr lang="en-US" altLang="ko-KR" sz="1600" dirty="0"/>
              <a:t>GDP </a:t>
            </a:r>
            <a:r>
              <a:rPr lang="ko-KR" altLang="en-US" sz="1600" dirty="0"/>
              <a:t>대비 </a:t>
            </a:r>
            <a:r>
              <a:rPr lang="en-US" altLang="ko-KR" sz="1600" dirty="0"/>
              <a:t>30%</a:t>
            </a:r>
          </a:p>
          <a:p>
            <a:r>
              <a:rPr lang="en-US" altLang="ko-KR" sz="1600" dirty="0"/>
              <a:t>   </a:t>
            </a:r>
            <a:r>
              <a:rPr lang="ko-KR" altLang="en-US" sz="1600" dirty="0"/>
              <a:t>유지할 것으로 추정됨</a:t>
            </a:r>
            <a:endParaRPr lang="en-US" altLang="ko-KR" sz="1600" dirty="0"/>
          </a:p>
          <a:p>
            <a:r>
              <a:rPr lang="ko-KR" altLang="ko-KR" sz="1600" b="1" dirty="0">
                <a:solidFill>
                  <a:srgbClr val="0000FF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☞</a:t>
            </a:r>
            <a:r>
              <a:rPr lang="ko-KR" altLang="en-US" sz="1600" b="1" dirty="0">
                <a:solidFill>
                  <a:srgbClr val="0000FF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최적 </a:t>
            </a:r>
            <a:r>
              <a:rPr lang="en-US" altLang="ko-KR" sz="1600" b="1" dirty="0">
                <a:solidFill>
                  <a:srgbClr val="0000FF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SOC </a:t>
            </a:r>
            <a:r>
              <a:rPr lang="ko-KR" altLang="en-US" sz="1600" b="1" dirty="0">
                <a:solidFill>
                  <a:srgbClr val="0000FF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스톡에 비해 극히 미흡한 수준</a:t>
            </a:r>
            <a:endParaRPr lang="ko-KR" altLang="en-US" sz="1600" b="1" dirty="0">
              <a:solidFill>
                <a:srgbClr val="0000FF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10</a:t>
            </a:fld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40000" y="1052784"/>
            <a:ext cx="8064000" cy="432000"/>
          </a:xfrm>
          <a:prstGeom prst="roundRect">
            <a:avLst>
              <a:gd name="adj" fmla="val 11529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>
              <a:defRPr/>
            </a:pPr>
            <a:r>
              <a:rPr lang="en-US" altLang="ko-KR" sz="1600" b="1" dirty="0">
                <a:solidFill>
                  <a:prstClr val="black"/>
                </a:solidFill>
                <a:latin typeface="+mn-ea"/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  <a:latin typeface="+mn-ea"/>
              </a:rPr>
              <a:t>국가 차원에서의 </a:t>
            </a:r>
            <a:r>
              <a:rPr lang="en-US" altLang="ko-KR" sz="1600" b="1" dirty="0">
                <a:solidFill>
                  <a:prstClr val="black"/>
                </a:solidFill>
                <a:latin typeface="+mn-ea"/>
              </a:rPr>
              <a:t>SOC </a:t>
            </a:r>
            <a:r>
              <a:rPr lang="ko-KR" altLang="en-US" sz="1600" b="1" dirty="0">
                <a:solidFill>
                  <a:prstClr val="black"/>
                </a:solidFill>
                <a:latin typeface="+mn-ea"/>
              </a:rPr>
              <a:t>스톡의 적정성 </a:t>
            </a:r>
            <a:endParaRPr lang="ko-KR" altLang="en-US" sz="1600" dirty="0">
              <a:solidFill>
                <a:prstClr val="black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79182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 bwMode="auto">
          <a:xfrm>
            <a:off x="539552" y="1728000"/>
            <a:ext cx="8058794" cy="4194573"/>
          </a:xfrm>
          <a:prstGeom prst="roundRect">
            <a:avLst>
              <a:gd name="adj" fmla="val 4931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ko-KR" altLang="en-US" sz="1200" b="1" dirty="0">
              <a:solidFill>
                <a:prstClr val="black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11</a:t>
            </a:fld>
            <a:endParaRPr lang="ko-KR" altLang="en-US"/>
          </a:p>
        </p:txBody>
      </p:sp>
      <p:pic>
        <p:nvPicPr>
          <p:cNvPr id="6145" name="_x51932904" descr="EMB000012dc646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60848"/>
            <a:ext cx="5796644" cy="348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직선 화살표 연결선 4"/>
          <p:cNvCxnSpPr/>
          <p:nvPr/>
        </p:nvCxnSpPr>
        <p:spPr>
          <a:xfrm flipH="1" flipV="1">
            <a:off x="3347864" y="3645024"/>
            <a:ext cx="288032" cy="8280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020777" y="4464521"/>
            <a:ext cx="3348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accent2"/>
                </a:solidFill>
              </a:rPr>
              <a:t>현 </a:t>
            </a:r>
            <a:r>
              <a:rPr lang="en-US" altLang="ko-KR" sz="1600" dirty="0">
                <a:solidFill>
                  <a:schemeClr val="accent2"/>
                </a:solidFill>
              </a:rPr>
              <a:t>SOC </a:t>
            </a:r>
            <a:r>
              <a:rPr lang="ko-KR" altLang="en-US" sz="1600" dirty="0">
                <a:solidFill>
                  <a:schemeClr val="accent2"/>
                </a:solidFill>
              </a:rPr>
              <a:t>투자가 지속될 경우 </a:t>
            </a:r>
            <a:endParaRPr lang="en-US" altLang="ko-KR" sz="1600" dirty="0">
              <a:solidFill>
                <a:schemeClr val="accent2"/>
              </a:solidFill>
            </a:endParaRPr>
          </a:p>
          <a:p>
            <a:r>
              <a:rPr lang="ko-KR" altLang="en-US" sz="1600" dirty="0">
                <a:solidFill>
                  <a:schemeClr val="accent2"/>
                </a:solidFill>
              </a:rPr>
              <a:t>장기적 관점에서의 </a:t>
            </a:r>
            <a:r>
              <a:rPr lang="en-US" altLang="ko-KR" sz="1600" dirty="0">
                <a:solidFill>
                  <a:schemeClr val="accent2"/>
                </a:solidFill>
              </a:rPr>
              <a:t>SOC </a:t>
            </a:r>
            <a:r>
              <a:rPr lang="ko-KR" altLang="en-US" sz="1600" dirty="0">
                <a:solidFill>
                  <a:schemeClr val="accent2"/>
                </a:solidFill>
              </a:rPr>
              <a:t>스톡</a:t>
            </a:r>
          </a:p>
        </p:txBody>
      </p:sp>
      <p:cxnSp>
        <p:nvCxnSpPr>
          <p:cNvPr id="15" name="직선 화살표 연결선 14"/>
          <p:cNvCxnSpPr/>
          <p:nvPr/>
        </p:nvCxnSpPr>
        <p:spPr>
          <a:xfrm flipH="1">
            <a:off x="5148064" y="2418034"/>
            <a:ext cx="397569" cy="503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551499" y="2125646"/>
            <a:ext cx="30468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accent3"/>
                </a:solidFill>
              </a:rPr>
              <a:t>전체 국민의 후생을 극대화하는</a:t>
            </a:r>
            <a:endParaRPr lang="en-US" altLang="ko-KR" sz="1600" dirty="0">
              <a:solidFill>
                <a:schemeClr val="accent3"/>
              </a:solidFill>
            </a:endParaRPr>
          </a:p>
          <a:p>
            <a:r>
              <a:rPr lang="en-US" altLang="ko-KR" sz="1600" dirty="0">
                <a:solidFill>
                  <a:schemeClr val="accent3"/>
                </a:solidFill>
              </a:rPr>
              <a:t>SOC </a:t>
            </a:r>
            <a:r>
              <a:rPr lang="ko-KR" altLang="en-US" sz="1600" dirty="0">
                <a:solidFill>
                  <a:schemeClr val="accent3"/>
                </a:solidFill>
              </a:rPr>
              <a:t>스톡</a:t>
            </a:r>
            <a:r>
              <a:rPr lang="en-US" altLang="ko-KR" sz="1600" dirty="0">
                <a:solidFill>
                  <a:schemeClr val="accent3"/>
                </a:solidFill>
              </a:rPr>
              <a:t>: 80~90%</a:t>
            </a:r>
            <a:endParaRPr lang="ko-KR" altLang="en-US" sz="16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395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오각형 8"/>
          <p:cNvSpPr/>
          <p:nvPr/>
        </p:nvSpPr>
        <p:spPr bwMode="auto">
          <a:xfrm>
            <a:off x="1043608" y="1728000"/>
            <a:ext cx="4984208" cy="300303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656987" y="1835639"/>
            <a:ext cx="8058794" cy="4194573"/>
          </a:xfrm>
          <a:prstGeom prst="roundRect">
            <a:avLst>
              <a:gd name="adj" fmla="val 4931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직사각형 79"/>
              <p:cNvSpPr>
                <a:spLocks noChangeArrowheads="1"/>
              </p:cNvSpPr>
              <p:nvPr/>
            </p:nvSpPr>
            <p:spPr bwMode="auto">
              <a:xfrm>
                <a:off x="774423" y="1736812"/>
                <a:ext cx="7823923" cy="43922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  <a:p>
                <a:pPr lvl="0">
                  <a:defRPr/>
                </a:pPr>
                <a:r>
                  <a:rPr lang="ko-KR" altLang="en-US" sz="1400" b="1" dirty="0">
                    <a:solidFill>
                      <a:srgbClr val="0000FF"/>
                    </a:solidFill>
                  </a:rPr>
                  <a:t>□</a:t>
                </a:r>
                <a:r>
                  <a:rPr kumimoji="0" lang="ko-KR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 지역별 </a:t>
                </a:r>
                <a:r>
                  <a:rPr kumimoji="0" lang="en-US" altLang="ko-K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SOC </a:t>
                </a:r>
                <a:r>
                  <a:rPr kumimoji="0" lang="ko-KR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스톡의 적정성 분석</a:t>
                </a:r>
                <a:endParaRPr kumimoji="0" lang="en-US" altLang="ko-K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     ∙ </a:t>
                </a: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민간자본스톡의 한계생산</a:t>
                </a:r>
                <a:r>
                  <a:rPr kumimoji="0" lang="en-US" altLang="ko-K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(</a:t>
                </a: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가치</a:t>
                </a:r>
                <a:r>
                  <a:rPr kumimoji="0" lang="en-US" altLang="ko-K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)</a:t>
                </a: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en-US" altLang="ko-K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= </a:t>
                </a: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민간자본스톡의 단위 가격</a:t>
                </a:r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     ∙</a:t>
                </a: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en-US" altLang="ko-K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SOC </a:t>
                </a: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스톡의 한계생산</a:t>
                </a:r>
                <a:r>
                  <a:rPr kumimoji="0" lang="en-US" altLang="ko-K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(</a:t>
                </a: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가치</a:t>
                </a:r>
                <a:r>
                  <a:rPr kumimoji="0" lang="en-US" altLang="ko-K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)</a:t>
                </a: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en-US" altLang="ko-K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= SOC </a:t>
                </a: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스톡의 단위 가격</a:t>
                </a:r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     ∙</a:t>
                </a: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 생산의 효율성이 달성될 때</a:t>
                </a:r>
                <a:r>
                  <a:rPr kumimoji="0" lang="en-US" altLang="ko-K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, </a:t>
                </a: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민간자본스톡의 단위 가격과 </a:t>
                </a:r>
                <a:r>
                  <a:rPr kumimoji="0" lang="en-US" altLang="ko-K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SOC </a:t>
                </a: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스톡의 단위 가격이 같다면 </a:t>
                </a:r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민간자본스톡의 한계생산 </a:t>
                </a:r>
                <a:r>
                  <a:rPr kumimoji="0" lang="en-US" altLang="ko-K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= SOC </a:t>
                </a: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스톡의 한계생산</a:t>
                </a:r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     ∙ SOC </a:t>
                </a: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스톡이 적정수준 보다 적게 투입된다면</a:t>
                </a:r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민간자본스톡의 한계생산 </a:t>
                </a:r>
                <a14:m>
                  <m:oMath xmlns:m="http://schemas.openxmlformats.org/officeDocument/2006/math">
                    <m:r>
                      <a:rPr kumimoji="0" lang="en-US" altLang="ko-KR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&lt;</m:t>
                    </m:r>
                  </m:oMath>
                </a14:m>
                <a:r>
                  <a:rPr kumimoji="0" lang="en-US" altLang="ko-K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 SOC </a:t>
                </a: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스톡의 한계생산</a:t>
                </a:r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또는</a:t>
                </a:r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ko-KR" alt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민</m:t>
                          </m:r>
                          <m:r>
                            <a:rPr kumimoji="0" lang="ko-KR" alt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간</m:t>
                          </m:r>
                          <m:r>
                            <a:rPr kumimoji="0" lang="ko-KR" alt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자</m:t>
                          </m:r>
                          <m:r>
                            <a:rPr kumimoji="0" lang="ko-KR" alt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본</m:t>
                          </m:r>
                          <m:r>
                            <a:rPr kumimoji="0" lang="ko-KR" alt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스</m:t>
                          </m:r>
                          <m:r>
                            <a:rPr kumimoji="0" lang="ko-KR" alt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톡</m:t>
                          </m:r>
                          <m:r>
                            <a:rPr kumimoji="0" lang="ko-KR" alt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의</m:t>
                          </m:r>
                          <m:r>
                            <a:rPr kumimoji="0" lang="en-US" altLang="ko-K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ko-KR" alt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한</m:t>
                          </m:r>
                          <m:r>
                            <a:rPr kumimoji="0" lang="ko-KR" alt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계</m:t>
                          </m:r>
                          <m:r>
                            <a:rPr kumimoji="0" lang="ko-KR" alt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생</m:t>
                          </m:r>
                          <m:r>
                            <a:rPr kumimoji="0" lang="ko-KR" alt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산</m:t>
                          </m:r>
                        </m:num>
                        <m:den>
                          <m:r>
                            <a:rPr kumimoji="0" lang="en-US" altLang="ko-K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𝑆𝑂𝐶</m:t>
                          </m:r>
                          <m:r>
                            <a:rPr kumimoji="0" lang="en-US" altLang="ko-K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ko-KR" alt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스</m:t>
                          </m:r>
                          <m:r>
                            <a:rPr kumimoji="0" lang="ko-KR" alt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톡</m:t>
                          </m:r>
                          <m:r>
                            <a:rPr kumimoji="0" lang="ko-KR" alt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의</m:t>
                          </m:r>
                          <m:r>
                            <a:rPr kumimoji="0" lang="en-US" altLang="ko-K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ko-KR" alt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한</m:t>
                          </m:r>
                          <m:r>
                            <a:rPr kumimoji="0" lang="ko-KR" alt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계</m:t>
                          </m:r>
                          <m:r>
                            <a:rPr kumimoji="0" lang="ko-KR" alt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생</m:t>
                          </m:r>
                          <m:r>
                            <a:rPr kumimoji="0" lang="ko-KR" alt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산</m:t>
                          </m:r>
                        </m:den>
                      </m:f>
                      <m:d>
                        <m:dPr>
                          <m:ctrlPr>
                            <a:rPr kumimoji="0" lang="en-US" altLang="ko-K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altLang="ko-K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𝑀𝑅𝑇𝑆</m:t>
                          </m:r>
                        </m:e>
                      </m:d>
                      <m:r>
                        <a:rPr kumimoji="0" lang="en-US" altLang="ko-K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&lt;1</m:t>
                      </m:r>
                    </m:oMath>
                  </m:oMathPara>
                </a14:m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7" name="직사각형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74423" y="1736812"/>
                <a:ext cx="7823923" cy="4392228"/>
              </a:xfrm>
              <a:prstGeom prst="rect">
                <a:avLst/>
              </a:prstGeom>
              <a:blipFill>
                <a:blip r:embed="rId3"/>
                <a:stretch>
                  <a:fillRect l="-23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40000" y="1052784"/>
            <a:ext cx="8064000" cy="432000"/>
          </a:xfrm>
          <a:prstGeom prst="roundRect">
            <a:avLst>
              <a:gd name="adj" fmla="val 11529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지역 차원에서의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SOC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스톡의 적정성</a:t>
            </a:r>
            <a:endParaRPr kumimoji="0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4255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 bwMode="auto">
          <a:xfrm>
            <a:off x="539552" y="1728000"/>
            <a:ext cx="8058794" cy="4194573"/>
          </a:xfrm>
          <a:prstGeom prst="roundRect">
            <a:avLst>
              <a:gd name="adj" fmla="val 4931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2049" name="_x403350312" descr="EMB000012dc64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864" y="2027042"/>
            <a:ext cx="5905136" cy="354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타원 3"/>
          <p:cNvSpPr/>
          <p:nvPr/>
        </p:nvSpPr>
        <p:spPr>
          <a:xfrm>
            <a:off x="1871700" y="4149080"/>
            <a:ext cx="3240360" cy="972108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8" name="직선 화살표 연결선 7"/>
          <p:cNvCxnSpPr/>
          <p:nvPr/>
        </p:nvCxnSpPr>
        <p:spPr>
          <a:xfrm>
            <a:off x="3182609" y="3586975"/>
            <a:ext cx="144016" cy="540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940471" y="3254793"/>
            <a:ext cx="2628291" cy="338554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SOC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스톡이 부족한 지역</a:t>
            </a:r>
          </a:p>
        </p:txBody>
      </p:sp>
    </p:spTree>
    <p:extLst>
      <p:ext uri="{BB962C8B-B14F-4D97-AF65-F5344CB8AC3E}">
        <p14:creationId xmlns:p14="http://schemas.microsoft.com/office/powerpoint/2010/main" val="1851524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오각형 8"/>
          <p:cNvSpPr/>
          <p:nvPr/>
        </p:nvSpPr>
        <p:spPr bwMode="auto">
          <a:xfrm>
            <a:off x="1043608" y="1728000"/>
            <a:ext cx="4984208" cy="300303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539552" y="1728000"/>
            <a:ext cx="8058794" cy="3861240"/>
          </a:xfrm>
          <a:prstGeom prst="roundRect">
            <a:avLst>
              <a:gd name="adj" fmla="val 4931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직사각형 79"/>
          <p:cNvSpPr>
            <a:spLocks noChangeArrowheads="1"/>
          </p:cNvSpPr>
          <p:nvPr/>
        </p:nvSpPr>
        <p:spPr bwMode="auto">
          <a:xfrm>
            <a:off x="774423" y="1736812"/>
            <a:ext cx="7823923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□ 통계청 국부통계조사 및 건설업조사보고서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국민대차대조표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제도부문별 순자본스톡 등을 </a:t>
            </a: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  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이용하여 사회간접자본스톡과 민간자본스톡을 추계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분석 결과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SOC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스톡은 </a:t>
            </a:r>
            <a:r>
              <a:rPr lang="en-US" altLang="ko-KR" sz="1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GRP(</a:t>
            </a:r>
            <a:r>
              <a:rPr kumimoji="0" lang="ko-KR" alt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지역내총생산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에 긍정적인 영향</a:t>
            </a:r>
            <a:endParaRPr lang="en-US" altLang="ko-KR" sz="14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수도권 등 일부 지역에서 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 </a:t>
            </a:r>
            <a:r>
              <a: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스톡 확대 필요</a:t>
            </a:r>
            <a:endParaRPr kumimoji="0" lang="en-US" altLang="ko-KR" sz="1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□ 본 연구가 추계한 </a:t>
            </a:r>
            <a:r>
              <a:rPr lang="en-US" altLang="ko-KR" sz="1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SOC</a:t>
            </a:r>
            <a:r>
              <a:rPr lang="ko-KR" altLang="en-US" sz="1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스톡은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2016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 말 기준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GDP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대비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50%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를 하회 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도로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교통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공항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항만의 경우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2016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 말 기준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GDP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대비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35%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수</a:t>
            </a:r>
            <a:r>
              <a:rPr lang="ko-KR" altLang="en-US" sz="1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준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endParaRPr lang="en-US" altLang="ko-KR" sz="14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현재의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투자가 지속될 경우 장기적으로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GDP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대비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30%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로 수렴 </a:t>
            </a: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□ 국민의 후생 및 삶의 질을 극대화하는 </a:t>
            </a:r>
            <a:r>
              <a:rPr lang="en-US" altLang="ko-KR" sz="1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SOC</a:t>
            </a:r>
            <a:r>
              <a:rPr lang="ko-KR" altLang="en-US" sz="1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스톡 비율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(</a:t>
            </a:r>
            <a:r>
              <a:rPr lang="en-US" altLang="ko-KR" sz="1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GDP</a:t>
            </a:r>
            <a:r>
              <a:rPr lang="ko-KR" altLang="en-US" sz="1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의 </a:t>
            </a:r>
            <a:r>
              <a:rPr lang="en-US" altLang="ko-KR" sz="1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8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0~90%)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에 비해 턱없이 낮음</a:t>
            </a: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lvl="0" fontAlgn="base">
              <a:defRPr/>
            </a:pPr>
            <a:r>
              <a:rPr lang="ko-KR" altLang="ko-KR" sz="1400" b="1" dirty="0">
                <a:solidFill>
                  <a:srgbClr val="0000FF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☞</a:t>
            </a:r>
            <a:r>
              <a:rPr lang="en-US" altLang="ko-KR" sz="1400" b="1" dirty="0">
                <a:solidFill>
                  <a:srgbClr val="0000FF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400" b="1" dirty="0">
                <a:solidFill>
                  <a:srgbClr val="0000FF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국가 차원에서 보다</a:t>
            </a:r>
            <a:r>
              <a:rPr lang="en-US" altLang="ko-KR" sz="1400" b="1" dirty="0">
                <a:solidFill>
                  <a:srgbClr val="0000FF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400" b="1" dirty="0">
                <a:solidFill>
                  <a:srgbClr val="0000FF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적극적인 </a:t>
            </a:r>
            <a:r>
              <a:rPr lang="en-US" altLang="ko-KR" sz="1400" b="1" dirty="0">
                <a:solidFill>
                  <a:srgbClr val="0000FF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SOC </a:t>
            </a:r>
            <a:r>
              <a:rPr lang="ko-KR" altLang="en-US" sz="1400" b="1" dirty="0">
                <a:solidFill>
                  <a:srgbClr val="0000FF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투자</a:t>
            </a:r>
            <a:r>
              <a:rPr lang="en-US" altLang="ko-KR" sz="1400" b="1" dirty="0">
                <a:solidFill>
                  <a:srgbClr val="0000FF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400" b="1" dirty="0">
                <a:solidFill>
                  <a:srgbClr val="0000FF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필요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  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40000" y="1052784"/>
            <a:ext cx="8064000" cy="432000"/>
          </a:xfrm>
          <a:prstGeom prst="roundRect">
            <a:avLst>
              <a:gd name="adj" fmla="val 11529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lvl="0"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국가 및 지역 차원에서 본 </a:t>
            </a:r>
            <a:r>
              <a:rPr lang="en-US" altLang="ko-KR" sz="1600" b="1" dirty="0">
                <a:solidFill>
                  <a:prstClr val="black"/>
                </a:solidFill>
              </a:rPr>
              <a:t>SOC </a:t>
            </a:r>
            <a:r>
              <a:rPr lang="ko-KR" altLang="en-US" sz="1600" b="1" dirty="0">
                <a:solidFill>
                  <a:prstClr val="black"/>
                </a:solidFill>
              </a:rPr>
              <a:t>스톡의 적정성 </a:t>
            </a:r>
            <a:r>
              <a:rPr lang="en-US" altLang="ko-KR" sz="1600" b="1" dirty="0">
                <a:solidFill>
                  <a:prstClr val="black"/>
                </a:solidFill>
              </a:rPr>
              <a:t>-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결과의 요약 및 시사점</a:t>
            </a:r>
            <a:endParaRPr kumimoji="0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374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오각형 8"/>
          <p:cNvSpPr/>
          <p:nvPr/>
        </p:nvSpPr>
        <p:spPr bwMode="auto">
          <a:xfrm>
            <a:off x="1043608" y="1728000"/>
            <a:ext cx="4984208" cy="300303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fontAlgn="base"/>
            <a:endParaRPr lang="ko-KR" altLang="en-US" sz="2000" dirty="0"/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539552" y="1728000"/>
            <a:ext cx="8058794" cy="4194573"/>
          </a:xfrm>
          <a:prstGeom prst="roundRect">
            <a:avLst>
              <a:gd name="adj" fmla="val 4931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ko-KR" altLang="en-US" sz="1200" b="1" dirty="0">
              <a:solidFill>
                <a:prstClr val="black"/>
              </a:solidFill>
            </a:endParaRPr>
          </a:p>
        </p:txBody>
      </p:sp>
      <p:sp>
        <p:nvSpPr>
          <p:cNvPr id="7" name="직사각형 79"/>
          <p:cNvSpPr>
            <a:spLocks noChangeArrowheads="1"/>
          </p:cNvSpPr>
          <p:nvPr/>
        </p:nvSpPr>
        <p:spPr bwMode="auto">
          <a:xfrm>
            <a:off x="774423" y="1736812"/>
            <a:ext cx="782392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altLang="ko-KR" sz="1400" dirty="0">
              <a:latin typeface="+mn-ea"/>
            </a:endParaRPr>
          </a:p>
          <a:p>
            <a:pPr fontAlgn="base"/>
            <a:r>
              <a:rPr lang="ko-KR" altLang="en-US" sz="1400" b="1" dirty="0">
                <a:solidFill>
                  <a:srgbClr val="0000FF"/>
                </a:solidFill>
              </a:rPr>
              <a:t>□</a:t>
            </a:r>
            <a:r>
              <a:rPr lang="ko-KR" altLang="en-US" sz="1400" b="1" dirty="0">
                <a:solidFill>
                  <a:srgbClr val="0000FF"/>
                </a:solidFill>
                <a:latin typeface="+mn-ea"/>
              </a:rPr>
              <a:t> </a:t>
            </a:r>
            <a:r>
              <a:rPr lang="en-US" altLang="ko-KR" sz="1400" b="1" dirty="0">
                <a:solidFill>
                  <a:srgbClr val="0000FF"/>
                </a:solidFill>
              </a:rPr>
              <a:t>SOC </a:t>
            </a:r>
            <a:r>
              <a:rPr lang="ko-KR" altLang="en-US" sz="1400" b="1" dirty="0">
                <a:solidFill>
                  <a:srgbClr val="0000FF"/>
                </a:solidFill>
              </a:rPr>
              <a:t>투자의 국내 전 산업부문에 걸친 경제적 파급효과를 분석</a:t>
            </a:r>
            <a:endParaRPr lang="en-US" altLang="ko-KR" sz="1400" b="1" dirty="0">
              <a:solidFill>
                <a:srgbClr val="0000FF"/>
              </a:solidFill>
            </a:endParaRPr>
          </a:p>
          <a:p>
            <a:endParaRPr lang="en-US" altLang="ko-KR" sz="1400" dirty="0">
              <a:solidFill>
                <a:schemeClr val="dk1"/>
              </a:solidFill>
            </a:endParaRPr>
          </a:p>
          <a:p>
            <a:pPr fontAlgn="base"/>
            <a:r>
              <a:rPr lang="en-US" altLang="ko-KR" sz="1400" dirty="0">
                <a:solidFill>
                  <a:schemeClr val="dk1"/>
                </a:solidFill>
              </a:rPr>
              <a:t>     ∙ </a:t>
            </a:r>
            <a:r>
              <a:rPr lang="ko-KR" altLang="en-US" sz="1400" dirty="0"/>
              <a:t>한국은행의 </a:t>
            </a:r>
            <a:r>
              <a:rPr lang="en-US" altLang="ko-KR" sz="1400" dirty="0"/>
              <a:t>｢</a:t>
            </a:r>
            <a:r>
              <a:rPr lang="ko-KR" altLang="en-US" sz="1400" dirty="0"/>
              <a:t>산업연관표</a:t>
            </a:r>
            <a:r>
              <a:rPr lang="en-US" altLang="ko-KR" sz="1400" dirty="0"/>
              <a:t>｣(2015</a:t>
            </a:r>
            <a:r>
              <a:rPr lang="ko-KR" altLang="en-US" sz="1400" dirty="0"/>
              <a:t>년</a:t>
            </a:r>
            <a:r>
              <a:rPr lang="en-US" altLang="ko-KR" sz="1400" dirty="0"/>
              <a:t>)</a:t>
            </a:r>
            <a:r>
              <a:rPr lang="ko-KR" altLang="en-US" sz="1400" dirty="0"/>
              <a:t>를 이용하여 생산</a:t>
            </a:r>
            <a:r>
              <a:rPr lang="en-US" altLang="ko-KR" sz="1400" dirty="0"/>
              <a:t>, </a:t>
            </a:r>
            <a:r>
              <a:rPr lang="ko-KR" altLang="en-US" sz="1400" dirty="0"/>
              <a:t>부가가치를 계량화</a:t>
            </a:r>
          </a:p>
          <a:p>
            <a:endParaRPr lang="en-US" altLang="ko-KR" sz="1400" dirty="0">
              <a:solidFill>
                <a:schemeClr val="dk1"/>
              </a:solidFill>
            </a:endParaRPr>
          </a:p>
          <a:p>
            <a:r>
              <a:rPr lang="en-US" altLang="ko-KR" sz="1400" dirty="0">
                <a:solidFill>
                  <a:schemeClr val="dk1"/>
                </a:solidFill>
              </a:rPr>
              <a:t>     ∙ </a:t>
            </a:r>
            <a:r>
              <a:rPr lang="ko-KR" altLang="en-US" sz="1400" dirty="0">
                <a:solidFill>
                  <a:schemeClr val="dk1"/>
                </a:solidFill>
              </a:rPr>
              <a:t>산업연관표의 </a:t>
            </a:r>
            <a:r>
              <a:rPr lang="en-US" altLang="ko-KR" sz="1400" dirty="0"/>
              <a:t>30</a:t>
            </a:r>
            <a:r>
              <a:rPr lang="ko-KR" altLang="en-US" sz="1400" dirty="0"/>
              <a:t>개 </a:t>
            </a:r>
            <a:r>
              <a:rPr lang="ko-KR" altLang="en-US" sz="1400" dirty="0" err="1"/>
              <a:t>대분류</a:t>
            </a:r>
            <a:r>
              <a:rPr lang="ko-KR" altLang="en-US" sz="1400" dirty="0"/>
              <a:t> 상의 건설 중에서 교통시설 건설</a:t>
            </a:r>
            <a:r>
              <a:rPr lang="en-US" altLang="ko-KR" sz="1400" dirty="0"/>
              <a:t>, </a:t>
            </a:r>
            <a:r>
              <a:rPr lang="ko-KR" altLang="en-US" sz="1400" dirty="0"/>
              <a:t>일반토목시설 건설</a:t>
            </a:r>
            <a:r>
              <a:rPr lang="en-US" altLang="ko-KR" sz="1400" dirty="0"/>
              <a:t>, </a:t>
            </a:r>
          </a:p>
          <a:p>
            <a:pPr fontAlgn="base"/>
            <a:r>
              <a:rPr lang="en-US" altLang="ko-KR" sz="1400" dirty="0"/>
              <a:t>       </a:t>
            </a:r>
            <a:r>
              <a:rPr lang="ko-KR" altLang="en-US" sz="1400" dirty="0"/>
              <a:t>산업시설 건설 및 기타 건설만을 포함</a:t>
            </a:r>
            <a:r>
              <a:rPr lang="en-US" altLang="ko-KR" sz="1400" dirty="0"/>
              <a:t>(</a:t>
            </a:r>
            <a:r>
              <a:rPr lang="ko-KR" altLang="en-US" sz="1400" dirty="0"/>
              <a:t>보수적 접근</a:t>
            </a:r>
            <a:r>
              <a:rPr lang="en-US" altLang="ko-KR" sz="1400" dirty="0"/>
              <a:t>)</a:t>
            </a:r>
          </a:p>
          <a:p>
            <a:pPr fontAlgn="base"/>
            <a:endParaRPr lang="en-US" altLang="ko-KR" sz="1400" dirty="0"/>
          </a:p>
          <a:p>
            <a:pPr fontAlgn="base"/>
            <a:r>
              <a:rPr lang="en-US" altLang="ko-KR" sz="1400" dirty="0"/>
              <a:t>     </a:t>
            </a:r>
            <a:r>
              <a:rPr lang="en-US" altLang="ko-KR" sz="1400" dirty="0">
                <a:solidFill>
                  <a:schemeClr val="dk1"/>
                </a:solidFill>
              </a:rPr>
              <a:t>∙ </a:t>
            </a:r>
            <a:r>
              <a:rPr lang="ko-KR" altLang="en-US" sz="1400" dirty="0"/>
              <a:t>매년 정부 </a:t>
            </a:r>
            <a:r>
              <a:rPr lang="en-US" altLang="ko-KR" sz="1400" dirty="0"/>
              <a:t>SOC </a:t>
            </a:r>
            <a:r>
              <a:rPr lang="ko-KR" altLang="en-US" sz="1400" dirty="0"/>
              <a:t>예산이 </a:t>
            </a:r>
            <a:r>
              <a:rPr lang="en-US" altLang="ko-KR" sz="1400" dirty="0"/>
              <a:t>1</a:t>
            </a:r>
            <a:r>
              <a:rPr lang="ko-KR" altLang="en-US" sz="1400" dirty="0"/>
              <a:t>조원 추가로 투입되는 상황을 가정</a:t>
            </a:r>
          </a:p>
          <a:p>
            <a:endParaRPr lang="en-US" altLang="ko-KR" sz="1400" dirty="0">
              <a:solidFill>
                <a:schemeClr val="dk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15</a:t>
            </a:fld>
            <a:endParaRPr lang="ko-KR" altLang="en-US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811707"/>
              </p:ext>
            </p:extLst>
          </p:nvPr>
        </p:nvGraphicFramePr>
        <p:xfrm>
          <a:off x="1223628" y="4127686"/>
          <a:ext cx="6096000" cy="121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2753"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rgbClr val="0000FF"/>
                          </a:solidFill>
                        </a:rPr>
                        <a:t>SOC </a:t>
                      </a:r>
                      <a:r>
                        <a:rPr lang="ko-KR" altLang="en-US" sz="1400" b="1" dirty="0">
                          <a:solidFill>
                            <a:srgbClr val="0000FF"/>
                          </a:solidFill>
                        </a:rPr>
                        <a:t>투자의 유발효과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75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생산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2</a:t>
                      </a:r>
                      <a:r>
                        <a:rPr lang="ko-KR" altLang="en-US" sz="1400" dirty="0"/>
                        <a:t>조 </a:t>
                      </a:r>
                      <a:r>
                        <a:rPr lang="en-US" altLang="ko-KR" sz="1400" dirty="0"/>
                        <a:t>2,189</a:t>
                      </a:r>
                      <a:r>
                        <a:rPr lang="ko-KR" altLang="en-US" sz="1400" dirty="0"/>
                        <a:t>억 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75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부가가치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7,291</a:t>
                      </a:r>
                      <a:r>
                        <a:rPr lang="ko-KR" altLang="en-US" sz="1400" dirty="0"/>
                        <a:t>억 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75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생산</a:t>
                      </a:r>
                      <a:r>
                        <a:rPr lang="en-US" altLang="ko-KR" sz="1400" dirty="0"/>
                        <a:t>+</a:t>
                      </a:r>
                      <a:r>
                        <a:rPr lang="ko-KR" altLang="en-US" sz="1400" dirty="0"/>
                        <a:t>부가가치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2</a:t>
                      </a:r>
                      <a:r>
                        <a:rPr lang="ko-KR" altLang="en-US" sz="1400" dirty="0"/>
                        <a:t>조 </a:t>
                      </a:r>
                      <a:r>
                        <a:rPr lang="en-US" altLang="ko-KR" sz="1400" dirty="0"/>
                        <a:t>9,480</a:t>
                      </a:r>
                      <a:r>
                        <a:rPr lang="ko-KR" altLang="en-US" sz="1400" dirty="0"/>
                        <a:t>억 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모서리가 둥근 직사각형 9"/>
          <p:cNvSpPr/>
          <p:nvPr/>
        </p:nvSpPr>
        <p:spPr bwMode="auto">
          <a:xfrm>
            <a:off x="553703" y="1151895"/>
            <a:ext cx="8064000" cy="432000"/>
          </a:xfrm>
          <a:prstGeom prst="roundRect">
            <a:avLst>
              <a:gd name="adj" fmla="val 11529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산업연관분석을 통한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SOC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투자 효과</a:t>
            </a:r>
            <a:endParaRPr kumimoji="0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8410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 bwMode="auto">
          <a:xfrm>
            <a:off x="545654" y="2708920"/>
            <a:ext cx="8058794" cy="839080"/>
          </a:xfrm>
          <a:prstGeom prst="roundRect">
            <a:avLst>
              <a:gd name="adj" fmla="val 11529"/>
            </a:avLst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lvl="0" algn="ctr"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lang="en-US" altLang="ko-KR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III.</a:t>
            </a: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r>
              <a:rPr lang="ko-KR" altLang="en-US" sz="2400" b="1" dirty="0">
                <a:solidFill>
                  <a:prstClr val="black"/>
                </a:solidFill>
              </a:rPr>
              <a:t>국제 비교를 통해서 본 </a:t>
            </a:r>
            <a:r>
              <a:rPr lang="en-US" altLang="ko-KR" sz="2400" b="1" dirty="0">
                <a:solidFill>
                  <a:prstClr val="black"/>
                </a:solidFill>
              </a:rPr>
              <a:t>SOC </a:t>
            </a:r>
            <a:r>
              <a:rPr lang="ko-KR" altLang="en-US" sz="2400" b="1" dirty="0">
                <a:solidFill>
                  <a:prstClr val="black"/>
                </a:solidFill>
              </a:rPr>
              <a:t>스톡의 적정성</a:t>
            </a:r>
            <a:endParaRPr kumimoji="0" lang="en-US" altLang="ko-K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3270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오각형 8"/>
          <p:cNvSpPr/>
          <p:nvPr/>
        </p:nvSpPr>
        <p:spPr bwMode="auto">
          <a:xfrm>
            <a:off x="1043608" y="3140968"/>
            <a:ext cx="4984208" cy="300303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396000" y="1340768"/>
            <a:ext cx="8346362" cy="4788532"/>
          </a:xfrm>
          <a:prstGeom prst="roundRect">
            <a:avLst>
              <a:gd name="adj" fmla="val 13063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34000" lvl="0" indent="-269875" algn="just">
              <a:defRPr/>
            </a:pPr>
            <a:r>
              <a:rPr lang="ko-KR" altLang="en-US" sz="1600" dirty="0">
                <a:solidFill>
                  <a:srgbClr val="0000FF"/>
                </a:solidFill>
                <a:latin typeface="+mj-lt"/>
              </a:rPr>
              <a:t>□ 현재 우리나라의 </a:t>
            </a:r>
            <a:r>
              <a:rPr lang="en-US" altLang="ko-KR" sz="1600" dirty="0">
                <a:solidFill>
                  <a:srgbClr val="0000FF"/>
                </a:solidFill>
                <a:latin typeface="+mj-lt"/>
              </a:rPr>
              <a:t>SOC </a:t>
            </a:r>
            <a:r>
              <a:rPr lang="ko-KR" altLang="en-US" sz="1600" dirty="0">
                <a:solidFill>
                  <a:srgbClr val="0000FF"/>
                </a:solidFill>
                <a:latin typeface="+mj-lt"/>
              </a:rPr>
              <a:t>스톡이 충분하다는 주장과 선진국에 비해 부족하다는 상반  </a:t>
            </a:r>
            <a:endParaRPr lang="en-US" altLang="ko-KR" sz="1600" dirty="0">
              <a:solidFill>
                <a:srgbClr val="0000FF"/>
              </a:solidFill>
              <a:latin typeface="+mj-lt"/>
            </a:endParaRPr>
          </a:p>
          <a:p>
            <a:pPr marL="234000" lvl="0" indent="-269875" algn="just">
              <a:defRPr/>
            </a:pPr>
            <a:r>
              <a:rPr lang="en-US" altLang="ko-KR" sz="1600" dirty="0">
                <a:solidFill>
                  <a:srgbClr val="0000FF"/>
                </a:solidFill>
                <a:latin typeface="+mj-lt"/>
              </a:rPr>
              <a:t>    </a:t>
            </a:r>
            <a:r>
              <a:rPr lang="ko-KR" altLang="en-US" sz="1600" dirty="0">
                <a:solidFill>
                  <a:srgbClr val="0000FF"/>
                </a:solidFill>
                <a:latin typeface="+mj-lt"/>
              </a:rPr>
              <a:t>된 평가 상존</a:t>
            </a:r>
            <a:endParaRPr lang="en-US" altLang="ko-KR" sz="1600" dirty="0">
              <a:solidFill>
                <a:srgbClr val="0000FF"/>
              </a:solidFill>
              <a:latin typeface="+mj-lt"/>
            </a:endParaRPr>
          </a:p>
          <a:p>
            <a:pPr lvl="0" fontAlgn="base">
              <a:defRPr/>
            </a:pPr>
            <a:endParaRPr lang="en-US" altLang="ko-KR" sz="1600" dirty="0">
              <a:solidFill>
                <a:schemeClr val="tx1"/>
              </a:solidFill>
              <a:latin typeface="+mj-lt"/>
            </a:endParaRPr>
          </a:p>
          <a:p>
            <a:pPr lvl="0" fontAlgn="base">
              <a:defRPr/>
            </a:pPr>
            <a:r>
              <a:rPr lang="ko-KR" altLang="en-US" sz="1600" dirty="0">
                <a:solidFill>
                  <a:schemeClr val="tx1"/>
                </a:solidFill>
                <a:latin typeface="+mj-lt"/>
              </a:rPr>
              <a:t>□ </a:t>
            </a:r>
            <a:r>
              <a:rPr lang="ko-KR" altLang="en-US" sz="1600" dirty="0">
                <a:solidFill>
                  <a:srgbClr val="0000FF"/>
                </a:solidFill>
                <a:latin typeface="+mj-lt"/>
              </a:rPr>
              <a:t>기획재정부</a:t>
            </a:r>
            <a:r>
              <a:rPr lang="en-US" altLang="ko-KR" sz="1600" dirty="0">
                <a:solidFill>
                  <a:srgbClr val="0000FF"/>
                </a:solidFill>
                <a:latin typeface="+mj-lt"/>
              </a:rPr>
              <a:t>(2017)</a:t>
            </a:r>
            <a:r>
              <a:rPr lang="ko-KR" altLang="en-US" sz="1600" dirty="0">
                <a:solidFill>
                  <a:srgbClr val="0000FF"/>
                </a:solidFill>
                <a:latin typeface="+mj-lt"/>
              </a:rPr>
              <a:t>의 </a:t>
            </a:r>
            <a:r>
              <a:rPr lang="en-US" altLang="ko-KR" sz="1600" dirty="0">
                <a:solidFill>
                  <a:srgbClr val="0000FF"/>
                </a:solidFill>
                <a:latin typeface="+mj-lt"/>
              </a:rPr>
              <a:t>G20 </a:t>
            </a:r>
            <a:r>
              <a:rPr lang="ko-KR" altLang="en-US" sz="1600" dirty="0">
                <a:solidFill>
                  <a:srgbClr val="0000FF"/>
                </a:solidFill>
                <a:latin typeface="+mj-lt"/>
              </a:rPr>
              <a:t>국가와의 비교</a:t>
            </a:r>
            <a:endParaRPr lang="en-US" altLang="ko-KR" sz="1600" dirty="0">
              <a:solidFill>
                <a:srgbClr val="0000FF"/>
              </a:solidFill>
              <a:latin typeface="+mj-lt"/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  <a:defRPr/>
            </a:pPr>
            <a:r>
              <a:rPr lang="ko-KR" altLang="en-US" sz="1600" dirty="0">
                <a:solidFill>
                  <a:schemeClr val="tx1"/>
                </a:solidFill>
                <a:latin typeface="+mj-lt"/>
              </a:rPr>
              <a:t>우리나라가 국토면적당 도로연장이 전체 도로에서는 </a:t>
            </a:r>
            <a:r>
              <a:rPr lang="en-US" altLang="ko-KR" sz="1600" dirty="0">
                <a:solidFill>
                  <a:schemeClr val="tx1"/>
                </a:solidFill>
                <a:latin typeface="+mj-lt"/>
              </a:rPr>
              <a:t>6</a:t>
            </a:r>
            <a:r>
              <a:rPr lang="ko-KR" altLang="en-US" sz="1600" dirty="0">
                <a:solidFill>
                  <a:schemeClr val="tx1"/>
                </a:solidFill>
                <a:latin typeface="+mj-lt"/>
              </a:rPr>
              <a:t>위</a:t>
            </a:r>
            <a:r>
              <a:rPr lang="en-US" altLang="ko-KR" sz="1600" dirty="0">
                <a:solidFill>
                  <a:schemeClr val="tx1"/>
                </a:solidFill>
                <a:latin typeface="+mj-lt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+mj-lt"/>
              </a:rPr>
              <a:t>고속도로에서는 </a:t>
            </a:r>
            <a:r>
              <a:rPr lang="en-US" altLang="ko-KR" sz="1600" dirty="0">
                <a:solidFill>
                  <a:schemeClr val="tx1"/>
                </a:solidFill>
                <a:latin typeface="+mj-lt"/>
              </a:rPr>
              <a:t>1</a:t>
            </a:r>
            <a:r>
              <a:rPr lang="ko-KR" altLang="en-US" sz="1600" dirty="0">
                <a:solidFill>
                  <a:schemeClr val="tx1"/>
                </a:solidFill>
                <a:latin typeface="+mj-lt"/>
              </a:rPr>
              <a:t>위</a:t>
            </a:r>
            <a:r>
              <a:rPr lang="en-US" altLang="ko-KR" sz="1600" dirty="0">
                <a:solidFill>
                  <a:schemeClr val="tx1"/>
                </a:solidFill>
                <a:latin typeface="+mj-lt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+mj-lt"/>
              </a:rPr>
              <a:t>일반국도에서는 </a:t>
            </a:r>
            <a:r>
              <a:rPr lang="en-US" altLang="ko-KR" sz="1600" dirty="0">
                <a:solidFill>
                  <a:schemeClr val="tx1"/>
                </a:solidFill>
                <a:latin typeface="+mj-lt"/>
              </a:rPr>
              <a:t>2</a:t>
            </a:r>
            <a:r>
              <a:rPr lang="ko-KR" altLang="en-US" sz="1600" dirty="0">
                <a:solidFill>
                  <a:schemeClr val="tx1"/>
                </a:solidFill>
                <a:latin typeface="+mj-lt"/>
              </a:rPr>
              <a:t>위에 해당한다고 지적하면서</a:t>
            </a:r>
            <a:r>
              <a:rPr lang="en-US" altLang="ko-KR" sz="1600" dirty="0">
                <a:solidFill>
                  <a:schemeClr val="tx1"/>
                </a:solidFill>
                <a:latin typeface="+mj-lt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+mj-lt"/>
              </a:rPr>
              <a:t>이를 고려하여 </a:t>
            </a:r>
            <a:r>
              <a:rPr lang="en-US" altLang="ko-KR" sz="1600" dirty="0">
                <a:solidFill>
                  <a:schemeClr val="tx1"/>
                </a:solidFill>
                <a:latin typeface="+mj-lt"/>
              </a:rPr>
              <a:t>SOC </a:t>
            </a:r>
            <a:r>
              <a:rPr lang="ko-KR" altLang="en-US" sz="1600" dirty="0">
                <a:solidFill>
                  <a:schemeClr val="tx1"/>
                </a:solidFill>
                <a:latin typeface="+mj-lt"/>
              </a:rPr>
              <a:t>신규 사업을 최소화하는 것이 필요하다고 주장</a:t>
            </a:r>
            <a:endParaRPr lang="en-US" altLang="ko-KR" sz="1600" dirty="0">
              <a:solidFill>
                <a:schemeClr val="tx1"/>
              </a:solidFill>
              <a:latin typeface="+mj-lt"/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  <a:defRPr/>
            </a:pPr>
            <a:r>
              <a:rPr lang="ko-KR" altLang="en-US" sz="1600" dirty="0">
                <a:solidFill>
                  <a:schemeClr val="tx1"/>
                </a:solidFill>
                <a:latin typeface="+mj-lt"/>
              </a:rPr>
              <a:t>비교대상 설정이 부적절하며</a:t>
            </a:r>
            <a:r>
              <a:rPr lang="en-US" altLang="ko-KR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ko-KR" altLang="en-US" sz="1600" dirty="0" err="1">
                <a:solidFill>
                  <a:schemeClr val="tx1"/>
                </a:solidFill>
                <a:latin typeface="+mj-lt"/>
              </a:rPr>
              <a:t>지표값의</a:t>
            </a:r>
            <a:r>
              <a:rPr lang="ko-KR" altLang="en-US" sz="1600" dirty="0">
                <a:solidFill>
                  <a:schemeClr val="tx1"/>
                </a:solidFill>
                <a:latin typeface="+mj-lt"/>
              </a:rPr>
              <a:t> 단순 비교가 아닌 대상국가의 다양한 여건을 감안한 분석이 요구된다는 점에서 수정 필요</a:t>
            </a:r>
            <a:endParaRPr lang="en-US" altLang="ko-KR" sz="1600" dirty="0">
              <a:solidFill>
                <a:schemeClr val="tx1"/>
              </a:solidFill>
              <a:latin typeface="+mj-lt"/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  <a:defRPr/>
            </a:pPr>
            <a:r>
              <a:rPr lang="en-US" altLang="ko-KR" sz="1600" dirty="0">
                <a:solidFill>
                  <a:schemeClr val="tx1"/>
                </a:solidFill>
                <a:latin typeface="+mj-lt"/>
              </a:rPr>
              <a:t>G20 </a:t>
            </a:r>
            <a:r>
              <a:rPr lang="ko-KR" altLang="en-US" sz="1600" dirty="0">
                <a:solidFill>
                  <a:schemeClr val="tx1"/>
                </a:solidFill>
                <a:latin typeface="+mj-lt"/>
              </a:rPr>
              <a:t>국가 그룹으로 비교 </a:t>
            </a:r>
            <a:r>
              <a:rPr lang="ko-KR" altLang="en-US" sz="1600" dirty="0" err="1">
                <a:solidFill>
                  <a:schemeClr val="tx1"/>
                </a:solidFill>
                <a:latin typeface="+mj-lt"/>
              </a:rPr>
              <a:t>대상군을</a:t>
            </a:r>
            <a:r>
              <a:rPr lang="ko-KR" altLang="en-US" sz="1600" dirty="0">
                <a:solidFill>
                  <a:schemeClr val="tx1"/>
                </a:solidFill>
                <a:latin typeface="+mj-lt"/>
              </a:rPr>
              <a:t> 한정하는 경우 비교대상 국가 수가 매우 적으며</a:t>
            </a:r>
            <a:r>
              <a:rPr lang="en-US" altLang="ko-KR" sz="1600" dirty="0">
                <a:solidFill>
                  <a:schemeClr val="tx1"/>
                </a:solidFill>
                <a:latin typeface="+mj-lt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+mj-lt"/>
              </a:rPr>
              <a:t>대표성이 부족하다는 문제점도 지적됨</a:t>
            </a:r>
            <a:endParaRPr lang="en-US" altLang="ko-KR" sz="1600" dirty="0">
              <a:solidFill>
                <a:schemeClr val="tx1"/>
              </a:solidFill>
              <a:latin typeface="+mj-lt"/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  <a:defRPr/>
            </a:pPr>
            <a:endParaRPr lang="en-US" altLang="ko-KR" sz="1600" dirty="0">
              <a:solidFill>
                <a:schemeClr val="tx1"/>
              </a:solidFill>
              <a:latin typeface="+mj-lt"/>
            </a:endParaRPr>
          </a:p>
          <a:p>
            <a:pPr marL="234000" lvl="0" indent="-457200" algn="just">
              <a:defRPr/>
            </a:pPr>
            <a:r>
              <a:rPr lang="ko-KR" altLang="ko-KR" sz="1600" dirty="0">
                <a:solidFill>
                  <a:srgbClr val="0000FF"/>
                </a:solidFill>
                <a:latin typeface="+mj-lt"/>
                <a:ea typeface="돋움" panose="020B0600000101010101" pitchFamily="50" charset="-127"/>
              </a:rPr>
              <a:t>☞</a:t>
            </a:r>
            <a:r>
              <a:rPr lang="en-US" altLang="ko-KR" sz="1600" dirty="0">
                <a:solidFill>
                  <a:srgbClr val="0000FF"/>
                </a:solidFill>
                <a:latin typeface="+mj-lt"/>
                <a:ea typeface="돋움" panose="020B0600000101010101" pitchFamily="50" charset="-127"/>
              </a:rPr>
              <a:t> </a:t>
            </a:r>
            <a:r>
              <a:rPr kumimoji="0" lang="ko-KR" altLang="en-US" sz="155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맑은 고딕" panose="020B0503020000020004" pitchFamily="50" charset="-127"/>
              </a:rPr>
              <a:t>비교대상 국가를 </a:t>
            </a:r>
            <a:r>
              <a:rPr kumimoji="0" lang="en-US" altLang="ko-KR" sz="155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맑은 고딕" panose="020B0503020000020004" pitchFamily="50" charset="-127"/>
              </a:rPr>
              <a:t>OECD </a:t>
            </a:r>
            <a:r>
              <a:rPr kumimoji="0" lang="ko-KR" altLang="en-US" sz="155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맑은 고딕" panose="020B0503020000020004" pitchFamily="50" charset="-127"/>
              </a:rPr>
              <a:t>국가들로 확장하거나 더 넓혀 비교 가능한 데이터가 가용한 </a:t>
            </a:r>
            <a:endParaRPr kumimoji="0" lang="en-US" altLang="ko-KR" sz="155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맑은 고딕" panose="020B0503020000020004" pitchFamily="50" charset="-127"/>
            </a:endParaRPr>
          </a:p>
          <a:p>
            <a:pPr marL="234000" lvl="0" indent="-457200" algn="just">
              <a:defRPr/>
            </a:pPr>
            <a:r>
              <a:rPr lang="en-US" altLang="ko-KR" sz="1550" dirty="0">
                <a:solidFill>
                  <a:srgbClr val="0000FF"/>
                </a:solidFill>
                <a:latin typeface="+mj-lt"/>
                <a:ea typeface="맑은 고딕" panose="020B0503020000020004" pitchFamily="50" charset="-127"/>
              </a:rPr>
              <a:t>    </a:t>
            </a:r>
            <a:r>
              <a:rPr kumimoji="0" lang="ko-KR" altLang="en-US" sz="155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맑은 고딕" panose="020B0503020000020004" pitchFamily="50" charset="-127"/>
              </a:rPr>
              <a:t>모든 국가로 확장할 필요</a:t>
            </a:r>
            <a:endParaRPr kumimoji="0" lang="en-US" altLang="ko-KR" sz="155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맑은 고딕" panose="020B0503020000020004" pitchFamily="50" charset="-127"/>
            </a:endParaRPr>
          </a:p>
          <a:p>
            <a:pPr marL="234000" marR="0" lvl="0" indent="-45720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55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맑은 고딕" panose="020B0503020000020004" pitchFamily="50" charset="-127"/>
            </a:endParaRPr>
          </a:p>
          <a:p>
            <a:pPr marL="234000" lvl="0" indent="-457200" algn="just">
              <a:defRPr/>
            </a:pPr>
            <a:r>
              <a:rPr lang="ko-KR" altLang="en-US" sz="1400" dirty="0">
                <a:solidFill>
                  <a:srgbClr val="0000FF"/>
                </a:solidFill>
                <a:latin typeface="+mj-lt"/>
              </a:rPr>
              <a:t>□ </a:t>
            </a:r>
            <a:r>
              <a:rPr kumimoji="0" lang="ko-KR" altLang="en-US" sz="155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맑은 고딕" panose="020B0503020000020004" pitchFamily="50" charset="-127"/>
              </a:rPr>
              <a:t>국가별</a:t>
            </a:r>
            <a:r>
              <a:rPr lang="ko-KR" altLang="en-US" sz="1550" dirty="0">
                <a:solidFill>
                  <a:srgbClr val="0000FF"/>
                </a:solidFill>
                <a:latin typeface="+mj-lt"/>
                <a:ea typeface="맑은 고딕" panose="020B0503020000020004" pitchFamily="50" charset="-127"/>
              </a:rPr>
              <a:t>로</a:t>
            </a:r>
            <a:r>
              <a:rPr kumimoji="0" lang="ko-KR" altLang="en-US" sz="155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맑은 고딕" panose="020B0503020000020004" pitchFamily="50" charset="-127"/>
              </a:rPr>
              <a:t> 여건의 상이함을 고려하여 </a:t>
            </a:r>
            <a:r>
              <a:rPr kumimoji="0" lang="en-US" altLang="ko-KR" sz="155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맑은 고딕" panose="020B0503020000020004" pitchFamily="50" charset="-127"/>
              </a:rPr>
              <a:t>SOC </a:t>
            </a:r>
            <a:r>
              <a:rPr kumimoji="0" lang="ko-KR" altLang="en-US" sz="155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맑은 고딕" panose="020B0503020000020004" pitchFamily="50" charset="-127"/>
              </a:rPr>
              <a:t>수준을 평가하는 것도 필요</a:t>
            </a:r>
            <a:endParaRPr kumimoji="0" lang="en-US" altLang="ko-KR" sz="155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맑은 고딕" panose="020B0503020000020004" pitchFamily="50" charset="-127"/>
            </a:endParaRPr>
          </a:p>
          <a:p>
            <a:pPr marL="234000" lvl="0" indent="-457200" algn="just">
              <a:buFont typeface="Arial" panose="020B0604020202020204" pitchFamily="34" charset="0"/>
              <a:buChar char="•"/>
              <a:defRPr/>
            </a:pPr>
            <a:r>
              <a:rPr lang="ko-KR" altLang="en-US" sz="1550" dirty="0">
                <a:solidFill>
                  <a:schemeClr val="tx1"/>
                </a:solidFill>
                <a:latin typeface="+mj-lt"/>
                <a:ea typeface="맑은 고딕" panose="020B0503020000020004" pitchFamily="50" charset="-127"/>
              </a:rPr>
              <a:t>해당국의 소득 수준</a:t>
            </a:r>
            <a:r>
              <a:rPr lang="en-US" altLang="ko-KR" sz="1550" dirty="0">
                <a:solidFill>
                  <a:schemeClr val="tx1"/>
                </a:solidFill>
                <a:latin typeface="+mj-lt"/>
                <a:ea typeface="맑은 고딕" panose="020B0503020000020004" pitchFamily="50" charset="-127"/>
              </a:rPr>
              <a:t>, </a:t>
            </a:r>
            <a:r>
              <a:rPr lang="ko-KR" altLang="en-US" sz="1550" dirty="0">
                <a:solidFill>
                  <a:schemeClr val="tx1"/>
                </a:solidFill>
                <a:latin typeface="+mj-lt"/>
                <a:ea typeface="맑은 고딕" panose="020B0503020000020004" pitchFamily="50" charset="-127"/>
              </a:rPr>
              <a:t>인구 밀도</a:t>
            </a:r>
            <a:r>
              <a:rPr lang="en-US" altLang="ko-KR" sz="1550" dirty="0">
                <a:solidFill>
                  <a:schemeClr val="tx1"/>
                </a:solidFill>
                <a:latin typeface="+mj-lt"/>
                <a:ea typeface="맑은 고딕" panose="020B0503020000020004" pitchFamily="50" charset="-127"/>
              </a:rPr>
              <a:t>, </a:t>
            </a:r>
            <a:r>
              <a:rPr lang="ko-KR" altLang="en-US" sz="1550" dirty="0">
                <a:solidFill>
                  <a:schemeClr val="tx1"/>
                </a:solidFill>
                <a:latin typeface="+mj-lt"/>
                <a:ea typeface="맑은 고딕" panose="020B0503020000020004" pitchFamily="50" charset="-127"/>
              </a:rPr>
              <a:t>분권화 정도</a:t>
            </a:r>
            <a:r>
              <a:rPr lang="en-US" altLang="ko-KR" sz="1550" dirty="0">
                <a:solidFill>
                  <a:schemeClr val="tx1"/>
                </a:solidFill>
                <a:latin typeface="+mj-lt"/>
                <a:ea typeface="맑은 고딕" panose="020B0503020000020004" pitchFamily="50" charset="-127"/>
              </a:rPr>
              <a:t>, </a:t>
            </a:r>
            <a:r>
              <a:rPr lang="ko-KR" altLang="en-US" sz="1550" dirty="0">
                <a:solidFill>
                  <a:schemeClr val="tx1"/>
                </a:solidFill>
                <a:latin typeface="+mj-lt"/>
                <a:ea typeface="맑은 고딕" panose="020B0503020000020004" pitchFamily="50" charset="-127"/>
              </a:rPr>
              <a:t>개방 정도 등을 고려</a:t>
            </a:r>
            <a:endParaRPr lang="en-US" altLang="ko-KR" sz="1550" dirty="0">
              <a:solidFill>
                <a:schemeClr val="tx1"/>
              </a:solidFill>
              <a:latin typeface="+mj-lt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모서리가 둥근 직사각형 11"/>
          <p:cNvSpPr/>
          <p:nvPr/>
        </p:nvSpPr>
        <p:spPr bwMode="auto">
          <a:xfrm>
            <a:off x="334800" y="476672"/>
            <a:ext cx="8352000" cy="468000"/>
          </a:xfrm>
          <a:prstGeom prst="roundRect">
            <a:avLst>
              <a:gd name="adj" fmla="val 11529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국제비교 분석의 필요성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037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025" name="_x66854448" descr="EMB00003dc003fc">
            <a:extLst>
              <a:ext uri="{FF2B5EF4-FFF2-40B4-BE49-F238E27FC236}">
                <a16:creationId xmlns:a16="http://schemas.microsoft.com/office/drawing/2014/main" id="{6EC47A04-C027-4BDB-9B70-19B0A081A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16732"/>
            <a:ext cx="4613275" cy="570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5B42B5-BF55-486A-B4A0-694B3E18D68E}"/>
              </a:ext>
            </a:extLst>
          </p:cNvPr>
          <p:cNvSpPr txBox="1"/>
          <p:nvPr/>
        </p:nvSpPr>
        <p:spPr>
          <a:xfrm>
            <a:off x="274645" y="971395"/>
            <a:ext cx="38884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국토면적당 도로 밀도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면적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100 Km^2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당 도로 길이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BEC946-E811-48F2-96D5-1755B83FF8DC}"/>
              </a:ext>
            </a:extLst>
          </p:cNvPr>
          <p:cNvSpPr txBox="1"/>
          <p:nvPr/>
        </p:nvSpPr>
        <p:spPr>
          <a:xfrm>
            <a:off x="392242" y="6083170"/>
            <a:ext cx="404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자료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+mn-ea"/>
                <a:cs typeface="+mn-cs"/>
              </a:rPr>
              <a:t>OECD Transport Database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E722D2-D18B-4890-8177-D676434D35CD}"/>
              </a:ext>
            </a:extLst>
          </p:cNvPr>
          <p:cNvSpPr txBox="1"/>
          <p:nvPr/>
        </p:nvSpPr>
        <p:spPr>
          <a:xfrm>
            <a:off x="272385" y="1896323"/>
            <a:ext cx="3783714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비교대상 국가들 중에서 중간 수준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1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2014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 도로 밀도 순위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450850" marR="0" lvl="2" indent="-277813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G20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국가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4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위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/ 7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개국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450850" marR="0" lvl="2" indent="-277813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OECD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국가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16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위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/ 27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개국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450850" marR="0" lvl="2" indent="-277813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데이터 가용 국가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17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위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/31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개국 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07CA51E8-0810-4C21-94A7-0FAFA8E9A19B}"/>
              </a:ext>
            </a:extLst>
          </p:cNvPr>
          <p:cNvSpPr/>
          <p:nvPr/>
        </p:nvSpPr>
        <p:spPr>
          <a:xfrm>
            <a:off x="4429772" y="3552445"/>
            <a:ext cx="2620891" cy="2826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3" name="모서리가 둥근 직사각형 11">
            <a:extLst>
              <a:ext uri="{FF2B5EF4-FFF2-40B4-BE49-F238E27FC236}">
                <a16:creationId xmlns:a16="http://schemas.microsoft.com/office/drawing/2014/main" id="{3117ABC7-4081-B346-856F-AD850226ADF6}"/>
              </a:ext>
            </a:extLst>
          </p:cNvPr>
          <p:cNvSpPr/>
          <p:nvPr/>
        </p:nvSpPr>
        <p:spPr bwMode="auto">
          <a:xfrm>
            <a:off x="179976" y="468423"/>
            <a:ext cx="8352000" cy="468000"/>
          </a:xfrm>
          <a:prstGeom prst="roundRect">
            <a:avLst>
              <a:gd name="adj" fmla="val 11529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지표 단순비교를 통한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SOC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적정성 평가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–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도로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철도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공항 및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SOC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투자규모 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3946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5B42B5-BF55-486A-B4A0-694B3E18D68E}"/>
              </a:ext>
            </a:extLst>
          </p:cNvPr>
          <p:cNvSpPr txBox="1"/>
          <p:nvPr/>
        </p:nvSpPr>
        <p:spPr>
          <a:xfrm>
            <a:off x="287524" y="764704"/>
            <a:ext cx="38884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국토면적당 철도 밀도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면적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100 Km^2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당 도로 길이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BEC946-E811-48F2-96D5-1755B83FF8DC}"/>
              </a:ext>
            </a:extLst>
          </p:cNvPr>
          <p:cNvSpPr txBox="1"/>
          <p:nvPr/>
        </p:nvSpPr>
        <p:spPr>
          <a:xfrm>
            <a:off x="392242" y="6083170"/>
            <a:ext cx="404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자료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+mn-ea"/>
                <a:cs typeface="+mn-cs"/>
              </a:rPr>
              <a:t>OECD Transport Database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E722D2-D18B-4890-8177-D676434D35CD}"/>
              </a:ext>
            </a:extLst>
          </p:cNvPr>
          <p:cNvSpPr txBox="1"/>
          <p:nvPr/>
        </p:nvSpPr>
        <p:spPr>
          <a:xfrm>
            <a:off x="272385" y="1896323"/>
            <a:ext cx="378371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비교 대상 국가들 중에서 중간 수준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2014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 철도 밀도 순위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450850" marR="0" lvl="2" indent="-277813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G20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국가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6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위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/ 13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개국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450850" marR="0" lvl="2" indent="-277813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OECD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국가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18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위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/ 33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개국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2049" name="_x66852448" descr="EMB00003dc003fd">
            <a:extLst>
              <a:ext uri="{FF2B5EF4-FFF2-40B4-BE49-F238E27FC236}">
                <a16:creationId xmlns:a16="http://schemas.microsoft.com/office/drawing/2014/main" id="{50F166BD-9AFA-4005-B1A8-4027A145B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171" y="512676"/>
            <a:ext cx="4472306" cy="620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07CA51E8-0810-4C21-94A7-0FAFA8E9A19B}"/>
              </a:ext>
            </a:extLst>
          </p:cNvPr>
          <p:cNvSpPr/>
          <p:nvPr/>
        </p:nvSpPr>
        <p:spPr>
          <a:xfrm>
            <a:off x="4535996" y="2859121"/>
            <a:ext cx="2620891" cy="2826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8391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0"/>
          <p:cNvSpPr txBox="1">
            <a:spLocks noChangeArrowheads="1"/>
          </p:cNvSpPr>
          <p:nvPr/>
        </p:nvSpPr>
        <p:spPr bwMode="auto">
          <a:xfrm>
            <a:off x="2951820" y="1573920"/>
            <a:ext cx="231991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울릉도B" pitchFamily="18" charset="-127"/>
                <a:ea typeface="HY울릉도B" pitchFamily="18" charset="-127"/>
                <a:cs typeface="+mn-cs"/>
              </a:rPr>
              <a:t>      </a:t>
            </a:r>
            <a:r>
              <a:rPr kumimoji="0" lang="ko-KR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Y울릉도B" pitchFamily="18" charset="-127"/>
                <a:ea typeface="HY울릉도B" pitchFamily="18" charset="-127"/>
                <a:cs typeface="+mn-cs"/>
              </a:rPr>
              <a:t>목  차</a:t>
            </a:r>
            <a:endParaRPr kumimoji="0" lang="en-US" altLang="ko-KR" sz="2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Y울릉도B" pitchFamily="18" charset="-127"/>
              <a:ea typeface="HY울릉도B" pitchFamily="18" charset="-127"/>
              <a:cs typeface="+mn-cs"/>
            </a:endParaRPr>
          </a:p>
        </p:txBody>
      </p:sp>
      <p:sp>
        <p:nvSpPr>
          <p:cNvPr id="9" name="오각형 8"/>
          <p:cNvSpPr/>
          <p:nvPr/>
        </p:nvSpPr>
        <p:spPr bwMode="auto">
          <a:xfrm>
            <a:off x="1043608" y="3140968"/>
            <a:ext cx="4984208" cy="300303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오각형 11"/>
          <p:cNvSpPr/>
          <p:nvPr/>
        </p:nvSpPr>
        <p:spPr bwMode="auto">
          <a:xfrm>
            <a:off x="1043608" y="2060848"/>
            <a:ext cx="6696744" cy="3744416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I. </a:t>
            </a:r>
            <a:r>
              <a:rPr lang="ko-KR" altLang="en-US" sz="20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 문제의 제기</a:t>
            </a:r>
            <a:endParaRPr kumimoji="0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>
              <a:defRPr/>
            </a:pP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II.</a:t>
            </a:r>
            <a:r>
              <a:rPr lang="ko-KR" altLang="en-US" sz="20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 국가 및 지역 차원에서 본 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스톡의 적정성</a:t>
            </a:r>
            <a:endParaRPr kumimoji="0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>
              <a:defRPr/>
            </a:pPr>
            <a:endParaRPr kumimoji="0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III.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국제 비교를 통해서 본 </a:t>
            </a:r>
            <a:r>
              <a:rPr lang="en-US" altLang="ko-KR" sz="2000" b="1" dirty="0">
                <a:solidFill>
                  <a:prstClr val="black"/>
                </a:solidFill>
              </a:rPr>
              <a:t>SOC </a:t>
            </a:r>
            <a:r>
              <a:rPr lang="ko-KR" altLang="en-US" sz="2000" b="1" dirty="0">
                <a:solidFill>
                  <a:prstClr val="black"/>
                </a:solidFill>
              </a:rPr>
              <a:t>스톡의 적정성</a:t>
            </a:r>
            <a:endParaRPr kumimoji="0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20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IV.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투자 정상화 방안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5B42B5-BF55-486A-B4A0-694B3E18D68E}"/>
              </a:ext>
            </a:extLst>
          </p:cNvPr>
          <p:cNvSpPr txBox="1"/>
          <p:nvPr/>
        </p:nvSpPr>
        <p:spPr>
          <a:xfrm>
            <a:off x="287524" y="764704"/>
            <a:ext cx="38884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국토면적당 공항 밀도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면적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100 Km^2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당 도로 길이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BEC946-E811-48F2-96D5-1755B83FF8DC}"/>
              </a:ext>
            </a:extLst>
          </p:cNvPr>
          <p:cNvSpPr txBox="1"/>
          <p:nvPr/>
        </p:nvSpPr>
        <p:spPr>
          <a:xfrm>
            <a:off x="392242" y="6083170"/>
            <a:ext cx="404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자료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+mn-ea"/>
                <a:cs typeface="+mn-cs"/>
              </a:rPr>
              <a:t>OECD Transport Database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E722D2-D18B-4890-8177-D676434D35CD}"/>
              </a:ext>
            </a:extLst>
          </p:cNvPr>
          <p:cNvSpPr txBox="1"/>
          <p:nvPr/>
        </p:nvSpPr>
        <p:spPr>
          <a:xfrm>
            <a:off x="272385" y="1896323"/>
            <a:ext cx="37837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비교 대상 국가들 중에서 </a:t>
            </a:r>
            <a:r>
              <a:rPr kumimoji="0" lang="ko-KR" alt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중상위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수준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2014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 공항밀도 순위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450850" marR="0" lvl="2" indent="-277813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G20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국가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3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위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/ 14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개국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450850" marR="0" lvl="2" indent="-277813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OECD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국가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9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위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/ 32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개국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173038" marR="0" lvl="1" indent="-173038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66FED68-D5DC-4908-B699-645EF7FE8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pic>
        <p:nvPicPr>
          <p:cNvPr id="3073" name="_x50126648" descr="EMB00003dc003fe">
            <a:extLst>
              <a:ext uri="{FF2B5EF4-FFF2-40B4-BE49-F238E27FC236}">
                <a16:creationId xmlns:a16="http://schemas.microsoft.com/office/drawing/2014/main" id="{3DED07D5-3043-4643-B731-F4713D22B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895" y="457200"/>
            <a:ext cx="4625975" cy="614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07CA51E8-0810-4C21-94A7-0FAFA8E9A19B}"/>
              </a:ext>
            </a:extLst>
          </p:cNvPr>
          <p:cNvSpPr/>
          <p:nvPr/>
        </p:nvSpPr>
        <p:spPr>
          <a:xfrm>
            <a:off x="4638143" y="1448780"/>
            <a:ext cx="2620891" cy="3651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759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5B42B5-BF55-486A-B4A0-694B3E18D68E}"/>
              </a:ext>
            </a:extLst>
          </p:cNvPr>
          <p:cNvSpPr txBox="1"/>
          <p:nvPr/>
        </p:nvSpPr>
        <p:spPr>
          <a:xfrm>
            <a:off x="287524" y="764704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GDP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대비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투자 규모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BEC946-E811-48F2-96D5-1755B83FF8DC}"/>
              </a:ext>
            </a:extLst>
          </p:cNvPr>
          <p:cNvSpPr txBox="1"/>
          <p:nvPr/>
        </p:nvSpPr>
        <p:spPr>
          <a:xfrm>
            <a:off x="392242" y="6083170"/>
            <a:ext cx="404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자료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+mn-ea"/>
                <a:cs typeface="+mn-cs"/>
              </a:rPr>
              <a:t>OECD Transport Database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E722D2-D18B-4890-8177-D676434D35CD}"/>
              </a:ext>
            </a:extLst>
          </p:cNvPr>
          <p:cNvSpPr txBox="1"/>
          <p:nvPr/>
        </p:nvSpPr>
        <p:spPr>
          <a:xfrm>
            <a:off x="272385" y="1896323"/>
            <a:ext cx="378371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비교 대상 국가들 중에서 상위 수준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2014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 투자 규모 순위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450850" marR="0" lvl="2" indent="-277813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G20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국가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위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/ 14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개국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450850" marR="0" lvl="2" indent="-277813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OECD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국가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위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/ 30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개국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66FED68-D5DC-4908-B699-645EF7FE8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B571D5-B8C6-4F54-976B-DB504FD88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pic>
        <p:nvPicPr>
          <p:cNvPr id="4097" name="_x66853968" descr="EMB00003dc003ff">
            <a:extLst>
              <a:ext uri="{FF2B5EF4-FFF2-40B4-BE49-F238E27FC236}">
                <a16:creationId xmlns:a16="http://schemas.microsoft.com/office/drawing/2014/main" id="{22E79627-3F12-465F-8A53-59257A1AB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552" y="457200"/>
            <a:ext cx="4730750" cy="610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07CA51E8-0810-4C21-94A7-0FAFA8E9A19B}"/>
              </a:ext>
            </a:extLst>
          </p:cNvPr>
          <p:cNvSpPr/>
          <p:nvPr/>
        </p:nvSpPr>
        <p:spPr>
          <a:xfrm>
            <a:off x="4572000" y="1304764"/>
            <a:ext cx="2620891" cy="3651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69624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BEC946-E811-48F2-96D5-1755B83FF8DC}"/>
              </a:ext>
            </a:extLst>
          </p:cNvPr>
          <p:cNvSpPr txBox="1"/>
          <p:nvPr/>
        </p:nvSpPr>
        <p:spPr>
          <a:xfrm>
            <a:off x="150005" y="6253242"/>
            <a:ext cx="404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자료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+mn-ea"/>
                <a:cs typeface="+mn-cs"/>
              </a:rPr>
              <a:t>OECD Transport Database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E722D2-D18B-4890-8177-D676434D35CD}"/>
              </a:ext>
            </a:extLst>
          </p:cNvPr>
          <p:cNvSpPr txBox="1"/>
          <p:nvPr/>
        </p:nvSpPr>
        <p:spPr>
          <a:xfrm>
            <a:off x="286085" y="1454949"/>
            <a:ext cx="23914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예측선 아래에 위치하며 시간의 흐름에 따라 더 멀어지고 있음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비교대상 국가들 중에서 우리나라의 도로 밀도가 </a:t>
            </a:r>
            <a:r>
              <a:rPr kumimoji="0" lang="ko-KR" alt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과소함을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보여주고 있음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5" name="모서리가 둥근 직사각형 11">
            <a:extLst>
              <a:ext uri="{FF2B5EF4-FFF2-40B4-BE49-F238E27FC236}">
                <a16:creationId xmlns:a16="http://schemas.microsoft.com/office/drawing/2014/main" id="{3D676842-0F4D-0442-9278-608A17424077}"/>
              </a:ext>
            </a:extLst>
          </p:cNvPr>
          <p:cNvSpPr/>
          <p:nvPr/>
        </p:nvSpPr>
        <p:spPr bwMode="auto">
          <a:xfrm>
            <a:off x="272385" y="441556"/>
            <a:ext cx="8352000" cy="468000"/>
          </a:xfrm>
          <a:prstGeom prst="roundRect">
            <a:avLst>
              <a:gd name="adj" fmla="val 11529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lvl="0"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여건의 상이성을 감안한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SOC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적정성 평가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– </a:t>
            </a:r>
            <a:r>
              <a:rPr lang="en-US" altLang="ko-KR" sz="1600" b="1" dirty="0">
                <a:solidFill>
                  <a:srgbClr val="0000FF"/>
                </a:solidFill>
                <a:latin typeface="+mj-lt"/>
              </a:rPr>
              <a:t>1. </a:t>
            </a:r>
            <a:r>
              <a:rPr lang="ko-KR" altLang="en-US" sz="1600" b="1" dirty="0">
                <a:solidFill>
                  <a:srgbClr val="0000FF"/>
                </a:solidFill>
                <a:latin typeface="+mj-lt"/>
              </a:rPr>
              <a:t>인구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맑은 고딕" panose="020B0503020000020004" pitchFamily="50" charset="-127"/>
              </a:rPr>
              <a:t>밀도를 감안한 도로 밀도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맑은 고딕" panose="020B0503020000020004" pitchFamily="50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68BFE9C5-EFBB-5D40-8347-ECFA0D998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919" y="1436953"/>
            <a:ext cx="5909140" cy="428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50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BEC946-E811-48F2-96D5-1755B83FF8DC}"/>
              </a:ext>
            </a:extLst>
          </p:cNvPr>
          <p:cNvSpPr txBox="1"/>
          <p:nvPr/>
        </p:nvSpPr>
        <p:spPr>
          <a:xfrm>
            <a:off x="392242" y="6083170"/>
            <a:ext cx="404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자료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+mn-ea"/>
                <a:cs typeface="+mn-cs"/>
              </a:rPr>
              <a:t>OECD Transport Database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E722D2-D18B-4890-8177-D676434D35CD}"/>
              </a:ext>
            </a:extLst>
          </p:cNvPr>
          <p:cNvSpPr txBox="1"/>
          <p:nvPr/>
        </p:nvSpPr>
        <p:spPr>
          <a:xfrm>
            <a:off x="392242" y="4185084"/>
            <a:ext cx="79360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국토 면적이 유사한 그리스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오스트리아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체코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포르투갈 국가와 비교할 경우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우리나라의 인구로 표준화한 도로밀도는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2000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년대 이후 포르투갈과 함께 낮은 수준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을 유지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도로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1km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당 화물 및 승객 운송수준도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2000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년대 이후 비교 대상국 중에서 높은 수준을 유지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66FED68-D5DC-4908-B699-645EF7FE8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A1D6FB47-8D02-473D-9E28-22EDC9E81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516" y="16179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E49EA136-8153-4600-845C-00C9D6310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55FD9B-325E-9D42-B948-DEB517E9A97F}"/>
              </a:ext>
            </a:extLst>
          </p:cNvPr>
          <p:cNvSpPr txBox="1"/>
          <p:nvPr/>
        </p:nvSpPr>
        <p:spPr>
          <a:xfrm>
            <a:off x="395534" y="584256"/>
            <a:ext cx="5724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국토 면적이 유사한 국가와의 도로 스톡 비교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404936-8DF0-D649-92F9-0C49829D9BBA}"/>
              </a:ext>
            </a:extLst>
          </p:cNvPr>
          <p:cNvSpPr txBox="1"/>
          <p:nvPr/>
        </p:nvSpPr>
        <p:spPr>
          <a:xfrm>
            <a:off x="816906" y="1118813"/>
            <a:ext cx="1522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인구대비 도로 밀도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7BD513-6E7E-5946-BA07-38A4BEC40BBF}"/>
              </a:ext>
            </a:extLst>
          </p:cNvPr>
          <p:cNvSpPr txBox="1"/>
          <p:nvPr/>
        </p:nvSpPr>
        <p:spPr>
          <a:xfrm>
            <a:off x="3777162" y="1158794"/>
            <a:ext cx="1902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도로 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1km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당 화물운송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648DDC-A6F2-6C4A-955B-9A70D2EE4EFC}"/>
              </a:ext>
            </a:extLst>
          </p:cNvPr>
          <p:cNvSpPr txBox="1"/>
          <p:nvPr/>
        </p:nvSpPr>
        <p:spPr>
          <a:xfrm>
            <a:off x="6720901" y="1149846"/>
            <a:ext cx="1798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도로 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1km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당 </a:t>
            </a:r>
            <a:r>
              <a:rPr kumimoji="0" lang="ko-KR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승객운송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9705C999-1C5D-5F43-8994-89AC8ED9A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26" y="1419108"/>
            <a:ext cx="2862789" cy="234521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28EF5E5C-90DE-314E-9889-B88A60D4C4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840" y="1435792"/>
            <a:ext cx="2880320" cy="2328533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BAA6691C-C53F-A545-8B29-C40E9425BE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0172" y="1443040"/>
            <a:ext cx="2820399" cy="232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963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BEC946-E811-48F2-96D5-1755B83FF8DC}"/>
              </a:ext>
            </a:extLst>
          </p:cNvPr>
          <p:cNvSpPr txBox="1"/>
          <p:nvPr/>
        </p:nvSpPr>
        <p:spPr>
          <a:xfrm>
            <a:off x="150005" y="6253242"/>
            <a:ext cx="404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자료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+mn-ea"/>
                <a:cs typeface="+mn-cs"/>
              </a:rPr>
              <a:t>OECD Transport Database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E722D2-D18B-4890-8177-D676434D35CD}"/>
              </a:ext>
            </a:extLst>
          </p:cNvPr>
          <p:cNvSpPr txBox="1"/>
          <p:nvPr/>
        </p:nvSpPr>
        <p:spPr>
          <a:xfrm>
            <a:off x="272385" y="1642407"/>
            <a:ext cx="23914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예측선으로부터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멀리 아래에 위치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비교대상 국가들 중에서 우리나라의 철도 밀도가 </a:t>
            </a:r>
            <a:r>
              <a:rPr kumimoji="0" lang="ko-KR" alt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과소함을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의미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5" name="모서리가 둥근 직사각형 11">
            <a:extLst>
              <a:ext uri="{FF2B5EF4-FFF2-40B4-BE49-F238E27FC236}">
                <a16:creationId xmlns:a16="http://schemas.microsoft.com/office/drawing/2014/main" id="{3D676842-0F4D-0442-9278-608A17424077}"/>
              </a:ext>
            </a:extLst>
          </p:cNvPr>
          <p:cNvSpPr/>
          <p:nvPr/>
        </p:nvSpPr>
        <p:spPr bwMode="auto">
          <a:xfrm>
            <a:off x="272385" y="441556"/>
            <a:ext cx="8352000" cy="468000"/>
          </a:xfrm>
          <a:prstGeom prst="roundRect">
            <a:avLst>
              <a:gd name="adj" fmla="val 11529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lvl="0"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여건의 상이성을 감안한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SOC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적정성 평가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– </a:t>
            </a:r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2.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인구 밀도를 감안한 철도 밀도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F56AA6B-0E64-DC45-8CD2-92BFE54DF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7200" y="1415099"/>
            <a:ext cx="5595460" cy="460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3046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BEC946-E811-48F2-96D5-1755B83FF8DC}"/>
              </a:ext>
            </a:extLst>
          </p:cNvPr>
          <p:cNvSpPr txBox="1"/>
          <p:nvPr/>
        </p:nvSpPr>
        <p:spPr>
          <a:xfrm>
            <a:off x="392242" y="6083170"/>
            <a:ext cx="404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자료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+mn-ea"/>
                <a:cs typeface="+mn-cs"/>
              </a:rPr>
              <a:t>World Bank WDI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E722D2-D18B-4890-8177-D676434D35CD}"/>
              </a:ext>
            </a:extLst>
          </p:cNvPr>
          <p:cNvSpPr txBox="1"/>
          <p:nvPr/>
        </p:nvSpPr>
        <p:spPr>
          <a:xfrm>
            <a:off x="392242" y="4089491"/>
            <a:ext cx="793601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국토 면적과 인구수를 동시에 고려하는 국토계수로 표준화한 철도 연장은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2000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년대 이후 비교 대상국 중에서 가장 낮은 수준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을 기록 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철도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1km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당 화물운송은 비교 대상국 중 중간 수준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승객 운송은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2000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년대 이후 가장 높은 수준을 유지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66FED68-D5DC-4908-B699-645EF7FE8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A1D6FB47-8D02-473D-9E28-22EDC9E81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516" y="16179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E49EA136-8153-4600-845C-00C9D6310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4CE9EA-F92D-4A52-B495-43B5D8E56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D3940B2E-5A58-4FD1-AD77-56064D7CA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pic>
        <p:nvPicPr>
          <p:cNvPr id="6149" name="_x66854208" descr="EMB00003dc00475">
            <a:extLst>
              <a:ext uri="{FF2B5EF4-FFF2-40B4-BE49-F238E27FC236}">
                <a16:creationId xmlns:a16="http://schemas.microsoft.com/office/drawing/2014/main" id="{C4142CD3-C25B-4D34-B280-1B211BCBB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"/>
          <a:stretch>
            <a:fillRect/>
          </a:stretch>
        </p:blipFill>
        <p:spPr bwMode="auto">
          <a:xfrm>
            <a:off x="287525" y="1368210"/>
            <a:ext cx="2664803" cy="231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88B5B0B-F0A6-4145-86B1-BA310216467C}"/>
              </a:ext>
            </a:extLst>
          </p:cNvPr>
          <p:cNvSpPr txBox="1"/>
          <p:nvPr/>
        </p:nvSpPr>
        <p:spPr>
          <a:xfrm>
            <a:off x="287524" y="494301"/>
            <a:ext cx="5724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국토 면적이 유사한 국가와의 철도 스톡 비교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B278A9-05CF-7E47-AD28-2A3A04C42BE6}"/>
              </a:ext>
            </a:extLst>
          </p:cNvPr>
          <p:cNvSpPr txBox="1"/>
          <p:nvPr/>
        </p:nvSpPr>
        <p:spPr>
          <a:xfrm>
            <a:off x="784738" y="1135110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국토계수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대비 철도 연장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565638-02F2-5548-9A4C-31BC17E8C8B4}"/>
              </a:ext>
            </a:extLst>
          </p:cNvPr>
          <p:cNvSpPr txBox="1"/>
          <p:nvPr/>
        </p:nvSpPr>
        <p:spPr>
          <a:xfrm>
            <a:off x="3536951" y="1121142"/>
            <a:ext cx="1902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철도 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1km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당 화물운송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A6708D-E650-0746-A34A-740AF40A8A06}"/>
              </a:ext>
            </a:extLst>
          </p:cNvPr>
          <p:cNvSpPr txBox="1"/>
          <p:nvPr/>
        </p:nvSpPr>
        <p:spPr>
          <a:xfrm>
            <a:off x="6720422" y="1131568"/>
            <a:ext cx="1902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철도 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1km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당 승객 운송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81704A47-7A9B-6148-A0DB-A11F211BE2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8580" y="1366180"/>
            <a:ext cx="2743560" cy="231687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7DF3791F-862D-964A-8628-3D5E4588FE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9859" y="1343529"/>
            <a:ext cx="2916617" cy="233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1231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BEC946-E811-48F2-96D5-1755B83FF8DC}"/>
              </a:ext>
            </a:extLst>
          </p:cNvPr>
          <p:cNvSpPr txBox="1"/>
          <p:nvPr/>
        </p:nvSpPr>
        <p:spPr>
          <a:xfrm>
            <a:off x="400375" y="6176840"/>
            <a:ext cx="404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자료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+mn-ea"/>
                <a:cs typeface="+mn-cs"/>
              </a:rPr>
              <a:t>OECD Transport Database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E722D2-D18B-4890-8177-D676434D35CD}"/>
              </a:ext>
            </a:extLst>
          </p:cNvPr>
          <p:cNvSpPr txBox="1"/>
          <p:nvPr/>
        </p:nvSpPr>
        <p:spPr>
          <a:xfrm>
            <a:off x="400375" y="4598381"/>
            <a:ext cx="7936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토목건설 자산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도로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철도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공항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항만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통신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전력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상하수도 등 포함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스톡을 각 국가의 인구수로 나눈 비율 추이를 살펴보면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일본이 매우 높은 수준을 유지하는 가운데 </a:t>
            </a: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우리나라는 여타 주요국과 유사한 추이</a:t>
            </a:r>
            <a:endParaRPr kumimoji="0" lang="en-US" altLang="ko-KR" sz="15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66FED68-D5DC-4908-B699-645EF7FE8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E49EA136-8153-4600-845C-00C9D6310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4CE9EA-F92D-4A52-B495-43B5D8E56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D3940B2E-5A58-4FD1-AD77-56064D7CA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F0F9F93-52A7-41F9-9EFE-7E547EEAB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A732C566-517D-4279-86F2-16E674A1C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pic>
        <p:nvPicPr>
          <p:cNvPr id="8193" name="_x275530648" descr="EMB00003dc0048e">
            <a:extLst>
              <a:ext uri="{FF2B5EF4-FFF2-40B4-BE49-F238E27FC236}">
                <a16:creationId xmlns:a16="http://schemas.microsoft.com/office/drawing/2014/main" id="{05E41FAE-59D3-495F-87EB-671DAC5E0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"/>
          <a:stretch>
            <a:fillRect/>
          </a:stretch>
        </p:blipFill>
        <p:spPr bwMode="auto">
          <a:xfrm>
            <a:off x="863588" y="1415538"/>
            <a:ext cx="6804756" cy="308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모서리가 둥근 직사각형 11">
            <a:extLst>
              <a:ext uri="{FF2B5EF4-FFF2-40B4-BE49-F238E27FC236}">
                <a16:creationId xmlns:a16="http://schemas.microsoft.com/office/drawing/2014/main" id="{7549F5E4-10CF-3940-86E2-801D49D00AE5}"/>
              </a:ext>
            </a:extLst>
          </p:cNvPr>
          <p:cNvSpPr/>
          <p:nvPr/>
        </p:nvSpPr>
        <p:spPr bwMode="auto">
          <a:xfrm>
            <a:off x="184251" y="525270"/>
            <a:ext cx="8352000" cy="468000"/>
          </a:xfrm>
          <a:prstGeom prst="roundRect">
            <a:avLst>
              <a:gd name="adj" fmla="val 11529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lvl="0"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여건의 상이성을 감안한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SOC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적정성 평가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– </a:t>
            </a:r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3.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인구를 감안한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SOC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스톡 및 투자 수준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14A18D-7709-4F4C-B82B-8448318BE0CC}"/>
              </a:ext>
            </a:extLst>
          </p:cNvPr>
          <p:cNvSpPr txBox="1"/>
          <p:nvPr/>
        </p:nvSpPr>
        <p:spPr>
          <a:xfrm>
            <a:off x="1493419" y="1090888"/>
            <a:ext cx="7076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OECD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주요국 토목건설 자산 스톡의 인구 대비 비율 추이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7159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BEC946-E811-48F2-96D5-1755B83FF8DC}"/>
              </a:ext>
            </a:extLst>
          </p:cNvPr>
          <p:cNvSpPr txBox="1"/>
          <p:nvPr/>
        </p:nvSpPr>
        <p:spPr>
          <a:xfrm>
            <a:off x="392242" y="6083170"/>
            <a:ext cx="404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자료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World Bank WDI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E722D2-D18B-4890-8177-D676434D35CD}"/>
              </a:ext>
            </a:extLst>
          </p:cNvPr>
          <p:cNvSpPr txBox="1"/>
          <p:nvPr/>
        </p:nvSpPr>
        <p:spPr>
          <a:xfrm>
            <a:off x="392242" y="4743420"/>
            <a:ext cx="7936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OECD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주요국의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인당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GDP 2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만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7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천 달러 달성 시점의 해당 수치와 비교할 경우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인구수로 표준화한 우리나라의 도로밀도는 대체로 중간 정도의 수준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을 기록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국토계수로 나눈 철도 연장은 </a:t>
            </a:r>
            <a:r>
              <a:rPr kumimoji="0" lang="en-US" altLang="ko-KR" sz="15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OECD </a:t>
            </a:r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주요국과 비교할 경우 낮은 수준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으로 나타났음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66FED68-D5DC-4908-B699-645EF7FE8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E49EA136-8153-4600-845C-00C9D6310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4CE9EA-F92D-4A52-B495-43B5D8E56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D3940B2E-5A58-4FD1-AD77-56064D7CA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F0F9F93-52A7-41F9-9EFE-7E547EEAB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A732C566-517D-4279-86F2-16E674A1C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F370F34D-12BF-442E-A24C-C6DCD7A30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pic>
        <p:nvPicPr>
          <p:cNvPr id="10241" name="_x275531448" descr="EMB00003dc004a0">
            <a:extLst>
              <a:ext uri="{FF2B5EF4-FFF2-40B4-BE49-F238E27FC236}">
                <a16:creationId xmlns:a16="http://schemas.microsoft.com/office/drawing/2014/main" id="{EF39A4AE-3F3A-46B3-866D-50362D3CF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3" y="1540729"/>
            <a:ext cx="4264682" cy="304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_x275530728" descr="EMB00003dc004a5">
            <a:extLst>
              <a:ext uri="{FF2B5EF4-FFF2-40B4-BE49-F238E27FC236}">
                <a16:creationId xmlns:a16="http://schemas.microsoft.com/office/drawing/2014/main" id="{A03D0CDD-EF6A-3B4D-AF25-355AB9F21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"/>
          <a:stretch>
            <a:fillRect/>
          </a:stretch>
        </p:blipFill>
        <p:spPr bwMode="auto">
          <a:xfrm>
            <a:off x="4680012" y="1754431"/>
            <a:ext cx="4166001" cy="275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모서리가 둥근 직사각형 11">
            <a:extLst>
              <a:ext uri="{FF2B5EF4-FFF2-40B4-BE49-F238E27FC236}">
                <a16:creationId xmlns:a16="http://schemas.microsoft.com/office/drawing/2014/main" id="{0604E799-23B5-8142-88A1-1F6343D6FF37}"/>
              </a:ext>
            </a:extLst>
          </p:cNvPr>
          <p:cNvSpPr/>
          <p:nvPr/>
        </p:nvSpPr>
        <p:spPr bwMode="auto">
          <a:xfrm>
            <a:off x="396000" y="612000"/>
            <a:ext cx="8352000" cy="604642"/>
          </a:xfrm>
          <a:prstGeom prst="roundRect">
            <a:avLst>
              <a:gd name="adj" fmla="val 11529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lvl="0"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여건의 상이성을 감안한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SOC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적정성 평가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</a:p>
          <a:p>
            <a:pPr lvl="0"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-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4.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인구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5,000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만 명 및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인당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GDP 3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만 달러 상회하는 국가와의 비교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72A1EB-8294-0943-BBDC-3F7566D2477D}"/>
              </a:ext>
            </a:extLst>
          </p:cNvPr>
          <p:cNvSpPr txBox="1"/>
          <p:nvPr/>
        </p:nvSpPr>
        <p:spPr>
          <a:xfrm>
            <a:off x="1169876" y="1256599"/>
            <a:ext cx="7076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         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OECD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주요국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인당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GDP 27,000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달러 전후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스톡 비교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73095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66FED68-D5DC-4908-B699-645EF7FE8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A1D6FB47-8D02-473D-9E28-22EDC9E81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516" y="16179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E49EA136-8153-4600-845C-00C9D6310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368448-90B5-43A8-811F-B9DC2FC8B7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77942" y="-137080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pic>
        <p:nvPicPr>
          <p:cNvPr id="13313" name="_x275530408" descr="EMB00003dc004bc">
            <a:extLst>
              <a:ext uri="{FF2B5EF4-FFF2-40B4-BE49-F238E27FC236}">
                <a16:creationId xmlns:a16="http://schemas.microsoft.com/office/drawing/2014/main" id="{7DF408E3-58AB-415A-B136-E5E3F20A3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1339115"/>
            <a:ext cx="7056071" cy="511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5328BE0-02A9-43E0-91CC-5FDE25493F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1" name="모서리가 둥근 직사각형 11">
            <a:extLst>
              <a:ext uri="{FF2B5EF4-FFF2-40B4-BE49-F238E27FC236}">
                <a16:creationId xmlns:a16="http://schemas.microsoft.com/office/drawing/2014/main" id="{596605DD-E97D-0840-91A9-A116743B2685}"/>
              </a:ext>
            </a:extLst>
          </p:cNvPr>
          <p:cNvSpPr/>
          <p:nvPr/>
        </p:nvSpPr>
        <p:spPr bwMode="auto">
          <a:xfrm>
            <a:off x="215516" y="612000"/>
            <a:ext cx="8640960" cy="620756"/>
          </a:xfrm>
          <a:prstGeom prst="roundRect">
            <a:avLst>
              <a:gd name="adj" fmla="val 11529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lvl="0">
              <a:defRPr/>
            </a:pP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여건의 상이성을 감안한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SOC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적정성 평가 </a:t>
            </a:r>
            <a:endParaRPr lang="en-US" altLang="ko-KR" sz="16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defRPr/>
            </a:pPr>
            <a:r>
              <a:rPr lang="en-US" altLang="ko-KR" sz="16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5. </a:t>
            </a:r>
            <a:r>
              <a:rPr lang="ko-KR" altLang="en-US" sz="16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인구밀도</a:t>
            </a:r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소득수준</a:t>
            </a:r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개방도 감안 시 </a:t>
            </a:r>
            <a:r>
              <a:rPr lang="ko-KR" altLang="en-US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우리나라 </a:t>
            </a:r>
            <a:r>
              <a:rPr lang="ko-KR" altLang="en-US" sz="1600" b="1" dirty="0" err="1">
                <a:solidFill>
                  <a:srgbClr val="0000FF"/>
                </a:solidFill>
                <a:latin typeface="맑은 고딕" panose="020B0503020000020004" pitchFamily="50" charset="-127"/>
              </a:rPr>
              <a:t>도로밀도의</a:t>
            </a:r>
            <a:r>
              <a:rPr lang="ko-KR" altLang="en-US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 적정성 </a:t>
            </a:r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 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500359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66FED68-D5DC-4908-B699-645EF7FE8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A1D6FB47-8D02-473D-9E28-22EDC9E81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516" y="16179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E49EA136-8153-4600-845C-00C9D6310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328BE0-02A9-43E0-91CC-5FDE25493F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pic>
        <p:nvPicPr>
          <p:cNvPr id="13315" name="_x275529928" descr="EMB00003dc004c0">
            <a:extLst>
              <a:ext uri="{FF2B5EF4-FFF2-40B4-BE49-F238E27FC236}">
                <a16:creationId xmlns:a16="http://schemas.microsoft.com/office/drawing/2014/main" id="{8FF9FDAE-78DA-4CF1-90BF-7D407BB32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36" y="1448780"/>
            <a:ext cx="6768752" cy="490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모서리가 둥근 직사각형 11">
            <a:extLst>
              <a:ext uri="{FF2B5EF4-FFF2-40B4-BE49-F238E27FC236}">
                <a16:creationId xmlns:a16="http://schemas.microsoft.com/office/drawing/2014/main" id="{8E04A38F-0796-F043-8033-7E4B3D5DDBE2}"/>
              </a:ext>
            </a:extLst>
          </p:cNvPr>
          <p:cNvSpPr/>
          <p:nvPr/>
        </p:nvSpPr>
        <p:spPr bwMode="auto">
          <a:xfrm>
            <a:off x="215516" y="611999"/>
            <a:ext cx="8640960" cy="674985"/>
          </a:xfrm>
          <a:prstGeom prst="roundRect">
            <a:avLst>
              <a:gd name="adj" fmla="val 11529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lvl="0">
              <a:defRPr/>
            </a:pP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여건의 상이성을 감안한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SOC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적정성 평가 </a:t>
            </a:r>
            <a:endParaRPr lang="en-US" altLang="ko-KR" sz="16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defRPr/>
            </a:pP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– </a:t>
            </a:r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6. </a:t>
            </a:r>
            <a:r>
              <a:rPr lang="ko-KR" altLang="en-US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인구밀도</a:t>
            </a:r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소득수준</a:t>
            </a:r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개방도 감안 시 </a:t>
            </a:r>
            <a:r>
              <a:rPr lang="ko-KR" altLang="en-US" sz="16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우리나라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철도밀도의 적정성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788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 bwMode="auto">
          <a:xfrm>
            <a:off x="545654" y="2708920"/>
            <a:ext cx="8058794" cy="839080"/>
          </a:xfrm>
          <a:prstGeom prst="roundRect">
            <a:avLst>
              <a:gd name="adj" fmla="val 11529"/>
            </a:avLst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I. </a:t>
            </a: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문제의 제기 </a:t>
            </a:r>
            <a:endParaRPr kumimoji="0" lang="en-US" altLang="ko-K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09202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66FED68-D5DC-4908-B699-645EF7FE8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E49EA136-8153-4600-845C-00C9D6310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368448-90B5-43A8-811F-B9DC2FC8B7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77942" y="-137080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328BE0-02A9-43E0-91CC-5FDE25493F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52298B0B-92F0-4C39-98C6-D4C371713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pic>
        <p:nvPicPr>
          <p:cNvPr id="14337" name="_x63779448" descr="EMB00003dc004c8">
            <a:extLst>
              <a:ext uri="{FF2B5EF4-FFF2-40B4-BE49-F238E27FC236}">
                <a16:creationId xmlns:a16="http://schemas.microsoft.com/office/drawing/2014/main" id="{D13FF0ED-9CE4-4FC4-AAC9-3D1EF9414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046" y="1364325"/>
            <a:ext cx="6842943" cy="50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모서리가 둥근 직사각형 11">
            <a:extLst>
              <a:ext uri="{FF2B5EF4-FFF2-40B4-BE49-F238E27FC236}">
                <a16:creationId xmlns:a16="http://schemas.microsoft.com/office/drawing/2014/main" id="{B9FF47FD-F911-0D46-92F1-1991CA9B429C}"/>
              </a:ext>
            </a:extLst>
          </p:cNvPr>
          <p:cNvSpPr/>
          <p:nvPr/>
        </p:nvSpPr>
        <p:spPr bwMode="auto">
          <a:xfrm>
            <a:off x="215516" y="602542"/>
            <a:ext cx="8640960" cy="625898"/>
          </a:xfrm>
          <a:prstGeom prst="roundRect">
            <a:avLst>
              <a:gd name="adj" fmla="val 11529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lvl="0">
              <a:defRPr/>
            </a:pP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여건의 상이성을 감안한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SOC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적정성 평가 </a:t>
            </a:r>
            <a:endParaRPr lang="en-US" altLang="ko-KR" sz="16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defRPr/>
            </a:pPr>
            <a:r>
              <a:rPr lang="en-US" altLang="ko-KR" sz="1600" b="1" dirty="0">
                <a:solidFill>
                  <a:schemeClr val="tx1"/>
                </a:solidFill>
                <a:latin typeface="맑은 고딕" panose="020B0503020000020004" pitchFamily="50" charset="-127"/>
              </a:rPr>
              <a:t>– </a:t>
            </a:r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7. </a:t>
            </a:r>
            <a:r>
              <a:rPr lang="ko-KR" altLang="en-US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인구</a:t>
            </a:r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도로</a:t>
            </a:r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철도 밀도</a:t>
            </a:r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소득수준</a:t>
            </a:r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개방도 감안 시 우리나라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GDP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대비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SOC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투자의 </a:t>
            </a:r>
            <a:r>
              <a:rPr lang="ko-KR" altLang="en-US" sz="16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적정성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21275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오각형 8"/>
          <p:cNvSpPr/>
          <p:nvPr/>
        </p:nvSpPr>
        <p:spPr bwMode="auto">
          <a:xfrm>
            <a:off x="1043608" y="1728000"/>
            <a:ext cx="4984208" cy="300303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539552" y="1736812"/>
            <a:ext cx="8058794" cy="4680520"/>
          </a:xfrm>
          <a:prstGeom prst="roundRect">
            <a:avLst>
              <a:gd name="adj" fmla="val 4931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직사각형 79"/>
          <p:cNvSpPr>
            <a:spLocks noChangeArrowheads="1"/>
          </p:cNvSpPr>
          <p:nvPr/>
        </p:nvSpPr>
        <p:spPr bwMode="auto">
          <a:xfrm>
            <a:off x="652533" y="1789124"/>
            <a:ext cx="7823923" cy="500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□ 각국의 인구 밀도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소득 수준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개방도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분권화 등을 감안하여 분석한 결과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  <a:defRPr/>
            </a:pPr>
            <a:r>
              <a:rPr lang="ko-KR" altLang="en-US" sz="1400" b="1" dirty="0">
                <a:solidFill>
                  <a:srgbClr val="0000FF"/>
                </a:solidFill>
              </a:rPr>
              <a:t>우리나라의 도로와 철도 밀도</a:t>
            </a:r>
            <a:r>
              <a:rPr lang="ko-KR" altLang="en-US" sz="1400" dirty="0">
                <a:solidFill>
                  <a:prstClr val="black"/>
                </a:solidFill>
              </a:rPr>
              <a:t>가 회귀선으로부터 가장 멀리 아래에 위치하고 있어 우리나라의 도로와 철도 밀도가 과소한 것으로 나타났음 </a:t>
            </a:r>
            <a:endParaRPr lang="en-US" altLang="ko-KR" sz="1400" dirty="0">
              <a:solidFill>
                <a:prstClr val="black"/>
              </a:solidFill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  <a:defRPr/>
            </a:pPr>
            <a:r>
              <a:rPr lang="ko-KR" altLang="en-US" sz="1400" b="1" dirty="0">
                <a:solidFill>
                  <a:srgbClr val="0000FF"/>
                </a:solidFill>
              </a:rPr>
              <a:t>특히 도로는 </a:t>
            </a:r>
            <a:r>
              <a:rPr lang="ko-KR" altLang="en-US" sz="1400" dirty="0">
                <a:solidFill>
                  <a:prstClr val="black"/>
                </a:solidFill>
              </a:rPr>
              <a:t>시간 흐름에 따라 예측선으로부터 더 멀어져</a:t>
            </a:r>
            <a:r>
              <a:rPr lang="en-US" altLang="ko-KR" sz="1400" dirty="0">
                <a:solidFill>
                  <a:prstClr val="black"/>
                </a:solidFill>
              </a:rPr>
              <a:t> </a:t>
            </a:r>
            <a:r>
              <a:rPr lang="ko-KR" altLang="en-US" sz="1400" dirty="0">
                <a:solidFill>
                  <a:prstClr val="black"/>
                </a:solidFill>
              </a:rPr>
              <a:t>우리나라의 도로  </a:t>
            </a:r>
            <a:r>
              <a:rPr lang="en-US" altLang="ko-KR" sz="1400" dirty="0">
                <a:solidFill>
                  <a:prstClr val="black"/>
                </a:solidFill>
              </a:rPr>
              <a:t>SOC</a:t>
            </a:r>
            <a:r>
              <a:rPr lang="ko-KR" altLang="en-US" sz="1400" dirty="0">
                <a:solidFill>
                  <a:prstClr val="black"/>
                </a:solidFill>
              </a:rPr>
              <a:t> 스톡이 더 악화되고 있음을 의미</a:t>
            </a: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공항과 항만의 경우도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국토 면적이 유사하거나 인구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5,000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만 명 이상의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OECD </a:t>
            </a: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주요국과 비교할 경우 해당 시설이 효율적으로 운영되는 가운데 인구 대비 화물 및 승객 운송 실적이 상대적으로 높은 수준을 기록하여 </a:t>
            </a:r>
            <a:r>
              <a: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공항과 항만 부문의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추가 투자 필요성 시현 </a:t>
            </a:r>
            <a:endParaRPr kumimoji="0" lang="en-US" altLang="ko-KR" sz="1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ko-KR" sz="1400" b="1" dirty="0">
              <a:solidFill>
                <a:srgbClr val="0000FF"/>
              </a:solidFill>
              <a:latin typeface="맑은 고딕"/>
              <a:ea typeface="맑은 고딕" panose="020B0503020000020004" pitchFamily="50" charset="-127"/>
            </a:endParaRPr>
          </a:p>
          <a:p>
            <a:pPr marL="0" lvl="1" algn="just">
              <a:defRPr/>
            </a:pPr>
            <a:r>
              <a:rPr lang="ko-KR" altLang="en-US" sz="1400" b="1" dirty="0">
                <a:solidFill>
                  <a:srgbClr val="0000FF"/>
                </a:solidFill>
              </a:rPr>
              <a:t>□ </a:t>
            </a:r>
            <a:r>
              <a:rPr lang="en-US" altLang="ko-KR" sz="1400" b="1" dirty="0">
                <a:solidFill>
                  <a:srgbClr val="0000FF"/>
                </a:solidFill>
              </a:rPr>
              <a:t>GDP </a:t>
            </a:r>
            <a:r>
              <a:rPr lang="ko-KR" altLang="en-US" sz="1400" b="1" dirty="0">
                <a:solidFill>
                  <a:srgbClr val="0000FF"/>
                </a:solidFill>
              </a:rPr>
              <a:t>대비 </a:t>
            </a:r>
            <a:r>
              <a:rPr lang="en-US" altLang="ko-KR" sz="1400" b="1" dirty="0">
                <a:solidFill>
                  <a:srgbClr val="0000FF"/>
                </a:solidFill>
              </a:rPr>
              <a:t>SOC </a:t>
            </a:r>
            <a:r>
              <a:rPr lang="ko-KR" altLang="en-US" sz="1400" b="1" dirty="0">
                <a:solidFill>
                  <a:srgbClr val="0000FF"/>
                </a:solidFill>
              </a:rPr>
              <a:t>투자의 적정성 분석 결과</a:t>
            </a:r>
            <a:endParaRPr lang="en-US" altLang="ko-KR" sz="1400" b="1" dirty="0">
              <a:solidFill>
                <a:srgbClr val="0000FF"/>
              </a:solidFill>
            </a:endParaRPr>
          </a:p>
          <a:p>
            <a:pPr marL="285750" lvl="1" indent="-285750" algn="just">
              <a:buFontTx/>
              <a:buChar char="-"/>
              <a:defRPr/>
            </a:pPr>
            <a:r>
              <a:rPr lang="ko-KR" altLang="en-US" sz="1400" dirty="0">
                <a:solidFill>
                  <a:prstClr val="black"/>
                </a:solidFill>
              </a:rPr>
              <a:t>우리나라의 </a:t>
            </a:r>
            <a:r>
              <a:rPr lang="en-US" altLang="ko-KR" sz="1400" dirty="0">
                <a:solidFill>
                  <a:prstClr val="black"/>
                </a:solidFill>
              </a:rPr>
              <a:t>SOC </a:t>
            </a:r>
            <a:r>
              <a:rPr lang="ko-KR" altLang="en-US" sz="1400" dirty="0">
                <a:solidFill>
                  <a:prstClr val="black"/>
                </a:solidFill>
              </a:rPr>
              <a:t>투자는 인구밀도</a:t>
            </a:r>
            <a:r>
              <a:rPr lang="en-US" altLang="ko-KR" sz="1400" dirty="0">
                <a:solidFill>
                  <a:prstClr val="black"/>
                </a:solidFill>
              </a:rPr>
              <a:t>, </a:t>
            </a:r>
            <a:r>
              <a:rPr lang="ko-KR" altLang="en-US" sz="1400" dirty="0">
                <a:solidFill>
                  <a:prstClr val="black"/>
                </a:solidFill>
              </a:rPr>
              <a:t>소득수준</a:t>
            </a:r>
            <a:r>
              <a:rPr lang="en-US" altLang="ko-KR" sz="1400" dirty="0">
                <a:solidFill>
                  <a:prstClr val="black"/>
                </a:solidFill>
              </a:rPr>
              <a:t>, </a:t>
            </a:r>
            <a:r>
              <a:rPr lang="ko-KR" altLang="en-US" sz="1400" dirty="0">
                <a:solidFill>
                  <a:prstClr val="black"/>
                </a:solidFill>
              </a:rPr>
              <a:t>개방도</a:t>
            </a:r>
            <a:r>
              <a:rPr lang="en-US" altLang="ko-KR" sz="1400" dirty="0">
                <a:solidFill>
                  <a:prstClr val="black"/>
                </a:solidFill>
              </a:rPr>
              <a:t>, </a:t>
            </a:r>
            <a:r>
              <a:rPr lang="ko-KR" altLang="en-US" sz="1400" dirty="0">
                <a:solidFill>
                  <a:prstClr val="black"/>
                </a:solidFill>
              </a:rPr>
              <a:t>도로 밀도</a:t>
            </a:r>
            <a:r>
              <a:rPr lang="en-US" altLang="ko-KR" sz="1400" dirty="0">
                <a:solidFill>
                  <a:prstClr val="black"/>
                </a:solidFill>
              </a:rPr>
              <a:t>, </a:t>
            </a:r>
            <a:r>
              <a:rPr lang="ko-KR" altLang="en-US" sz="1400" dirty="0">
                <a:solidFill>
                  <a:prstClr val="black"/>
                </a:solidFill>
              </a:rPr>
              <a:t>철도 밀도 등의 여건을 감안 시 시기별로 큰 변동성 시현</a:t>
            </a:r>
            <a:endParaRPr lang="en-US" altLang="ko-KR" sz="1400" dirty="0">
              <a:solidFill>
                <a:prstClr val="black"/>
              </a:solidFill>
            </a:endParaRPr>
          </a:p>
          <a:p>
            <a:pPr marL="285750" lvl="1" indent="-285750" algn="just">
              <a:buFontTx/>
              <a:buChar char="-"/>
              <a:defRPr/>
            </a:pPr>
            <a:endParaRPr lang="en-US" altLang="ko-KR" sz="1400" dirty="0">
              <a:solidFill>
                <a:prstClr val="black"/>
              </a:solidFill>
            </a:endParaRPr>
          </a:p>
          <a:p>
            <a:pPr marL="742950" lvl="2" indent="-285750" algn="just">
              <a:buFont typeface="Courier New" panose="02070309020205020404" pitchFamily="49" charset="0"/>
              <a:buChar char="o"/>
              <a:defRPr/>
            </a:pPr>
            <a:r>
              <a:rPr lang="en-US" altLang="ko-KR" sz="1400" dirty="0">
                <a:solidFill>
                  <a:prstClr val="black"/>
                </a:solidFill>
              </a:rPr>
              <a:t>2007</a:t>
            </a:r>
            <a:r>
              <a:rPr lang="ko-KR" altLang="en-US" sz="1400" dirty="0">
                <a:solidFill>
                  <a:prstClr val="black"/>
                </a:solidFill>
              </a:rPr>
              <a:t>년 </a:t>
            </a:r>
            <a:r>
              <a:rPr lang="en-US" altLang="ko-KR" sz="1400" dirty="0">
                <a:solidFill>
                  <a:prstClr val="black"/>
                </a:solidFill>
              </a:rPr>
              <a:t>SOC </a:t>
            </a:r>
            <a:r>
              <a:rPr lang="ko-KR" altLang="en-US" sz="1400" dirty="0">
                <a:solidFill>
                  <a:prstClr val="black"/>
                </a:solidFill>
              </a:rPr>
              <a:t>투자는 우리나라 여건을 고려한 수준보다 과도하게 낮은 수준이었으나 </a:t>
            </a:r>
            <a:r>
              <a:rPr lang="en-US" altLang="ko-KR" sz="1400" dirty="0">
                <a:solidFill>
                  <a:prstClr val="black"/>
                </a:solidFill>
              </a:rPr>
              <a:t>2008~09</a:t>
            </a:r>
            <a:r>
              <a:rPr lang="ko-KR" altLang="en-US" sz="1400" dirty="0">
                <a:solidFill>
                  <a:prstClr val="black"/>
                </a:solidFill>
              </a:rPr>
              <a:t>년에는 큰 폭으로 증가 </a:t>
            </a:r>
            <a:endParaRPr lang="en-US" altLang="ko-KR" sz="1400" dirty="0">
              <a:solidFill>
                <a:prstClr val="black"/>
              </a:solidFill>
            </a:endParaRPr>
          </a:p>
          <a:p>
            <a:pPr marL="742950" lvl="2" indent="-285750" algn="just">
              <a:buFont typeface="Courier New" panose="02070309020205020404" pitchFamily="49" charset="0"/>
              <a:buChar char="o"/>
              <a:defRPr/>
            </a:pPr>
            <a:r>
              <a:rPr lang="en-US" altLang="ko-KR" sz="1400" dirty="0">
                <a:solidFill>
                  <a:prstClr val="black"/>
                </a:solidFill>
              </a:rPr>
              <a:t>2010</a:t>
            </a:r>
            <a:r>
              <a:rPr lang="ko-KR" altLang="en-US" sz="1400" dirty="0">
                <a:solidFill>
                  <a:prstClr val="black"/>
                </a:solidFill>
              </a:rPr>
              <a:t>년 이후 </a:t>
            </a:r>
            <a:r>
              <a:rPr lang="en-US" altLang="ko-KR" sz="1400" dirty="0">
                <a:solidFill>
                  <a:prstClr val="black"/>
                </a:solidFill>
              </a:rPr>
              <a:t>SOC</a:t>
            </a:r>
            <a:r>
              <a:rPr lang="ko-KR" altLang="en-US" sz="1400" dirty="0">
                <a:solidFill>
                  <a:prstClr val="black"/>
                </a:solidFill>
              </a:rPr>
              <a:t> 투자는 점차 안정화 되었지만</a:t>
            </a:r>
            <a:r>
              <a:rPr lang="en-US" altLang="ko-KR" sz="1400" dirty="0">
                <a:solidFill>
                  <a:prstClr val="black"/>
                </a:solidFill>
              </a:rPr>
              <a:t> 2016</a:t>
            </a:r>
            <a:r>
              <a:rPr lang="ko-KR" altLang="en-US" sz="1400" dirty="0">
                <a:solidFill>
                  <a:prstClr val="black"/>
                </a:solidFill>
              </a:rPr>
              <a:t>년 이후에는 다시 적정치에 비해 낮아졌음</a:t>
            </a:r>
            <a:endParaRPr lang="en-US" altLang="ko-KR" sz="1400" dirty="0">
              <a:solidFill>
                <a:prstClr val="black"/>
              </a:solidFill>
            </a:endParaRPr>
          </a:p>
          <a:p>
            <a:pPr marL="742950" lvl="2" indent="-285750" algn="just">
              <a:buFont typeface="Courier New" panose="02070309020205020404" pitchFamily="49" charset="0"/>
              <a:buChar char="o"/>
              <a:defRPr/>
            </a:pPr>
            <a:r>
              <a:rPr lang="en-US" altLang="ko-KR" sz="1400" dirty="0">
                <a:solidFill>
                  <a:prstClr val="black"/>
                </a:solidFill>
              </a:rPr>
              <a:t>2017</a:t>
            </a:r>
            <a:r>
              <a:rPr lang="ko-KR" altLang="en-US" sz="1400" dirty="0">
                <a:solidFill>
                  <a:prstClr val="black"/>
                </a:solidFill>
              </a:rPr>
              <a:t>년에는 적정치의 </a:t>
            </a:r>
            <a:r>
              <a:rPr lang="en-US" altLang="ko-KR" sz="1400" dirty="0">
                <a:solidFill>
                  <a:prstClr val="black"/>
                </a:solidFill>
              </a:rPr>
              <a:t>86% </a:t>
            </a:r>
            <a:r>
              <a:rPr lang="ko-KR" altLang="en-US" sz="1400" dirty="0">
                <a:solidFill>
                  <a:prstClr val="black"/>
                </a:solidFill>
              </a:rPr>
              <a:t>수준까지 </a:t>
            </a:r>
            <a:r>
              <a:rPr lang="en-US" altLang="ko-KR" sz="1400" dirty="0">
                <a:solidFill>
                  <a:prstClr val="black"/>
                </a:solidFill>
              </a:rPr>
              <a:t>SOC</a:t>
            </a:r>
            <a:r>
              <a:rPr lang="ko-KR" altLang="en-US" sz="1400" dirty="0">
                <a:solidFill>
                  <a:prstClr val="black"/>
                </a:solidFill>
              </a:rPr>
              <a:t> 투자가 떨어진 것으로 나타났으며</a:t>
            </a:r>
            <a:endParaRPr lang="en-US" altLang="ko-KR" sz="1400" dirty="0">
              <a:solidFill>
                <a:prstClr val="black"/>
              </a:solidFill>
            </a:endParaRPr>
          </a:p>
          <a:p>
            <a:pPr marL="742950" lvl="2" indent="-285750" algn="just">
              <a:buFont typeface="Courier New" panose="02070309020205020404" pitchFamily="49" charset="0"/>
              <a:buChar char="o"/>
              <a:defRPr/>
            </a:pPr>
            <a:r>
              <a:rPr lang="en-US" altLang="ko-KR" sz="1400" dirty="0">
                <a:solidFill>
                  <a:prstClr val="black"/>
                </a:solidFill>
              </a:rPr>
              <a:t>2018</a:t>
            </a:r>
            <a:r>
              <a:rPr lang="ko-KR" altLang="en-US" sz="1400" dirty="0">
                <a:solidFill>
                  <a:prstClr val="black"/>
                </a:solidFill>
              </a:rPr>
              <a:t>에는 추가적으로 감소하여 적정치의 </a:t>
            </a:r>
            <a:r>
              <a:rPr lang="en-US" altLang="ko-KR" sz="1400" dirty="0">
                <a:solidFill>
                  <a:prstClr val="black"/>
                </a:solidFill>
              </a:rPr>
              <a:t>2/3 </a:t>
            </a:r>
            <a:r>
              <a:rPr lang="ko-KR" altLang="en-US" sz="1400" dirty="0">
                <a:solidFill>
                  <a:prstClr val="black"/>
                </a:solidFill>
              </a:rPr>
              <a:t>수준에 불과할 것으로 예상됨</a:t>
            </a:r>
            <a:endParaRPr lang="en-US" altLang="ko-KR" sz="1400" dirty="0">
              <a:solidFill>
                <a:prstClr val="black"/>
              </a:solidFill>
            </a:endParaRPr>
          </a:p>
          <a:p>
            <a:pPr marR="0" lvl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ko-KR" sz="1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32495" y="756503"/>
            <a:ext cx="8064000" cy="432000"/>
          </a:xfrm>
          <a:prstGeom prst="roundRect">
            <a:avLst>
              <a:gd name="adj" fmla="val 11529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lvl="0"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여건의 상이성을 감안한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SOC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적정성 평가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-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결과의 요약 및 시사점</a:t>
            </a:r>
            <a:endParaRPr kumimoji="0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4090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E722D2-D18B-4890-8177-D676434D35CD}"/>
              </a:ext>
            </a:extLst>
          </p:cNvPr>
          <p:cNvSpPr txBox="1"/>
          <p:nvPr/>
        </p:nvSpPr>
        <p:spPr>
          <a:xfrm>
            <a:off x="252237" y="1221139"/>
            <a:ext cx="8514538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2" algn="just">
              <a:defRPr/>
            </a:pPr>
            <a:endParaRPr lang="en-US" altLang="ko-KR" sz="1600" noProof="0" dirty="0">
              <a:solidFill>
                <a:srgbClr val="0000FF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lvl="0" fontAlgn="base">
              <a:defRPr/>
            </a:pPr>
            <a:r>
              <a:rPr lang="ko-KR" altLang="en-US" sz="1600" b="1" dirty="0">
                <a:solidFill>
                  <a:srgbClr val="0000FF"/>
                </a:solidFill>
              </a:rPr>
              <a:t>□ 결론적으로</a:t>
            </a:r>
            <a:r>
              <a:rPr lang="en-US" altLang="ko-KR" sz="1600" b="1" dirty="0">
                <a:solidFill>
                  <a:srgbClr val="0000FF"/>
                </a:solidFill>
              </a:rPr>
              <a:t>, </a:t>
            </a:r>
            <a:r>
              <a:rPr lang="ko-KR" altLang="en-US" sz="1600" b="1" dirty="0">
                <a:solidFill>
                  <a:srgbClr val="0000FF"/>
                </a:solidFill>
              </a:rPr>
              <a:t>우리나라의 </a:t>
            </a:r>
            <a:r>
              <a:rPr lang="en-US" altLang="ko-KR" sz="1600" b="1" dirty="0">
                <a:solidFill>
                  <a:srgbClr val="0000FF"/>
                </a:solidFill>
              </a:rPr>
              <a:t>SOC </a:t>
            </a:r>
            <a:r>
              <a:rPr lang="ko-KR" altLang="en-US" sz="1600" b="1" dirty="0">
                <a:solidFill>
                  <a:srgbClr val="0000FF"/>
                </a:solidFill>
              </a:rPr>
              <a:t>스톡은  경쟁국과 비교 시 미흡한 것으로 나타났음 </a:t>
            </a:r>
            <a:endParaRPr lang="en-US" altLang="ko-KR" sz="1600" b="1" dirty="0">
              <a:solidFill>
                <a:srgbClr val="0000FF"/>
              </a:solidFill>
            </a:endParaRPr>
          </a:p>
          <a:p>
            <a:pPr lvl="0" fontAlgn="base">
              <a:defRPr/>
            </a:pPr>
            <a:endParaRPr lang="en-US" altLang="ko-KR" sz="1600" b="1" dirty="0">
              <a:solidFill>
                <a:srgbClr val="0000FF"/>
              </a:solidFill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  <a:defRPr/>
            </a:pPr>
            <a:r>
              <a:rPr lang="ko-KR" altLang="en-US" sz="1600" b="1" dirty="0">
                <a:solidFill>
                  <a:srgbClr val="0000FF"/>
                </a:solidFill>
              </a:rPr>
              <a:t>더욱이 </a:t>
            </a:r>
            <a:r>
              <a:rPr lang="en-US" altLang="ko-KR" sz="1600" b="1" dirty="0">
                <a:solidFill>
                  <a:srgbClr val="0000FF"/>
                </a:solidFill>
              </a:rPr>
              <a:t>2015</a:t>
            </a:r>
            <a:r>
              <a:rPr lang="ko-KR" altLang="en-US" sz="1600" b="1" dirty="0">
                <a:solidFill>
                  <a:srgbClr val="0000FF"/>
                </a:solidFill>
              </a:rPr>
              <a:t>년 이후에는 </a:t>
            </a:r>
            <a:r>
              <a:rPr lang="en-US" altLang="ko-KR" sz="1600" b="1" dirty="0">
                <a:solidFill>
                  <a:srgbClr val="0000FF"/>
                </a:solidFill>
              </a:rPr>
              <a:t>SOC </a:t>
            </a:r>
            <a:r>
              <a:rPr lang="ko-KR" altLang="en-US" sz="1600" b="1" dirty="0">
                <a:solidFill>
                  <a:srgbClr val="0000FF"/>
                </a:solidFill>
              </a:rPr>
              <a:t>투자가 예측치</a:t>
            </a:r>
            <a:r>
              <a:rPr lang="en-US" altLang="ko-KR" sz="1600" b="1" dirty="0">
                <a:solidFill>
                  <a:srgbClr val="0000FF"/>
                </a:solidFill>
              </a:rPr>
              <a:t>(</a:t>
            </a:r>
            <a:r>
              <a:rPr lang="ko-KR" altLang="en-US" sz="1600" b="1" dirty="0">
                <a:solidFill>
                  <a:srgbClr val="0000FF"/>
                </a:solidFill>
              </a:rPr>
              <a:t>적정치</a:t>
            </a:r>
            <a:r>
              <a:rPr lang="en-US" altLang="ko-KR" sz="1600" b="1" dirty="0">
                <a:solidFill>
                  <a:srgbClr val="0000FF"/>
                </a:solidFill>
              </a:rPr>
              <a:t>) </a:t>
            </a:r>
            <a:r>
              <a:rPr lang="ko-KR" altLang="en-US" sz="1600" b="1" dirty="0">
                <a:solidFill>
                  <a:srgbClr val="0000FF"/>
                </a:solidFill>
              </a:rPr>
              <a:t>보다 </a:t>
            </a:r>
            <a:r>
              <a:rPr lang="en-US" altLang="ko-KR" sz="1600" b="1" dirty="0">
                <a:solidFill>
                  <a:srgbClr val="0000FF"/>
                </a:solidFill>
              </a:rPr>
              <a:t>15~30% </a:t>
            </a:r>
            <a:r>
              <a:rPr lang="ko-KR" altLang="en-US" sz="1600" b="1" dirty="0">
                <a:solidFill>
                  <a:srgbClr val="0000FF"/>
                </a:solidFill>
              </a:rPr>
              <a:t>정도 낮은 것으로 나타나 향후 </a:t>
            </a:r>
            <a:r>
              <a:rPr lang="en-US" altLang="ko-KR" sz="1600" b="1" dirty="0">
                <a:solidFill>
                  <a:srgbClr val="0000FF"/>
                </a:solidFill>
              </a:rPr>
              <a:t>SOC</a:t>
            </a:r>
            <a:r>
              <a:rPr lang="ko-KR" altLang="en-US" sz="1600" b="1" dirty="0">
                <a:solidFill>
                  <a:srgbClr val="0000FF"/>
                </a:solidFill>
              </a:rPr>
              <a:t> 투자의 대폭 확대 필요</a:t>
            </a:r>
            <a:endParaRPr lang="en-US" altLang="ko-KR" sz="1600" b="1" dirty="0">
              <a:solidFill>
                <a:srgbClr val="0000FF"/>
              </a:solidFill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  <a:defRPr/>
            </a:pPr>
            <a:endParaRPr lang="en-US" altLang="ko-KR" sz="1600" b="1" dirty="0">
              <a:solidFill>
                <a:srgbClr val="0000FF"/>
              </a:solidFill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  <a:defRPr/>
            </a:pPr>
            <a:endParaRPr lang="en-US" altLang="ko-KR" sz="1600" b="1" dirty="0">
              <a:solidFill>
                <a:srgbClr val="0000FF"/>
              </a:solidFill>
            </a:endParaRPr>
          </a:p>
          <a:p>
            <a:pPr lvl="0" fontAlgn="base">
              <a:defRPr/>
            </a:pPr>
            <a:r>
              <a:rPr lang="ko-KR" altLang="en-US" sz="1600" b="1" dirty="0">
                <a:solidFill>
                  <a:srgbClr val="0000FF"/>
                </a:solidFill>
              </a:rPr>
              <a:t>□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2019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 이후 추가적인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lang="ko-KR" altLang="en-US" sz="1600" b="1" dirty="0">
                <a:solidFill>
                  <a:srgbClr val="0000FF"/>
                </a:solidFill>
                <a:latin typeface="맑은 고딕"/>
                <a:ea typeface="맑은 고딕" panose="020B0503020000020004" pitchFamily="50" charset="-127"/>
              </a:rPr>
              <a:t>예산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축소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시</a:t>
            </a:r>
            <a:endParaRPr lang="en-US" altLang="ko-KR" sz="1600" b="1" dirty="0">
              <a:solidFill>
                <a:srgbClr val="0000FF"/>
              </a:solidFill>
              <a:latin typeface="맑은 고딕"/>
              <a:ea typeface="맑은 고딕" panose="020B0503020000020004" pitchFamily="50" charset="-127"/>
            </a:endParaRPr>
          </a:p>
          <a:p>
            <a:pPr lvl="0" fontAlgn="base">
              <a:defRPr/>
            </a:pPr>
            <a:r>
              <a:rPr lang="ko-KR" altLang="ko-KR" sz="1600" dirty="0">
                <a:latin typeface="돋움" panose="020B0600000101010101" pitchFamily="50" charset="-127"/>
                <a:ea typeface="돋움" panose="020B0600000101010101" pitchFamily="50" charset="-127"/>
              </a:rPr>
              <a:t>☞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우리나라의 적정수준에 비해 심각하게 과소한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스톡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  <a:p>
            <a:pPr lvl="0" fontAlgn="base">
              <a:defRPr/>
            </a:pPr>
            <a:r>
              <a:rPr lang="ko-KR" altLang="ko-KR" sz="1600" dirty="0">
                <a:latin typeface="돋움" panose="020B0600000101010101" pitchFamily="50" charset="-127"/>
                <a:ea typeface="돋움" panose="020B0600000101010101" pitchFamily="50" charset="-127"/>
              </a:rPr>
              <a:t>☞</a:t>
            </a:r>
            <a:r>
              <a:rPr lang="en-US" altLang="ko-KR" sz="1600" dirty="0"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600" b="1" dirty="0">
                <a:latin typeface="돋움" panose="020B0600000101010101" pitchFamily="50" charset="-127"/>
                <a:ea typeface="돋움" panose="020B0600000101010101" pitchFamily="50" charset="-127"/>
              </a:rPr>
              <a:t>국가경쟁력의 심대한 저해 초래</a:t>
            </a:r>
            <a:endParaRPr kumimoji="0" lang="en-US" altLang="ko-KR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  <a:p>
            <a:pPr marL="285750" marR="0" lvl="1" indent="-28575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66FED68-D5DC-4908-B699-645EF7FE8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A1D6FB47-8D02-473D-9E28-22EDC9E81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516" y="16179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E49EA136-8153-4600-845C-00C9D6310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368448-90B5-43A8-811F-B9DC2FC8B7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77942" y="-137080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328BE0-02A9-43E0-91CC-5FDE25493F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1" name="모서리가 둥근 직사각형 11">
            <a:extLst>
              <a:ext uri="{FF2B5EF4-FFF2-40B4-BE49-F238E27FC236}">
                <a16:creationId xmlns:a16="http://schemas.microsoft.com/office/drawing/2014/main" id="{99020CFB-2826-4B03-A7D2-7F4381385498}"/>
              </a:ext>
            </a:extLst>
          </p:cNvPr>
          <p:cNvSpPr/>
          <p:nvPr/>
        </p:nvSpPr>
        <p:spPr bwMode="auto">
          <a:xfrm>
            <a:off x="395536" y="556863"/>
            <a:ext cx="8064000" cy="432000"/>
          </a:xfrm>
          <a:prstGeom prst="roundRect">
            <a:avLst>
              <a:gd name="adj" fmla="val 11529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lvl="0"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여건의 상이성을 감안한 </a:t>
            </a: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SOC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적정성 평가 </a:t>
            </a:r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</a:rPr>
              <a:t>-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결과의 요약 및 시사점</a:t>
            </a:r>
            <a:endParaRPr kumimoji="0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92488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 bwMode="auto">
          <a:xfrm>
            <a:off x="545654" y="2708920"/>
            <a:ext cx="8058794" cy="839080"/>
          </a:xfrm>
          <a:prstGeom prst="roundRect">
            <a:avLst>
              <a:gd name="adj" fmla="val 11529"/>
            </a:avLst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lang="en-US" altLang="ko-KR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IV.</a:t>
            </a: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SOC </a:t>
            </a: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투자 </a:t>
            </a: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정상화</a:t>
            </a:r>
            <a:r>
              <a:rPr lang="en-US" altLang="ko-KR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방안</a:t>
            </a:r>
            <a:endParaRPr kumimoji="0" lang="en-US" altLang="ko-K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26543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오각형 8"/>
          <p:cNvSpPr/>
          <p:nvPr/>
        </p:nvSpPr>
        <p:spPr bwMode="auto">
          <a:xfrm>
            <a:off x="1043608" y="1728000"/>
            <a:ext cx="4984208" cy="300303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fontAlgn="base"/>
            <a:endParaRPr lang="ko-KR" altLang="en-US" sz="2000" dirty="0"/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539552" y="1052736"/>
            <a:ext cx="8058794" cy="5079687"/>
          </a:xfrm>
          <a:prstGeom prst="roundRect">
            <a:avLst>
              <a:gd name="adj" fmla="val 4931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ko-KR" altLang="en-US" sz="1200" b="1" dirty="0">
              <a:solidFill>
                <a:prstClr val="black"/>
              </a:solidFill>
            </a:endParaRPr>
          </a:p>
        </p:txBody>
      </p:sp>
      <p:sp>
        <p:nvSpPr>
          <p:cNvPr id="7" name="직사각형 79"/>
          <p:cNvSpPr>
            <a:spLocks noChangeArrowheads="1"/>
          </p:cNvSpPr>
          <p:nvPr/>
        </p:nvSpPr>
        <p:spPr bwMode="auto">
          <a:xfrm>
            <a:off x="656987" y="1499698"/>
            <a:ext cx="7823923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/>
            <a:r>
              <a:rPr lang="ko-KR" altLang="en-US" sz="1400" b="1" dirty="0">
                <a:solidFill>
                  <a:srgbClr val="0000FF"/>
                </a:solidFill>
              </a:rPr>
              <a:t>□ </a:t>
            </a:r>
            <a:r>
              <a:rPr lang="en-US" altLang="ko-KR" sz="1400" b="1" dirty="0">
                <a:solidFill>
                  <a:srgbClr val="0000FF"/>
                </a:solidFill>
              </a:rPr>
              <a:t>SOC</a:t>
            </a:r>
            <a:r>
              <a:rPr lang="ko-KR" altLang="en-US" sz="1400" b="1" dirty="0">
                <a:solidFill>
                  <a:srgbClr val="0000FF"/>
                </a:solidFill>
              </a:rPr>
              <a:t>에 대한 시각 및 패러다임의 변화 </a:t>
            </a:r>
            <a:endParaRPr lang="en-US" altLang="ko-KR" sz="1400" b="1" dirty="0">
              <a:solidFill>
                <a:srgbClr val="0000FF"/>
              </a:solidFill>
            </a:endParaRPr>
          </a:p>
          <a:p>
            <a:pPr fontAlgn="base"/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ko-KR" sz="1400" dirty="0"/>
              <a:t>SOC</a:t>
            </a:r>
            <a:r>
              <a:rPr lang="ko-KR" altLang="en-US" sz="1400" dirty="0"/>
              <a:t>는 구시대의 굴뚝산업이 아니며 경제개발</a:t>
            </a:r>
            <a:r>
              <a:rPr lang="en-US" altLang="ko-KR" sz="1400" dirty="0"/>
              <a:t>(</a:t>
            </a:r>
            <a:r>
              <a:rPr lang="ko-KR" altLang="en-US" sz="1400" dirty="0"/>
              <a:t>산업화</a:t>
            </a:r>
            <a:r>
              <a:rPr lang="en-US" altLang="ko-KR" sz="1400" dirty="0"/>
              <a:t>)</a:t>
            </a:r>
            <a:r>
              <a:rPr lang="ko-KR" altLang="en-US" sz="1400" dirty="0"/>
              <a:t> 단계에서만 유효한 산업은 더더욱 아님</a:t>
            </a:r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400" dirty="0"/>
              <a:t>경제 성장에 기본이 되는 인프라 산업이며 첨단 </a:t>
            </a:r>
            <a:r>
              <a:rPr lang="en-US" altLang="ko-KR" sz="1400" dirty="0"/>
              <a:t>4</a:t>
            </a:r>
            <a:r>
              <a:rPr lang="ko-KR" altLang="en-US" sz="1400" dirty="0"/>
              <a:t>차 산업혁명에 필수불가결한 분야</a:t>
            </a:r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400" dirty="0"/>
              <a:t>투자와 고용 및 소득 창출의 선순환 레버리지 효과가 어느 분야보다 큰 산업</a:t>
            </a:r>
            <a:endParaRPr lang="en-US" altLang="ko-KR" sz="1400" dirty="0"/>
          </a:p>
          <a:p>
            <a:pPr fontAlgn="base"/>
            <a:r>
              <a:rPr lang="en-US" altLang="ko-KR" sz="1400" b="1" dirty="0">
                <a:solidFill>
                  <a:srgbClr val="0000FF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☞  </a:t>
            </a:r>
            <a:r>
              <a:rPr lang="ko-KR" altLang="en-US" sz="1400" b="1" dirty="0">
                <a:solidFill>
                  <a:srgbClr val="0000FF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변화된 시각에 입각한 예산편성 및 투자전략 필요</a:t>
            </a:r>
            <a:endParaRPr lang="en-US" altLang="ko-KR" sz="1400" b="1" dirty="0">
              <a:solidFill>
                <a:srgbClr val="0000FF"/>
              </a:solidFill>
            </a:endParaRPr>
          </a:p>
          <a:p>
            <a:pPr fontAlgn="base"/>
            <a:endParaRPr lang="en-US" altLang="ko-KR" sz="1400" dirty="0"/>
          </a:p>
          <a:p>
            <a:pPr fontAlgn="base"/>
            <a:endParaRPr lang="en-US" altLang="ko-KR" sz="1400" dirty="0"/>
          </a:p>
          <a:p>
            <a:pPr fontAlgn="base"/>
            <a:r>
              <a:rPr lang="ko-KR" altLang="en-US" sz="1400" b="1" dirty="0">
                <a:solidFill>
                  <a:srgbClr val="0000FF"/>
                </a:solidFill>
              </a:rPr>
              <a:t>□ 국내외 요인으로 어려운 우리 경제의 현 상황</a:t>
            </a:r>
            <a:endParaRPr lang="en-US" altLang="ko-KR" sz="1400" b="1" dirty="0">
              <a:solidFill>
                <a:srgbClr val="0000FF"/>
              </a:solidFill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sz="1400" dirty="0"/>
              <a:t>정부는 시장에 적극 개입하여 제반 문제를 해결하고 경제의 활성화를 꾀하고 있음  </a:t>
            </a:r>
            <a:endParaRPr lang="en-US" altLang="ko-KR" sz="1400" dirty="0"/>
          </a:p>
          <a:p>
            <a:pPr marL="285750" indent="-285750" fontAlgn="base">
              <a:buFontTx/>
              <a:buChar char="-"/>
            </a:pPr>
            <a:endParaRPr lang="en-US" altLang="ko-KR" sz="1400" dirty="0"/>
          </a:p>
          <a:p>
            <a:pPr marL="285750" indent="-285750" fontAlgn="base">
              <a:buFontTx/>
              <a:buChar char="-"/>
            </a:pPr>
            <a:endParaRPr lang="en-US" altLang="ko-KR" sz="1400" dirty="0"/>
          </a:p>
          <a:p>
            <a:pPr fontAlgn="base"/>
            <a:r>
              <a:rPr lang="ko-KR" altLang="en-US" sz="1400" b="1" dirty="0">
                <a:solidFill>
                  <a:srgbClr val="0000FF"/>
                </a:solidFill>
              </a:rPr>
              <a:t>□ 이 대책에서 민간이 스스로 고용과 투자를 일으킬 유인이 빠져 있으며 가장 대표적인 것이 </a:t>
            </a:r>
            <a:endParaRPr lang="en-US" altLang="ko-KR" sz="1400" b="1" dirty="0">
              <a:solidFill>
                <a:srgbClr val="0000FF"/>
              </a:solidFill>
            </a:endParaRPr>
          </a:p>
          <a:p>
            <a:pPr fontAlgn="base"/>
            <a:r>
              <a:rPr lang="en-US" altLang="ko-KR" sz="1400" b="1" dirty="0">
                <a:solidFill>
                  <a:srgbClr val="0000FF"/>
                </a:solidFill>
              </a:rPr>
              <a:t>    </a:t>
            </a:r>
            <a:r>
              <a:rPr lang="ko-KR" altLang="en-US" sz="1400" b="1" dirty="0">
                <a:solidFill>
                  <a:srgbClr val="0000FF"/>
                </a:solidFill>
              </a:rPr>
              <a:t>국민경제에 파급효과가 큰 </a:t>
            </a:r>
            <a:r>
              <a:rPr lang="en-US" altLang="ko-KR" sz="1400" b="1" dirty="0">
                <a:solidFill>
                  <a:srgbClr val="0000FF"/>
                </a:solidFill>
              </a:rPr>
              <a:t>SOC </a:t>
            </a:r>
            <a:r>
              <a:rPr lang="ko-KR" altLang="en-US" sz="1400" b="1" dirty="0">
                <a:solidFill>
                  <a:srgbClr val="0000FF"/>
                </a:solidFill>
              </a:rPr>
              <a:t>투자대책의 실종</a:t>
            </a:r>
            <a:endParaRPr lang="ko-KR" altLang="en-US" sz="1400" dirty="0"/>
          </a:p>
          <a:p>
            <a:pPr fontAlgn="base"/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ko-KR" sz="1400" dirty="0"/>
              <a:t>SOC</a:t>
            </a:r>
            <a:r>
              <a:rPr lang="ko-KR" altLang="en-US" sz="1400" dirty="0"/>
              <a:t>와 건설투자를 확대하여 경제성장률을 회복하는 것이 절실한 시점</a:t>
            </a:r>
            <a:endParaRPr lang="en-US" altLang="ko-KR" sz="1400" dirty="0"/>
          </a:p>
          <a:p>
            <a:pPr marL="285750" indent="-285750" fontAlgn="base">
              <a:buFontTx/>
              <a:buChar char="-"/>
            </a:pPr>
            <a:r>
              <a:rPr lang="ko-KR" altLang="en-US" sz="1400" dirty="0"/>
              <a:t>대대적인 </a:t>
            </a:r>
            <a:r>
              <a:rPr lang="en-US" altLang="ko-KR" sz="1400" dirty="0"/>
              <a:t>SOC</a:t>
            </a:r>
            <a:r>
              <a:rPr lang="ko-KR" altLang="en-US" sz="1400" dirty="0"/>
              <a:t> 투자를 통해 완전고용 경제활황을 달성한 미국 사례를 </a:t>
            </a:r>
            <a:r>
              <a:rPr lang="ko-KR" altLang="en-US" sz="1400" dirty="0" err="1"/>
              <a:t>벤치마크할</a:t>
            </a:r>
            <a:r>
              <a:rPr lang="ko-KR" altLang="en-US" sz="1400" dirty="0"/>
              <a:t> 필요</a:t>
            </a:r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400" dirty="0"/>
              <a:t>향후 경제지표가 더 나빠질 경우 정부 차원의 </a:t>
            </a:r>
            <a:r>
              <a:rPr lang="en-US" altLang="ko-KR" sz="1400" dirty="0"/>
              <a:t>SOC</a:t>
            </a:r>
            <a:r>
              <a:rPr lang="ko-KR" altLang="en-US" sz="1400" dirty="0"/>
              <a:t>에 대한 시각 교정 및</a:t>
            </a:r>
            <a:r>
              <a:rPr lang="en-US" altLang="ko-KR" sz="1400" dirty="0"/>
              <a:t> </a:t>
            </a:r>
            <a:r>
              <a:rPr lang="ko-KR" altLang="en-US" sz="1400" dirty="0"/>
              <a:t>투자 확대는 필수적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28448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오각형 8"/>
          <p:cNvSpPr/>
          <p:nvPr/>
        </p:nvSpPr>
        <p:spPr bwMode="auto">
          <a:xfrm>
            <a:off x="1043608" y="1728000"/>
            <a:ext cx="4984208" cy="300303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fontAlgn="base"/>
            <a:endParaRPr lang="ko-KR" altLang="en-US" sz="2000" dirty="0"/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539550" y="632292"/>
            <a:ext cx="8058794" cy="5724058"/>
          </a:xfrm>
          <a:prstGeom prst="roundRect">
            <a:avLst>
              <a:gd name="adj" fmla="val 4931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ko-KR" altLang="en-US" sz="1200" b="1" dirty="0">
              <a:solidFill>
                <a:prstClr val="black"/>
              </a:solidFill>
            </a:endParaRPr>
          </a:p>
        </p:txBody>
      </p:sp>
      <p:sp>
        <p:nvSpPr>
          <p:cNvPr id="7" name="직사각형 79"/>
          <p:cNvSpPr>
            <a:spLocks noChangeArrowheads="1"/>
          </p:cNvSpPr>
          <p:nvPr/>
        </p:nvSpPr>
        <p:spPr bwMode="auto">
          <a:xfrm>
            <a:off x="551372" y="644136"/>
            <a:ext cx="7823923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/>
            <a:r>
              <a:rPr lang="ko-KR" altLang="en-US" sz="1400" b="1" dirty="0">
                <a:solidFill>
                  <a:srgbClr val="0000FF"/>
                </a:solidFill>
              </a:rPr>
              <a:t>□ 새로운 </a:t>
            </a:r>
            <a:r>
              <a:rPr lang="en-US" altLang="ko-KR" sz="1400" b="1" dirty="0">
                <a:solidFill>
                  <a:srgbClr val="0000FF"/>
                </a:solidFill>
              </a:rPr>
              <a:t>SOC </a:t>
            </a:r>
            <a:r>
              <a:rPr lang="ko-KR" altLang="en-US" sz="1400" b="1" dirty="0">
                <a:solidFill>
                  <a:srgbClr val="0000FF"/>
                </a:solidFill>
              </a:rPr>
              <a:t>투자전략</a:t>
            </a:r>
            <a:endParaRPr lang="en-US" altLang="ko-KR" sz="1400" b="1" dirty="0">
              <a:solidFill>
                <a:srgbClr val="0000FF"/>
              </a:solidFill>
            </a:endParaRPr>
          </a:p>
          <a:p>
            <a:pPr fontAlgn="base"/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400" dirty="0"/>
              <a:t>최근의 여건변화를 고려한 </a:t>
            </a:r>
            <a:r>
              <a:rPr lang="en-US" altLang="ko-KR" sz="1400" dirty="0"/>
              <a:t>SOC </a:t>
            </a:r>
            <a:r>
              <a:rPr lang="ko-KR" altLang="en-US" sz="1400" dirty="0"/>
              <a:t>유형 및 지역별 선택과 집중</a:t>
            </a:r>
            <a:r>
              <a:rPr lang="en-US" altLang="ko-KR" sz="1400" dirty="0"/>
              <a:t>, </a:t>
            </a:r>
            <a:r>
              <a:rPr lang="ko-KR" altLang="en-US" sz="1400" dirty="0"/>
              <a:t>친환경 고려 등의 투자 패러다임의 전환 필요 </a:t>
            </a:r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400" dirty="0"/>
              <a:t>어려운 우리 경제의 현 상황을 직시할 때</a:t>
            </a:r>
            <a:r>
              <a:rPr lang="en-US" altLang="ko-KR" sz="1400" dirty="0"/>
              <a:t>, SOC </a:t>
            </a:r>
            <a:r>
              <a:rPr lang="ko-KR" altLang="en-US" sz="1400" dirty="0"/>
              <a:t>투자가 국민 경제 및 고용에 미치는 막대한 파급효과 적극 고려 </a:t>
            </a:r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400" dirty="0"/>
              <a:t>최근의 </a:t>
            </a:r>
            <a:r>
              <a:rPr lang="en-US" altLang="ko-KR" sz="1400" dirty="0"/>
              <a:t>SOC </a:t>
            </a:r>
            <a:r>
              <a:rPr lang="ko-KR" altLang="en-US" sz="1400" dirty="0"/>
              <a:t>투자가 </a:t>
            </a:r>
            <a:r>
              <a:rPr lang="en-US" altLang="ko-KR" sz="1400" dirty="0"/>
              <a:t>4</a:t>
            </a:r>
            <a:r>
              <a:rPr lang="ko-KR" altLang="en-US" sz="1400" dirty="0"/>
              <a:t>차 산업혁명으로 대표되는 새로운 분야인 신재생 에너지 </a:t>
            </a:r>
            <a:r>
              <a:rPr lang="ko-KR" altLang="en-US" sz="1400" dirty="0" err="1"/>
              <a:t>전력망</a:t>
            </a:r>
            <a:r>
              <a:rPr lang="ko-KR" altLang="en-US" sz="1400" dirty="0"/>
              <a:t> 구축</a:t>
            </a:r>
            <a:r>
              <a:rPr lang="en-US" altLang="ko-KR" sz="1400" dirty="0"/>
              <a:t>, </a:t>
            </a:r>
            <a:r>
              <a:rPr lang="ko-KR" altLang="en-US" sz="1400" dirty="0"/>
              <a:t>전기차 충전소</a:t>
            </a:r>
            <a:r>
              <a:rPr lang="en-US" altLang="ko-KR" sz="1400" dirty="0"/>
              <a:t>, </a:t>
            </a:r>
            <a:r>
              <a:rPr lang="ko-KR" altLang="en-US" sz="1400" dirty="0"/>
              <a:t>자율주행도로 등에 집중되고 있다는 점도 투자전략 수립에 고려 </a:t>
            </a:r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fontAlgn="base"/>
            <a:r>
              <a:rPr lang="ko-KR" altLang="en-US" sz="1400" b="1" dirty="0">
                <a:solidFill>
                  <a:srgbClr val="0000FF"/>
                </a:solidFill>
              </a:rPr>
              <a:t>□ </a:t>
            </a:r>
            <a:r>
              <a:rPr lang="en-US" altLang="ko-KR" sz="1400" b="1" dirty="0">
                <a:solidFill>
                  <a:srgbClr val="0000FF"/>
                </a:solidFill>
              </a:rPr>
              <a:t>SOC </a:t>
            </a:r>
            <a:r>
              <a:rPr lang="ko-KR" altLang="en-US" sz="1400" b="1" dirty="0">
                <a:solidFill>
                  <a:srgbClr val="0000FF"/>
                </a:solidFill>
              </a:rPr>
              <a:t>스톡의 지역별 불균형</a:t>
            </a:r>
            <a:endParaRPr lang="en-US" altLang="ko-KR" sz="1400" b="1" dirty="0">
              <a:solidFill>
                <a:srgbClr val="0000FF"/>
              </a:solidFill>
            </a:endParaRPr>
          </a:p>
          <a:p>
            <a:pPr fontAlgn="base"/>
            <a:endParaRPr lang="en-US" altLang="ko-KR" sz="1400" b="1" dirty="0">
              <a:solidFill>
                <a:srgbClr val="0000FF"/>
              </a:solidFill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sz="1400" dirty="0"/>
              <a:t>그동안의 </a:t>
            </a:r>
            <a:r>
              <a:rPr lang="en-US" altLang="ko-KR" sz="1400" dirty="0"/>
              <a:t>SOC </a:t>
            </a:r>
            <a:r>
              <a:rPr lang="ko-KR" altLang="en-US" sz="1400" dirty="0"/>
              <a:t>투자가 국토균형발전을 위한 지역 형평성 확보에 주안점을 두고 분산되어 이루어짐으로써 지역적 불균형 발생 </a:t>
            </a:r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400" dirty="0"/>
              <a:t>향후 수도권과 대도시의 </a:t>
            </a:r>
            <a:r>
              <a:rPr lang="en-US" altLang="ko-KR" sz="1400" dirty="0"/>
              <a:t>SOC </a:t>
            </a:r>
            <a:r>
              <a:rPr lang="ko-KR" altLang="en-US" sz="1400" dirty="0"/>
              <a:t>공급 부족을 완화하는 방향으로 </a:t>
            </a:r>
            <a:r>
              <a:rPr lang="en-US" altLang="ko-KR" sz="1400" dirty="0"/>
              <a:t>SOC </a:t>
            </a:r>
            <a:r>
              <a:rPr lang="ko-KR" altLang="en-US" sz="1400" dirty="0"/>
              <a:t>투자의 선택과 집중 필요</a:t>
            </a:r>
          </a:p>
          <a:p>
            <a:pPr fontAlgn="base"/>
            <a:endParaRPr lang="en-US" altLang="ko-KR" sz="1400" dirty="0"/>
          </a:p>
          <a:p>
            <a:pPr fontAlgn="base"/>
            <a:endParaRPr lang="en-US" altLang="ko-KR" sz="1400" dirty="0"/>
          </a:p>
          <a:p>
            <a:pPr fontAlgn="base"/>
            <a:r>
              <a:rPr lang="ko-KR" altLang="en-US" sz="1400" b="1" dirty="0">
                <a:solidFill>
                  <a:srgbClr val="0000FF"/>
                </a:solidFill>
              </a:rPr>
              <a:t>□ </a:t>
            </a:r>
            <a:r>
              <a:rPr lang="en-US" altLang="ko-KR" sz="1400" b="1" dirty="0">
                <a:solidFill>
                  <a:srgbClr val="0000FF"/>
                </a:solidFill>
              </a:rPr>
              <a:t>SOC</a:t>
            </a:r>
            <a:r>
              <a:rPr lang="ko-KR" altLang="en-US" sz="1400" b="1" dirty="0">
                <a:solidFill>
                  <a:srgbClr val="0000FF"/>
                </a:solidFill>
              </a:rPr>
              <a:t>의 노후화에 대응한 투자 </a:t>
            </a:r>
          </a:p>
          <a:p>
            <a:pPr fontAlgn="base"/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400" dirty="0"/>
              <a:t>우리나라의 주요 </a:t>
            </a:r>
            <a:r>
              <a:rPr lang="en-US" altLang="ko-KR" sz="1400" dirty="0"/>
              <a:t>SOC</a:t>
            </a:r>
            <a:r>
              <a:rPr lang="ko-KR" altLang="en-US" sz="1400" dirty="0"/>
              <a:t>는 </a:t>
            </a:r>
            <a:r>
              <a:rPr lang="en-US" altLang="ko-KR" sz="1400" dirty="0"/>
              <a:t>1970</a:t>
            </a:r>
            <a:r>
              <a:rPr lang="ko-KR" altLang="en-US" sz="1400" dirty="0"/>
              <a:t>∼</a:t>
            </a:r>
            <a:r>
              <a:rPr lang="en-US" altLang="ko-KR" sz="1400" dirty="0"/>
              <a:t>80</a:t>
            </a:r>
            <a:r>
              <a:rPr lang="ko-KR" altLang="en-US" sz="1400" dirty="0"/>
              <a:t>년대에 집중적으로 구축되어 노후 시설물의 안전확보를 위한 시설개량 및 유지보수를 위한 </a:t>
            </a:r>
            <a:r>
              <a:rPr lang="en-US" altLang="ko-KR" sz="1400" dirty="0"/>
              <a:t>SOC </a:t>
            </a:r>
            <a:r>
              <a:rPr lang="ko-KR" altLang="en-US" sz="1400" dirty="0"/>
              <a:t>재투자 수요 급증 </a:t>
            </a:r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400" dirty="0"/>
              <a:t>노후 </a:t>
            </a:r>
            <a:r>
              <a:rPr lang="en-US" altLang="ko-KR" sz="1400" dirty="0"/>
              <a:t>SOC</a:t>
            </a:r>
            <a:r>
              <a:rPr lang="ko-KR" altLang="en-US" sz="1400" dirty="0"/>
              <a:t>에 대해 생애주기 분석을 통한 효율적 유지보수 계획을 수립하고 해당 예산을 적극적으로 확보하는 것이 시급</a:t>
            </a:r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400" dirty="0"/>
              <a:t>노후 </a:t>
            </a:r>
            <a:r>
              <a:rPr lang="en-US" altLang="ko-KR" sz="1400" dirty="0"/>
              <a:t>SOC</a:t>
            </a:r>
            <a:r>
              <a:rPr lang="ko-KR" altLang="en-US" sz="1400" dirty="0"/>
              <a:t>의 개보수 및 시설 확충은 장기간 지속적인 투자를 통해 그 효과가 실현되기 때문에 적정 투자시점을 놓치면 막대한 사회적 비용을 유발</a:t>
            </a:r>
          </a:p>
          <a:p>
            <a:pPr fontAlgn="base"/>
            <a:endParaRPr lang="ko-KR" altLang="en-US" sz="1400" dirty="0"/>
          </a:p>
          <a:p>
            <a:pPr fontAlgn="base"/>
            <a:endParaRPr lang="ko-KR" altLang="en-US" sz="1400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0133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오각형 8"/>
          <p:cNvSpPr/>
          <p:nvPr/>
        </p:nvSpPr>
        <p:spPr bwMode="auto">
          <a:xfrm>
            <a:off x="1043608" y="1728000"/>
            <a:ext cx="4984208" cy="300303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520681" y="1252459"/>
            <a:ext cx="8058794" cy="4884384"/>
          </a:xfrm>
          <a:prstGeom prst="roundRect">
            <a:avLst>
              <a:gd name="adj" fmla="val 4931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직사각형 79"/>
          <p:cNvSpPr>
            <a:spLocks noChangeArrowheads="1"/>
          </p:cNvSpPr>
          <p:nvPr/>
        </p:nvSpPr>
        <p:spPr bwMode="auto">
          <a:xfrm>
            <a:off x="862877" y="1475881"/>
            <a:ext cx="782392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□ 지역밀착형 생활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SOC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- </a:t>
            </a:r>
            <a:r>
              <a:rPr lang="ko-KR" altLang="en-US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도로</a:t>
            </a:r>
            <a:r>
              <a:rPr lang="en-US" altLang="ko-KR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철도</a:t>
            </a:r>
            <a:r>
              <a:rPr lang="en-US" altLang="ko-KR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항만</a:t>
            </a:r>
            <a:r>
              <a:rPr lang="en-US" altLang="ko-KR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공항 등 전통적인 </a:t>
            </a:r>
            <a:r>
              <a:rPr lang="en-US" altLang="ko-KR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“</a:t>
            </a:r>
            <a:r>
              <a:rPr lang="ko-KR" altLang="en-US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생산지원 </a:t>
            </a:r>
            <a:r>
              <a:rPr lang="en-US" altLang="ko-KR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SOC”</a:t>
            </a:r>
            <a:r>
              <a:rPr lang="ko-KR" altLang="en-US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에 대응되는 개념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 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- 2019</a:t>
            </a:r>
            <a:r>
              <a:rPr lang="ko-KR" altLang="en-US" sz="16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년 예산에 신규 반영</a:t>
            </a:r>
            <a:endParaRPr lang="en-US" altLang="ko-KR" sz="16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674B1E9-7662-43ED-B60E-181A301E3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748" y="2780928"/>
            <a:ext cx="5940660" cy="292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464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오각형 8"/>
          <p:cNvSpPr/>
          <p:nvPr/>
        </p:nvSpPr>
        <p:spPr bwMode="auto">
          <a:xfrm>
            <a:off x="1043608" y="1728000"/>
            <a:ext cx="4984208" cy="300303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직사각형 79"/>
          <p:cNvSpPr>
            <a:spLocks noChangeArrowheads="1"/>
          </p:cNvSpPr>
          <p:nvPr/>
        </p:nvSpPr>
        <p:spPr bwMode="auto">
          <a:xfrm>
            <a:off x="774423" y="1736812"/>
            <a:ext cx="78239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F277E76-EC08-422E-8FC8-F0029664C9E5}"/>
              </a:ext>
            </a:extLst>
          </p:cNvPr>
          <p:cNvSpPr/>
          <p:nvPr/>
        </p:nvSpPr>
        <p:spPr>
          <a:xfrm>
            <a:off x="0" y="6611779"/>
            <a:ext cx="2339752" cy="246221"/>
          </a:xfrm>
          <a:prstGeom prst="rect">
            <a:avLst/>
          </a:prstGeom>
          <a:solidFill>
            <a:schemeClr val="tx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울릉도B" pitchFamily="18" charset="-127"/>
                <a:ea typeface="HY울릉도B" pitchFamily="18" charset="-127"/>
                <a:cs typeface="+mn-cs"/>
              </a:rPr>
              <a:t>한국재정학회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울릉도B" pitchFamily="18" charset="-127"/>
              <a:ea typeface="HY울릉도B" pitchFamily="18" charset="-127"/>
              <a:cs typeface="+mn-cs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E57AC3E-5EB7-41CC-96C5-EB19F89BF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152546"/>
            <a:ext cx="6768752" cy="472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6552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오각형 8"/>
          <p:cNvSpPr/>
          <p:nvPr/>
        </p:nvSpPr>
        <p:spPr bwMode="auto">
          <a:xfrm>
            <a:off x="1043608" y="1728000"/>
            <a:ext cx="4984208" cy="300303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550270" y="1592797"/>
            <a:ext cx="8058794" cy="3564396"/>
          </a:xfrm>
          <a:prstGeom prst="roundRect">
            <a:avLst>
              <a:gd name="adj" fmla="val 4931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직사각형 79"/>
          <p:cNvSpPr>
            <a:spLocks noChangeArrowheads="1"/>
          </p:cNvSpPr>
          <p:nvPr/>
        </p:nvSpPr>
        <p:spPr bwMode="auto">
          <a:xfrm>
            <a:off x="667705" y="2028303"/>
            <a:ext cx="782392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defRPr/>
            </a:pPr>
            <a:r>
              <a:rPr lang="ko-KR" altLang="en-US" b="1" dirty="0">
                <a:solidFill>
                  <a:srgbClr val="0000FF"/>
                </a:solidFill>
              </a:rPr>
              <a:t>□ </a:t>
            </a:r>
            <a:r>
              <a:rPr kumimoji="0" lang="ko-KR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생활 </a:t>
            </a:r>
            <a:r>
              <a:rPr kumimoji="0" lang="en-US" altLang="ko-KR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SOC </a:t>
            </a:r>
            <a:r>
              <a:rPr kumimoji="0" lang="ko-KR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투자 관련 유의점</a:t>
            </a:r>
            <a:endParaRPr kumimoji="0" lang="en-US" altLang="ko-KR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2019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년 예산안 기본개요에 밝혔듯이 복지 및 국민의 삶의 질 개선에 초점</a:t>
            </a:r>
            <a:endParaRPr kumimoji="0" lang="en-US" altLang="ko-K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기존의 문화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체육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관광 분야 예산과 중복되는 내용이 많음</a:t>
            </a:r>
            <a:endParaRPr lang="en-US" altLang="ko-KR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생활 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SOC 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예산이 전년 대비 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50%(2.9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조원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)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증액되었지만 지원대상의 특성 감안 시 유의미한 경제적 파급효과 창출 기대난</a:t>
            </a:r>
            <a:endParaRPr lang="en-US" altLang="ko-KR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생활안전 및 환경 분야에서도 현재 노후화가 심각한 도로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, 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교량 등 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“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생산지원 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SOC”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의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 </a:t>
            </a:r>
            <a:r>
              <a: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</a:rPr>
              <a:t>개보수 예산이 빠져 있어 지원의 실효성 의문시</a:t>
            </a:r>
            <a:endParaRPr kumimoji="0" lang="en-US" altLang="ko-K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altLang="ko-K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altLang="ko-K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26012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 bwMode="auto">
          <a:xfrm>
            <a:off x="539552" y="2708920"/>
            <a:ext cx="8058794" cy="839080"/>
          </a:xfrm>
          <a:prstGeom prst="roundRect">
            <a:avLst>
              <a:gd name="adj" fmla="val 11529"/>
            </a:avLst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감사합니다</a:t>
            </a: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.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433515-1103-49CD-A74A-B48AD2CDD1F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BC5956-795D-41F4-B5F2-6E2F6B344552}"/>
              </a:ext>
            </a:extLst>
          </p:cNvPr>
          <p:cNvSpPr txBox="1"/>
          <p:nvPr/>
        </p:nvSpPr>
        <p:spPr>
          <a:xfrm>
            <a:off x="3470827" y="3548000"/>
            <a:ext cx="2196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tx2"/>
                </a:solidFill>
              </a:rPr>
              <a:t>Q&amp;A</a:t>
            </a:r>
            <a:endParaRPr lang="ko-KR" altLang="en-US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855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오각형 8"/>
          <p:cNvSpPr/>
          <p:nvPr/>
        </p:nvSpPr>
        <p:spPr bwMode="auto">
          <a:xfrm>
            <a:off x="1043608" y="1728000"/>
            <a:ext cx="4984208" cy="300303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fontAlgn="base"/>
            <a:endParaRPr lang="ko-KR" altLang="en-US" sz="2000" dirty="0"/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503549" y="1124744"/>
            <a:ext cx="8178928" cy="5017480"/>
          </a:xfrm>
          <a:prstGeom prst="roundRect">
            <a:avLst>
              <a:gd name="adj" fmla="val 4931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ko-KR" altLang="en-US" sz="1200" b="1" dirty="0">
              <a:solidFill>
                <a:prstClr val="black"/>
              </a:solidFill>
            </a:endParaRPr>
          </a:p>
        </p:txBody>
      </p:sp>
      <p:sp>
        <p:nvSpPr>
          <p:cNvPr id="7" name="직사각형 79"/>
          <p:cNvSpPr>
            <a:spLocks noChangeArrowheads="1"/>
          </p:cNvSpPr>
          <p:nvPr/>
        </p:nvSpPr>
        <p:spPr bwMode="auto">
          <a:xfrm>
            <a:off x="755576" y="1376772"/>
            <a:ext cx="7823923" cy="506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/>
            <a:r>
              <a:rPr lang="ko-KR" altLang="en-US" sz="1700" dirty="0"/>
              <a:t>□ 정부는 </a:t>
            </a:r>
            <a:r>
              <a:rPr lang="en-US" altLang="ko-KR" sz="1700" dirty="0"/>
              <a:t>2016</a:t>
            </a:r>
            <a:r>
              <a:rPr lang="ko-KR" altLang="en-US" sz="1700" dirty="0"/>
              <a:t>년 </a:t>
            </a:r>
            <a:r>
              <a:rPr lang="en-US" altLang="ko-KR" sz="1700" dirty="0"/>
              <a:t>23.7</a:t>
            </a:r>
            <a:r>
              <a:rPr lang="ko-KR" altLang="en-US" sz="1700" dirty="0"/>
              <a:t>조원이던 </a:t>
            </a:r>
            <a:r>
              <a:rPr lang="en-US" altLang="ko-KR" sz="1700" dirty="0">
                <a:solidFill>
                  <a:srgbClr val="0000FF"/>
                </a:solidFill>
              </a:rPr>
              <a:t>SOC </a:t>
            </a:r>
            <a:r>
              <a:rPr lang="ko-KR" altLang="en-US" sz="1700" dirty="0">
                <a:solidFill>
                  <a:srgbClr val="0000FF"/>
                </a:solidFill>
              </a:rPr>
              <a:t>예산을 </a:t>
            </a:r>
            <a:r>
              <a:rPr lang="en-US" altLang="ko-KR" sz="1700" dirty="0">
                <a:solidFill>
                  <a:srgbClr val="0000FF"/>
                </a:solidFill>
              </a:rPr>
              <a:t>2020</a:t>
            </a:r>
            <a:r>
              <a:rPr lang="ko-KR" altLang="en-US" sz="1700" dirty="0">
                <a:solidFill>
                  <a:srgbClr val="0000FF"/>
                </a:solidFill>
              </a:rPr>
              <a:t>년까지 대폭 감축할 계획</a:t>
            </a:r>
            <a:endParaRPr lang="en-US" altLang="ko-KR" sz="1700" dirty="0">
              <a:solidFill>
                <a:srgbClr val="0000FF"/>
              </a:solidFill>
            </a:endParaRPr>
          </a:p>
          <a:p>
            <a:pPr fontAlgn="base"/>
            <a:endParaRPr lang="en-US" altLang="ko-KR" sz="17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ko-KR" sz="1700" dirty="0"/>
              <a:t>2018</a:t>
            </a:r>
            <a:r>
              <a:rPr lang="ko-KR" altLang="en-US" sz="1700" dirty="0"/>
              <a:t>년 </a:t>
            </a:r>
            <a:r>
              <a:rPr lang="en-US" altLang="ko-KR" sz="1700" dirty="0"/>
              <a:t>SOC </a:t>
            </a:r>
            <a:r>
              <a:rPr lang="ko-KR" altLang="en-US" sz="1700" dirty="0"/>
              <a:t>예산은 전년 대비 </a:t>
            </a:r>
            <a:r>
              <a:rPr lang="en-US" altLang="ko-KR" sz="1700" dirty="0"/>
              <a:t>20% </a:t>
            </a:r>
            <a:r>
              <a:rPr lang="ko-KR" altLang="en-US" sz="1700" dirty="0"/>
              <a:t>대폭 삭감되어 국회에 제출</a:t>
            </a:r>
            <a:endParaRPr lang="en-US" altLang="ko-KR" sz="17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ko-KR" sz="1700" dirty="0"/>
              <a:t>2019</a:t>
            </a:r>
            <a:r>
              <a:rPr lang="ko-KR" altLang="en-US" sz="1700" dirty="0"/>
              <a:t>년도에도 전년 </a:t>
            </a:r>
            <a:r>
              <a:rPr lang="en-US" altLang="ko-KR" sz="1700" dirty="0"/>
              <a:t>19</a:t>
            </a:r>
            <a:r>
              <a:rPr lang="ko-KR" altLang="en-US" sz="1700" dirty="0"/>
              <a:t>조원에서 </a:t>
            </a:r>
            <a:r>
              <a:rPr lang="en-US" altLang="ko-KR" sz="1700" dirty="0"/>
              <a:t>5000</a:t>
            </a:r>
            <a:r>
              <a:rPr lang="ko-KR" altLang="en-US" sz="1700" dirty="0"/>
              <a:t>억원</a:t>
            </a:r>
            <a:r>
              <a:rPr lang="en-US" altLang="ko-KR" sz="1700" dirty="0"/>
              <a:t> </a:t>
            </a:r>
            <a:r>
              <a:rPr lang="ko-KR" altLang="en-US" sz="1700" dirty="0"/>
              <a:t>감축된</a:t>
            </a:r>
            <a:r>
              <a:rPr lang="en-US" altLang="ko-KR" sz="1700" dirty="0"/>
              <a:t> 18.5</a:t>
            </a:r>
            <a:r>
              <a:rPr lang="ko-KR" altLang="en-US" sz="1700" dirty="0"/>
              <a:t>조원 예산 제출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ko-KR" sz="17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ko-KR" sz="1700" dirty="0"/>
          </a:p>
          <a:p>
            <a:pPr fontAlgn="base"/>
            <a:r>
              <a:rPr lang="ko-KR" altLang="en-US" sz="1700" dirty="0"/>
              <a:t>□ </a:t>
            </a:r>
            <a:r>
              <a:rPr lang="ko-KR" altLang="en-US" sz="1700" dirty="0">
                <a:solidFill>
                  <a:srgbClr val="0000FF"/>
                </a:solidFill>
              </a:rPr>
              <a:t>정부가 주장하는 급격한 </a:t>
            </a:r>
            <a:r>
              <a:rPr lang="en-US" altLang="ko-KR" sz="1700" dirty="0">
                <a:solidFill>
                  <a:srgbClr val="0000FF"/>
                </a:solidFill>
              </a:rPr>
              <a:t>SOC </a:t>
            </a:r>
            <a:r>
              <a:rPr lang="ko-KR" altLang="en-US" sz="1700" dirty="0">
                <a:solidFill>
                  <a:srgbClr val="0000FF"/>
                </a:solidFill>
              </a:rPr>
              <a:t>예산 감축의 배경</a:t>
            </a:r>
            <a:endParaRPr lang="en-US" altLang="ko-KR" sz="1700" dirty="0">
              <a:solidFill>
                <a:srgbClr val="0000FF"/>
              </a:solidFill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700" dirty="0"/>
              <a:t>우리나라의 </a:t>
            </a:r>
            <a:r>
              <a:rPr lang="en-US" altLang="ko-KR" sz="1700" dirty="0"/>
              <a:t>SOC </a:t>
            </a:r>
            <a:r>
              <a:rPr lang="ko-KR" altLang="en-US" sz="1700" dirty="0"/>
              <a:t>스톡이 이미 선진국 수준에 도달해 있음</a:t>
            </a:r>
            <a:endParaRPr lang="en-US" altLang="ko-KR" sz="17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700" dirty="0"/>
              <a:t>전년도 </a:t>
            </a:r>
            <a:r>
              <a:rPr lang="en-US" altLang="ko-KR" sz="1700" dirty="0"/>
              <a:t>SOC </a:t>
            </a:r>
            <a:r>
              <a:rPr lang="ko-KR" altLang="en-US" sz="1700" dirty="0"/>
              <a:t>예산의 </a:t>
            </a:r>
            <a:r>
              <a:rPr lang="ko-KR" altLang="en-US" sz="1700" dirty="0" err="1"/>
              <a:t>이월액</a:t>
            </a:r>
            <a:r>
              <a:rPr lang="ko-KR" altLang="en-US" sz="1700" dirty="0"/>
              <a:t> 존재</a:t>
            </a:r>
            <a:endParaRPr lang="en-US" altLang="ko-KR" sz="1700" dirty="0"/>
          </a:p>
          <a:p>
            <a:pPr fontAlgn="base"/>
            <a:r>
              <a:rPr lang="ko-KR" altLang="ko-KR" sz="1700" dirty="0">
                <a:latin typeface="돋움" panose="020B0600000101010101" pitchFamily="50" charset="-127"/>
                <a:ea typeface="돋움" panose="020B0600000101010101" pitchFamily="50" charset="-127"/>
              </a:rPr>
              <a:t>☞</a:t>
            </a:r>
            <a:r>
              <a:rPr lang="en-US" altLang="ko-KR" sz="1700" dirty="0"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en-US" altLang="ko-KR" sz="1700" dirty="0"/>
              <a:t>SOC </a:t>
            </a:r>
            <a:r>
              <a:rPr lang="ko-KR" altLang="en-US" sz="1700" dirty="0"/>
              <a:t>물량이 급격하게 줄어들거나 경제성장을 저해하지 않음 </a:t>
            </a:r>
            <a:endParaRPr lang="en-US" altLang="ko-KR" sz="1700" dirty="0"/>
          </a:p>
          <a:p>
            <a:pPr fontAlgn="base"/>
            <a:endParaRPr lang="ko-KR" altLang="en-US" sz="17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ko-KR" sz="1700" dirty="0"/>
          </a:p>
          <a:p>
            <a:pPr fontAlgn="base"/>
            <a:r>
              <a:rPr lang="ko-KR" altLang="en-US" sz="1700" dirty="0"/>
              <a:t>□ </a:t>
            </a:r>
            <a:r>
              <a:rPr lang="ko-KR" altLang="en-US" sz="1700" dirty="0">
                <a:solidFill>
                  <a:srgbClr val="0000FF"/>
                </a:solidFill>
              </a:rPr>
              <a:t>시장에서의 다양한 반론 </a:t>
            </a:r>
            <a:r>
              <a:rPr lang="en-US" altLang="ko-KR" sz="1700" dirty="0"/>
              <a:t>– </a:t>
            </a:r>
            <a:r>
              <a:rPr lang="ko-KR" altLang="en-US" sz="1700" dirty="0"/>
              <a:t>박수진</a:t>
            </a:r>
            <a:r>
              <a:rPr lang="en-US" altLang="ko-KR" sz="1700" dirty="0"/>
              <a:t>(2017)</a:t>
            </a:r>
            <a:r>
              <a:rPr lang="ko-KR" altLang="en-US" sz="1700" dirty="0"/>
              <a:t>의 예</a:t>
            </a:r>
            <a:endParaRPr lang="en-US" altLang="ko-KR" sz="17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700" dirty="0"/>
              <a:t>정부안보다 덜 급격한 </a:t>
            </a:r>
            <a:r>
              <a:rPr lang="en-US" altLang="ko-KR" sz="1700" dirty="0"/>
              <a:t>‘2016~2020＇</a:t>
            </a:r>
            <a:r>
              <a:rPr lang="ko-KR" altLang="en-US" sz="1700" dirty="0"/>
              <a:t>국가재정운용계획</a:t>
            </a:r>
            <a:r>
              <a:rPr lang="en-US" altLang="ko-KR" sz="1700" dirty="0"/>
              <a:t>’ </a:t>
            </a:r>
            <a:r>
              <a:rPr lang="ko-KR" altLang="en-US" sz="1700" dirty="0"/>
              <a:t>에 따라 </a:t>
            </a:r>
            <a:r>
              <a:rPr lang="en-US" altLang="ko-KR" sz="1700" dirty="0"/>
              <a:t>SOC </a:t>
            </a:r>
            <a:r>
              <a:rPr lang="ko-KR" altLang="en-US" sz="1700" dirty="0"/>
              <a:t>예산이 감축될 경우</a:t>
            </a:r>
            <a:endParaRPr lang="en-US" altLang="ko-KR" sz="1700" dirty="0"/>
          </a:p>
          <a:p>
            <a:pPr fontAlgn="base"/>
            <a:r>
              <a:rPr lang="ko-KR" altLang="ko-KR" sz="1700" dirty="0">
                <a:latin typeface="돋움" panose="020B0600000101010101" pitchFamily="50" charset="-127"/>
                <a:ea typeface="돋움" panose="020B0600000101010101" pitchFamily="50" charset="-127"/>
              </a:rPr>
              <a:t>☞</a:t>
            </a:r>
            <a:r>
              <a:rPr lang="en-US" altLang="ko-KR" sz="1700" dirty="0"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en-US" altLang="ko-KR" sz="1700" dirty="0"/>
              <a:t>2016~2020</a:t>
            </a:r>
            <a:r>
              <a:rPr lang="ko-KR" altLang="en-US" sz="1700" dirty="0"/>
              <a:t>년</a:t>
            </a:r>
            <a:r>
              <a:rPr lang="en-US" altLang="ko-KR" sz="1700" dirty="0"/>
              <a:t>(5</a:t>
            </a:r>
            <a:r>
              <a:rPr lang="ko-KR" altLang="en-US" sz="1700" dirty="0"/>
              <a:t>년간</a:t>
            </a:r>
            <a:r>
              <a:rPr lang="en-US" altLang="ko-KR" sz="1700" dirty="0"/>
              <a:t>) </a:t>
            </a:r>
            <a:r>
              <a:rPr lang="ko-KR" altLang="en-US" sz="1700" dirty="0"/>
              <a:t>동안 적정 수준에 비해 </a:t>
            </a:r>
            <a:r>
              <a:rPr lang="en-US" altLang="ko-KR" sz="1700" dirty="0"/>
              <a:t>22.2</a:t>
            </a:r>
            <a:r>
              <a:rPr lang="ko-KR" altLang="en-US" sz="1700" dirty="0"/>
              <a:t>조</a:t>
            </a:r>
            <a:r>
              <a:rPr lang="en-US" altLang="ko-KR" sz="1700" dirty="0"/>
              <a:t>-47.4</a:t>
            </a:r>
            <a:r>
              <a:rPr lang="ko-KR" altLang="en-US" sz="1700" dirty="0"/>
              <a:t>조 원이라는 엄청</a:t>
            </a:r>
            <a:endParaRPr lang="en-US" altLang="ko-KR" sz="1700" dirty="0"/>
          </a:p>
          <a:p>
            <a:pPr fontAlgn="base"/>
            <a:r>
              <a:rPr lang="en-US" altLang="ko-KR" sz="1700" dirty="0"/>
              <a:t>    </a:t>
            </a:r>
            <a:r>
              <a:rPr lang="ko-KR" altLang="en-US" sz="1700" dirty="0"/>
              <a:t>난 </a:t>
            </a:r>
            <a:r>
              <a:rPr lang="en-US" altLang="ko-KR" sz="1700" dirty="0"/>
              <a:t>SOC </a:t>
            </a:r>
            <a:r>
              <a:rPr lang="ko-KR" altLang="en-US" sz="1700" dirty="0"/>
              <a:t>공급부족</a:t>
            </a:r>
            <a:r>
              <a:rPr lang="en-US" altLang="ko-KR" sz="1700" dirty="0"/>
              <a:t> </a:t>
            </a:r>
            <a:r>
              <a:rPr lang="ko-KR" altLang="en-US" sz="1700" dirty="0"/>
              <a:t>직면 예상</a:t>
            </a:r>
            <a:endParaRPr lang="en-US" altLang="ko-KR" sz="1700" dirty="0"/>
          </a:p>
          <a:p>
            <a:pPr fontAlgn="base"/>
            <a:endParaRPr lang="ko-KR" altLang="en-US" sz="17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ko-KR" sz="1700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2425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52FA597-A8A5-496E-8D3F-0FB3FE8B8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996C652-CDFF-46FB-9A33-AE46CC930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7684" y="189168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88276872" descr="EMB0000338029f1">
            <a:extLst>
              <a:ext uri="{FF2B5EF4-FFF2-40B4-BE49-F238E27FC236}">
                <a16:creationId xmlns:a16="http://schemas.microsoft.com/office/drawing/2014/main" id="{D3060273-5BBE-4B71-837D-41F7E66C5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" r="1031" b="1616"/>
          <a:stretch>
            <a:fillRect/>
          </a:stretch>
        </p:blipFill>
        <p:spPr bwMode="auto">
          <a:xfrm>
            <a:off x="1734998" y="1891681"/>
            <a:ext cx="4716463" cy="331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9A7F2CF4-1E2A-4AB8-B715-44E8FE2C9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7440" y="5553236"/>
            <a:ext cx="16450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39713" algn="l"/>
                <a:tab pos="25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39713" algn="l"/>
                <a:tab pos="25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39713" algn="l"/>
                <a:tab pos="25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39713" algn="l"/>
                <a:tab pos="25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39713" algn="l"/>
                <a:tab pos="25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39713" algn="l"/>
                <a:tab pos="25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39713" algn="l"/>
                <a:tab pos="25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39713" algn="l"/>
                <a:tab pos="25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39713" algn="l"/>
                <a:tab pos="25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9713" algn="l"/>
                <a:tab pos="257175" algn="l"/>
              </a:tabLst>
            </a:pP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휴먼명조"/>
              </a:rPr>
              <a:t>자료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휴먼명조"/>
              </a:rPr>
              <a:t>: </a:t>
            </a:r>
            <a:r>
              <a:rPr kumimoji="0" lang="ko-KR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휴먼명조"/>
              </a:rPr>
              <a:t>박수진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휴먼명조"/>
              </a:rPr>
              <a:t>(2017)</a:t>
            </a:r>
            <a:endParaRPr kumimoji="0" lang="en-US" altLang="ko-K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9713" algn="l"/>
                <a:tab pos="257175" algn="l"/>
              </a:tabLst>
            </a:pPr>
            <a:r>
              <a:rPr kumimoji="0" lang="en-US" altLang="ko-KR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한컴바탕"/>
              </a:rPr>
              <a:t>  </a:t>
            </a:r>
            <a:endParaRPr kumimoji="0" lang="en-US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DA85FF6-3C16-4468-B5BA-3C21545EF5E9}"/>
              </a:ext>
            </a:extLst>
          </p:cNvPr>
          <p:cNvSpPr/>
          <p:nvPr/>
        </p:nvSpPr>
        <p:spPr>
          <a:xfrm>
            <a:off x="2087724" y="1426614"/>
            <a:ext cx="3997889" cy="1316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 latinLnBrk="0">
              <a:lnSpc>
                <a:spcPts val="0"/>
              </a:lnSpc>
              <a:spcBef>
                <a:spcPts val="1100"/>
              </a:spcBef>
              <a:tabLst>
                <a:tab pos="356870" algn="l"/>
                <a:tab pos="356870" algn="l"/>
              </a:tabLst>
            </a:pPr>
            <a:r>
              <a:rPr lang="ko-KR" altLang="en-US" b="1" kern="0" spc="-7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적정 </a:t>
            </a:r>
            <a:r>
              <a:rPr lang="en-US" altLang="ko-KR" b="1" kern="0" spc="-7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SOC </a:t>
            </a:r>
            <a:r>
              <a:rPr lang="ko-KR" altLang="en-US" b="1" kern="0" spc="-7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투자금액</a:t>
            </a:r>
            <a:r>
              <a:rPr lang="en-US" altLang="ko-KR" b="1" kern="0" spc="-7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b="1" kern="0" spc="-7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추정</a:t>
            </a:r>
            <a:r>
              <a:rPr lang="en-US" altLang="ko-KR" b="1" kern="0" spc="-7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r>
              <a:rPr lang="ko-KR" altLang="en-US" b="1" kern="0" spc="-70" dirty="0">
                <a:solidFill>
                  <a:srgbClr val="00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과 예산 비교</a:t>
            </a:r>
            <a:endParaRPr lang="ko-KR" altLang="en-US" b="1" kern="0" spc="-70" dirty="0">
              <a:solidFill>
                <a:srgbClr val="000000"/>
              </a:solidFill>
              <a:latin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587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오각형 8"/>
          <p:cNvSpPr/>
          <p:nvPr/>
        </p:nvSpPr>
        <p:spPr bwMode="auto">
          <a:xfrm>
            <a:off x="1043608" y="1728000"/>
            <a:ext cx="4984208" cy="300303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fontAlgn="base"/>
            <a:endParaRPr lang="ko-KR" altLang="en-US" sz="2000" dirty="0"/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539552" y="1124744"/>
            <a:ext cx="8058794" cy="5174235"/>
          </a:xfrm>
          <a:prstGeom prst="roundRect">
            <a:avLst>
              <a:gd name="adj" fmla="val 4931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ko-KR" altLang="en-US" sz="1200" b="1" dirty="0">
              <a:solidFill>
                <a:prstClr val="black"/>
              </a:solidFill>
            </a:endParaRPr>
          </a:p>
        </p:txBody>
      </p:sp>
      <p:sp>
        <p:nvSpPr>
          <p:cNvPr id="7" name="직사각형 79"/>
          <p:cNvSpPr>
            <a:spLocks noChangeArrowheads="1"/>
          </p:cNvSpPr>
          <p:nvPr/>
        </p:nvSpPr>
        <p:spPr bwMode="auto">
          <a:xfrm>
            <a:off x="719572" y="1196752"/>
            <a:ext cx="7823923" cy="506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/>
            <a:r>
              <a:rPr lang="ko-KR" altLang="en-US" sz="1700" dirty="0"/>
              <a:t>□ </a:t>
            </a:r>
            <a:r>
              <a:rPr lang="ko-KR" altLang="en-US" sz="1700" dirty="0">
                <a:solidFill>
                  <a:srgbClr val="0000FF"/>
                </a:solidFill>
              </a:rPr>
              <a:t>현재 우리나라 </a:t>
            </a:r>
            <a:r>
              <a:rPr lang="en-US" altLang="ko-KR" sz="1700" dirty="0">
                <a:solidFill>
                  <a:srgbClr val="0000FF"/>
                </a:solidFill>
              </a:rPr>
              <a:t>SOC</a:t>
            </a:r>
            <a:r>
              <a:rPr lang="ko-KR" altLang="en-US" sz="1700" dirty="0">
                <a:solidFill>
                  <a:srgbClr val="0000FF"/>
                </a:solidFill>
              </a:rPr>
              <a:t>의 국제 경쟁력은 높지 않음</a:t>
            </a:r>
          </a:p>
          <a:p>
            <a:pPr fontAlgn="base"/>
            <a:endParaRPr lang="en-US" altLang="ko-KR" sz="1700" dirty="0"/>
          </a:p>
          <a:p>
            <a:pPr fontAlgn="base"/>
            <a:r>
              <a:rPr lang="en-US" altLang="ko-KR" sz="1700" dirty="0"/>
              <a:t>1.  </a:t>
            </a:r>
            <a:r>
              <a:rPr lang="ko-KR" altLang="en-US" sz="1700" dirty="0"/>
              <a:t>세계경제포럼</a:t>
            </a:r>
            <a:r>
              <a:rPr lang="en-US" altLang="ko-KR" sz="1700" dirty="0"/>
              <a:t>(WEF)</a:t>
            </a:r>
            <a:r>
              <a:rPr lang="ko-KR" altLang="en-US" sz="1700" dirty="0"/>
              <a:t>의 국가경쟁력 평가</a:t>
            </a:r>
            <a:endParaRPr lang="en-US" altLang="ko-KR" sz="17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700" dirty="0"/>
              <a:t>우리나라는 세계 </a:t>
            </a:r>
            <a:r>
              <a:rPr lang="en-US" altLang="ko-KR" sz="1700" dirty="0"/>
              <a:t>140</a:t>
            </a:r>
            <a:r>
              <a:rPr lang="ko-KR" altLang="en-US" sz="1700" dirty="0"/>
              <a:t>개국 중에서 전체 인프라의 질 면에서 </a:t>
            </a:r>
            <a:r>
              <a:rPr lang="en-US" altLang="ko-KR" sz="1700" dirty="0"/>
              <a:t>14</a:t>
            </a:r>
            <a:r>
              <a:rPr lang="ko-KR" altLang="en-US" sz="1700" dirty="0"/>
              <a:t>위</a:t>
            </a:r>
            <a:r>
              <a:rPr lang="en-US" altLang="ko-KR" sz="1700" dirty="0"/>
              <a:t>(2017</a:t>
            </a:r>
            <a:r>
              <a:rPr lang="ko-KR" altLang="en-US" sz="1700" dirty="0"/>
              <a:t>년</a:t>
            </a:r>
            <a:r>
              <a:rPr lang="en-US" altLang="ko-KR" sz="1700" dirty="0"/>
              <a:t>)</a:t>
            </a:r>
            <a:r>
              <a:rPr lang="ko-KR" altLang="en-US" sz="1700" dirty="0"/>
              <a:t>를 차지했지만 이는 </a:t>
            </a:r>
            <a:r>
              <a:rPr lang="en-US" altLang="ko-KR" sz="1700" dirty="0"/>
              <a:t>OECD </a:t>
            </a:r>
            <a:r>
              <a:rPr lang="ko-KR" altLang="en-US" sz="1700" dirty="0"/>
              <a:t>경쟁국에 한참 뒤지는 수준</a:t>
            </a:r>
          </a:p>
          <a:p>
            <a:pPr fontAlgn="base"/>
            <a:r>
              <a:rPr lang="en-US" altLang="ko-KR" sz="1700" dirty="0"/>
              <a:t>	</a:t>
            </a:r>
          </a:p>
          <a:p>
            <a:pPr fontAlgn="base"/>
            <a:r>
              <a:rPr lang="en-US" altLang="ko-KR" sz="1700" dirty="0"/>
              <a:t>   </a:t>
            </a:r>
          </a:p>
          <a:p>
            <a:pPr marL="342900" indent="-342900" fontAlgn="base">
              <a:buAutoNum type="arabicPeriod" startAt="2"/>
            </a:pPr>
            <a:r>
              <a:rPr lang="ko-KR" altLang="en-US" sz="1700" dirty="0"/>
              <a:t>우리나라의 교통혼잡비</a:t>
            </a:r>
            <a:r>
              <a:rPr lang="en-US" altLang="ko-KR" sz="1700" dirty="0"/>
              <a:t>(2015</a:t>
            </a:r>
            <a:r>
              <a:rPr lang="ko-KR" altLang="en-US" sz="1700" dirty="0"/>
              <a:t>년 기준</a:t>
            </a:r>
            <a:r>
              <a:rPr lang="en-US" altLang="ko-KR" sz="1700" dirty="0"/>
              <a:t>)</a:t>
            </a:r>
            <a:r>
              <a:rPr lang="ko-KR" altLang="en-US" sz="1700" dirty="0"/>
              <a:t>는 </a:t>
            </a:r>
            <a:r>
              <a:rPr lang="en-US" altLang="ko-KR" sz="1700" dirty="0"/>
              <a:t>33.4</a:t>
            </a:r>
            <a:r>
              <a:rPr lang="ko-KR" altLang="en-US" sz="1700" dirty="0"/>
              <a:t>조원으로서 </a:t>
            </a:r>
            <a:r>
              <a:rPr lang="en-US" altLang="ko-KR" sz="1700" dirty="0"/>
              <a:t>GDP </a:t>
            </a:r>
            <a:r>
              <a:rPr lang="ko-KR" altLang="en-US" sz="1700" dirty="0"/>
              <a:t>대비 </a:t>
            </a:r>
            <a:r>
              <a:rPr lang="en-US" altLang="ko-KR" sz="1700" dirty="0"/>
              <a:t>2.16%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700" dirty="0"/>
              <a:t>미국은 </a:t>
            </a:r>
            <a:r>
              <a:rPr lang="en-US" altLang="ko-KR" sz="1700" dirty="0"/>
              <a:t>GDP 0.83% </a:t>
            </a:r>
            <a:r>
              <a:rPr lang="ko-KR" altLang="en-US" sz="1700" dirty="0"/>
              <a:t>수준</a:t>
            </a:r>
            <a:endParaRPr lang="en-US" altLang="ko-KR" sz="1700" dirty="0"/>
          </a:p>
          <a:p>
            <a:pPr fontAlgn="base"/>
            <a:endParaRPr lang="en-US" altLang="ko-KR" sz="1700" dirty="0"/>
          </a:p>
          <a:p>
            <a:pPr fontAlgn="base"/>
            <a:endParaRPr lang="en-US" altLang="ko-KR" sz="1700" dirty="0"/>
          </a:p>
          <a:p>
            <a:pPr marL="342900" indent="-342900" fontAlgn="base">
              <a:buAutoNum type="arabicPeriod" startAt="3"/>
            </a:pPr>
            <a:r>
              <a:rPr lang="ko-KR" altLang="en-US" sz="1700" dirty="0"/>
              <a:t>우리나라의 통근시간 </a:t>
            </a:r>
            <a:r>
              <a:rPr lang="en-US" altLang="ko-KR" sz="1700" dirty="0"/>
              <a:t>62</a:t>
            </a:r>
            <a:r>
              <a:rPr lang="ko-KR" altLang="en-US" sz="1700" dirty="0"/>
              <a:t>분</a:t>
            </a:r>
            <a:endParaRPr lang="en-US" altLang="ko-KR" sz="17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ko-KR" sz="1700" dirty="0"/>
              <a:t>OECD </a:t>
            </a:r>
            <a:r>
              <a:rPr lang="ko-KR" altLang="en-US" sz="1700" dirty="0"/>
              <a:t>주요국 평균인 </a:t>
            </a:r>
            <a:r>
              <a:rPr lang="en-US" altLang="ko-KR" sz="1700" dirty="0"/>
              <a:t>28</a:t>
            </a:r>
            <a:r>
              <a:rPr lang="ko-KR" altLang="en-US" sz="1700" dirty="0"/>
              <a:t>분의 </a:t>
            </a:r>
            <a:r>
              <a:rPr lang="en-US" altLang="ko-KR" sz="1700" dirty="0"/>
              <a:t>2</a:t>
            </a:r>
            <a:r>
              <a:rPr lang="ko-KR" altLang="en-US" sz="1700" dirty="0"/>
              <a:t>배 초과</a:t>
            </a:r>
            <a:endParaRPr lang="en-US" altLang="ko-KR" sz="17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700" dirty="0"/>
              <a:t>노르웨이</a:t>
            </a:r>
            <a:r>
              <a:rPr lang="en-US" altLang="ko-KR" sz="1700" dirty="0"/>
              <a:t>(14</a:t>
            </a:r>
            <a:r>
              <a:rPr lang="ko-KR" altLang="en-US" sz="1700" dirty="0"/>
              <a:t>분</a:t>
            </a:r>
            <a:r>
              <a:rPr lang="en-US" altLang="ko-KR" sz="1700" dirty="0"/>
              <a:t>)</a:t>
            </a:r>
            <a:r>
              <a:rPr lang="ko-KR" altLang="en-US" sz="1700" dirty="0"/>
              <a:t>와 스웨덴</a:t>
            </a:r>
            <a:r>
              <a:rPr lang="en-US" altLang="ko-KR" sz="1700" dirty="0"/>
              <a:t>(18</a:t>
            </a:r>
            <a:r>
              <a:rPr lang="ko-KR" altLang="en-US" sz="1700" dirty="0"/>
              <a:t>분</a:t>
            </a:r>
            <a:r>
              <a:rPr lang="en-US" altLang="ko-KR" sz="1700" dirty="0"/>
              <a:t>)</a:t>
            </a:r>
            <a:r>
              <a:rPr lang="ko-KR" altLang="en-US" sz="1700" dirty="0"/>
              <a:t>의 </a:t>
            </a:r>
            <a:r>
              <a:rPr lang="en-US" altLang="ko-KR" sz="1700" dirty="0"/>
              <a:t>3-4</a:t>
            </a:r>
            <a:r>
              <a:rPr lang="ko-KR" altLang="en-US" sz="1700" dirty="0"/>
              <a:t>배에 해당</a:t>
            </a:r>
            <a:endParaRPr lang="en-US" altLang="ko-KR" sz="1700" dirty="0"/>
          </a:p>
          <a:p>
            <a:pPr marL="285750" indent="-285750" fontAlgn="base">
              <a:buFontTx/>
              <a:buChar char="-"/>
            </a:pPr>
            <a:endParaRPr lang="ko-KR" altLang="en-US" sz="17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ko-KR" sz="1700" dirty="0"/>
          </a:p>
          <a:p>
            <a:pPr fontAlgn="base"/>
            <a:r>
              <a:rPr lang="en-US" altLang="ko-KR" sz="1700" dirty="0"/>
              <a:t>4. </a:t>
            </a:r>
            <a:r>
              <a:rPr lang="ko-KR" altLang="en-US" sz="1700" dirty="0"/>
              <a:t>우리나라 국민 </a:t>
            </a:r>
            <a:r>
              <a:rPr lang="en-US" altLang="ko-KR" sz="1700" dirty="0"/>
              <a:t>1</a:t>
            </a:r>
            <a:r>
              <a:rPr lang="ko-KR" altLang="en-US" sz="1700" dirty="0"/>
              <a:t>인당 도시공원 면적은 </a:t>
            </a:r>
            <a:r>
              <a:rPr lang="en-US" altLang="ko-KR" sz="1700" dirty="0"/>
              <a:t>8.6(</a:t>
            </a:r>
            <a:r>
              <a:rPr lang="ko-KR" altLang="en-US" sz="1700" dirty="0"/>
              <a:t>㎡</a:t>
            </a:r>
            <a:r>
              <a:rPr lang="en-US" altLang="ko-KR" sz="1700" dirty="0"/>
              <a:t>/</a:t>
            </a:r>
            <a:r>
              <a:rPr lang="ko-KR" altLang="en-US" sz="1700" dirty="0"/>
              <a:t>인</a:t>
            </a:r>
            <a:r>
              <a:rPr lang="en-US" altLang="ko-KR" sz="1700" dirty="0"/>
              <a:t>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700" dirty="0"/>
              <a:t>미국</a:t>
            </a:r>
            <a:r>
              <a:rPr lang="en-US" altLang="ko-KR" sz="1700" dirty="0"/>
              <a:t>(18.6), </a:t>
            </a:r>
            <a:r>
              <a:rPr lang="ko-KR" altLang="en-US" sz="1700" dirty="0"/>
              <a:t>영국</a:t>
            </a:r>
            <a:r>
              <a:rPr lang="en-US" altLang="ko-KR" sz="1700" dirty="0"/>
              <a:t>(26.9), </a:t>
            </a:r>
            <a:r>
              <a:rPr lang="ko-KR" altLang="en-US" sz="1700" dirty="0"/>
              <a:t>프랑스</a:t>
            </a:r>
            <a:r>
              <a:rPr lang="en-US" altLang="ko-KR" sz="1700" dirty="0"/>
              <a:t>(11.6) </a:t>
            </a:r>
            <a:r>
              <a:rPr lang="ko-KR" altLang="en-US" sz="1700" dirty="0"/>
              <a:t>등과 비교할 수 없을 정도로 좁음</a:t>
            </a:r>
            <a:endParaRPr lang="en-US" altLang="ko-KR" sz="17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ko-KR" sz="1700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7181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오각형 8"/>
          <p:cNvSpPr/>
          <p:nvPr/>
        </p:nvSpPr>
        <p:spPr bwMode="auto">
          <a:xfrm>
            <a:off x="1043608" y="1728000"/>
            <a:ext cx="4984208" cy="300303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fontAlgn="base"/>
            <a:endParaRPr lang="ko-KR" altLang="en-US" sz="2000" dirty="0"/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539552" y="908720"/>
            <a:ext cx="8058794" cy="5688632"/>
          </a:xfrm>
          <a:prstGeom prst="roundRect">
            <a:avLst>
              <a:gd name="adj" fmla="val 4931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ko-KR" altLang="en-US" sz="1200" b="1" dirty="0">
              <a:solidFill>
                <a:prstClr val="black"/>
              </a:solidFill>
            </a:endParaRPr>
          </a:p>
        </p:txBody>
      </p:sp>
      <p:sp>
        <p:nvSpPr>
          <p:cNvPr id="7" name="직사각형 79"/>
          <p:cNvSpPr>
            <a:spLocks noChangeArrowheads="1"/>
          </p:cNvSpPr>
          <p:nvPr/>
        </p:nvSpPr>
        <p:spPr bwMode="auto">
          <a:xfrm>
            <a:off x="656987" y="1016732"/>
            <a:ext cx="7823923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/>
            <a:r>
              <a:rPr lang="ko-KR" altLang="en-US" sz="1400" b="1" dirty="0">
                <a:solidFill>
                  <a:srgbClr val="0000FF"/>
                </a:solidFill>
              </a:rPr>
              <a:t>□ 노후 </a:t>
            </a:r>
            <a:r>
              <a:rPr lang="en-US" altLang="ko-KR" sz="1400" b="1" dirty="0">
                <a:solidFill>
                  <a:srgbClr val="0000FF"/>
                </a:solidFill>
              </a:rPr>
              <a:t>SOC</a:t>
            </a:r>
            <a:r>
              <a:rPr lang="ko-KR" altLang="en-US" sz="1400" b="1" dirty="0">
                <a:solidFill>
                  <a:srgbClr val="0000FF"/>
                </a:solidFill>
              </a:rPr>
              <a:t>의 개보수</a:t>
            </a:r>
            <a:r>
              <a:rPr lang="en-US" altLang="ko-KR" sz="1400" b="1" dirty="0">
                <a:solidFill>
                  <a:srgbClr val="0000FF"/>
                </a:solidFill>
              </a:rPr>
              <a:t>/</a:t>
            </a:r>
            <a:r>
              <a:rPr lang="ko-KR" altLang="en-US" sz="1400" b="1" dirty="0">
                <a:solidFill>
                  <a:srgbClr val="0000FF"/>
                </a:solidFill>
              </a:rPr>
              <a:t>재구축 문제</a:t>
            </a:r>
            <a:endParaRPr lang="en-US" altLang="ko-KR" sz="1400" b="1" dirty="0">
              <a:solidFill>
                <a:srgbClr val="0000FF"/>
              </a:solidFill>
            </a:endParaRPr>
          </a:p>
          <a:p>
            <a:pPr fontAlgn="base"/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400" dirty="0"/>
              <a:t>국내 대부분의 </a:t>
            </a:r>
            <a:r>
              <a:rPr lang="en-US" altLang="ko-KR" sz="1400" dirty="0"/>
              <a:t>SOC </a:t>
            </a:r>
            <a:r>
              <a:rPr lang="ko-KR" altLang="en-US" sz="1400" dirty="0"/>
              <a:t>시설은 압축성장기인 </a:t>
            </a:r>
            <a:r>
              <a:rPr lang="en-US" altLang="ko-KR" sz="1400" dirty="0"/>
              <a:t>1970~90</a:t>
            </a:r>
            <a:r>
              <a:rPr lang="ko-KR" altLang="en-US" sz="1400" dirty="0"/>
              <a:t>년 대에 집중적으로 건설되었음 </a:t>
            </a:r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ko-KR" sz="1400" dirty="0"/>
              <a:t>2020~40</a:t>
            </a:r>
            <a:r>
              <a:rPr lang="ko-KR" altLang="en-US" sz="1400" dirty="0"/>
              <a:t>년에 걸쳐 수명이 다함에 따라 집중적 개보수</a:t>
            </a:r>
            <a:r>
              <a:rPr lang="en-US" altLang="ko-KR" sz="1400" dirty="0"/>
              <a:t>/</a:t>
            </a:r>
            <a:r>
              <a:rPr lang="ko-KR" altLang="en-US" sz="1400" dirty="0"/>
              <a:t>재구축 필요</a:t>
            </a:r>
            <a:endParaRPr lang="en-US" altLang="ko-KR" sz="1400" dirty="0"/>
          </a:p>
          <a:p>
            <a:pPr fontAlgn="base"/>
            <a:r>
              <a:rPr lang="ko-KR" altLang="ko-KR" sz="1400" dirty="0">
                <a:latin typeface="돋움" panose="020B0600000101010101" pitchFamily="50" charset="-127"/>
                <a:ea typeface="돋움" panose="020B0600000101010101" pitchFamily="50" charset="-127"/>
              </a:rPr>
              <a:t>☞</a:t>
            </a:r>
            <a:r>
              <a:rPr lang="en-US" altLang="ko-KR" sz="1400" dirty="0">
                <a:latin typeface="돋움" panose="020B0600000101010101" pitchFamily="50" charset="-127"/>
                <a:ea typeface="돋움" panose="020B0600000101010101" pitchFamily="50" charset="-127"/>
              </a:rPr>
              <a:t>  </a:t>
            </a:r>
            <a:r>
              <a:rPr lang="ko-KR" altLang="en-US" sz="1400" dirty="0"/>
              <a:t>막대한 자금투입 필요하지만 현재의 관련 예산으로는 기대난 </a:t>
            </a:r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400" dirty="0"/>
              <a:t>정부의 주요 정책과제인 도시재생사업의 시행에도 관련 </a:t>
            </a:r>
            <a:r>
              <a:rPr lang="en-US" altLang="ko-KR" sz="1400" dirty="0"/>
              <a:t>SOC </a:t>
            </a:r>
            <a:r>
              <a:rPr lang="ko-KR" altLang="en-US" sz="1400" dirty="0"/>
              <a:t>구축은 필수 과제</a:t>
            </a:r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fontAlgn="base"/>
            <a:r>
              <a:rPr lang="ko-KR" altLang="en-US" sz="1400" b="1" dirty="0">
                <a:solidFill>
                  <a:srgbClr val="0000FF"/>
                </a:solidFill>
              </a:rPr>
              <a:t>□ </a:t>
            </a:r>
            <a:r>
              <a:rPr lang="en-US" altLang="ko-KR" sz="1400" b="1" dirty="0">
                <a:solidFill>
                  <a:srgbClr val="0000FF"/>
                </a:solidFill>
              </a:rPr>
              <a:t>4</a:t>
            </a:r>
            <a:r>
              <a:rPr lang="ko-KR" altLang="en-US" sz="1400" b="1" dirty="0">
                <a:solidFill>
                  <a:srgbClr val="0000FF"/>
                </a:solidFill>
              </a:rPr>
              <a:t>차 산업혁명과 새로운 트렌드를 뒷받침하는 </a:t>
            </a:r>
            <a:r>
              <a:rPr lang="en-US" altLang="ko-KR" sz="1400" b="1" dirty="0">
                <a:solidFill>
                  <a:srgbClr val="0000FF"/>
                </a:solidFill>
              </a:rPr>
              <a:t>SOC </a:t>
            </a:r>
            <a:r>
              <a:rPr lang="ko-KR" altLang="en-US" sz="1400" b="1" dirty="0">
                <a:solidFill>
                  <a:srgbClr val="0000FF"/>
                </a:solidFill>
              </a:rPr>
              <a:t>시설들의 구축도 시급한 과제</a:t>
            </a:r>
          </a:p>
          <a:p>
            <a:pPr fontAlgn="base"/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400" dirty="0"/>
              <a:t>신재생 에너지 </a:t>
            </a:r>
            <a:r>
              <a:rPr lang="ko-KR" altLang="en-US" sz="1400" dirty="0" err="1"/>
              <a:t>전력망</a:t>
            </a:r>
            <a:r>
              <a:rPr lang="ko-KR" altLang="en-US" sz="1400" dirty="0"/>
              <a:t> 구축</a:t>
            </a:r>
            <a:r>
              <a:rPr lang="en-US" altLang="ko-KR" sz="1400" dirty="0"/>
              <a:t>, </a:t>
            </a:r>
            <a:r>
              <a:rPr lang="ko-KR" altLang="en-US" sz="1400" dirty="0"/>
              <a:t>전기차 충전소</a:t>
            </a:r>
            <a:r>
              <a:rPr lang="en-US" altLang="ko-KR" sz="1400" dirty="0"/>
              <a:t>, </a:t>
            </a:r>
            <a:r>
              <a:rPr lang="ko-KR" altLang="en-US" sz="1400" dirty="0"/>
              <a:t>자율주행도로 등 새로운 형태의 </a:t>
            </a:r>
            <a:r>
              <a:rPr lang="en-US" altLang="ko-KR" sz="1400" dirty="0"/>
              <a:t>SOC</a:t>
            </a:r>
            <a:r>
              <a:rPr lang="ko-KR" altLang="en-US" sz="1400" dirty="0"/>
              <a:t> 투자에 민간은 물론 막대한 공공 재원 투입 필요 예상</a:t>
            </a:r>
            <a:endParaRPr lang="en-US" altLang="ko-KR" sz="1400" dirty="0"/>
          </a:p>
          <a:p>
            <a:pPr fontAlgn="base"/>
            <a:endParaRPr lang="en-US" altLang="ko-KR" sz="1400" dirty="0"/>
          </a:p>
          <a:p>
            <a:pPr fontAlgn="base"/>
            <a:r>
              <a:rPr lang="ko-KR" altLang="en-US" sz="1400" b="1" dirty="0">
                <a:solidFill>
                  <a:srgbClr val="0000FF"/>
                </a:solidFill>
              </a:rPr>
              <a:t>□ 우리나라의 </a:t>
            </a:r>
            <a:r>
              <a:rPr lang="en-US" altLang="ko-KR" sz="1400" b="1" dirty="0">
                <a:solidFill>
                  <a:srgbClr val="0000FF"/>
                </a:solidFill>
              </a:rPr>
              <a:t>SOC </a:t>
            </a:r>
            <a:r>
              <a:rPr lang="ko-KR" altLang="en-US" sz="1400" b="1" dirty="0">
                <a:solidFill>
                  <a:srgbClr val="0000FF"/>
                </a:solidFill>
              </a:rPr>
              <a:t>스톡이 적정</a:t>
            </a:r>
            <a:r>
              <a:rPr lang="en-US" altLang="ko-KR" sz="1400" b="1" dirty="0">
                <a:solidFill>
                  <a:srgbClr val="0000FF"/>
                </a:solidFill>
              </a:rPr>
              <a:t> </a:t>
            </a:r>
            <a:r>
              <a:rPr lang="ko-KR" altLang="en-US" sz="1400" b="1" dirty="0">
                <a:solidFill>
                  <a:srgbClr val="0000FF"/>
                </a:solidFill>
              </a:rPr>
              <a:t>수준인가에 대해 선행연구들은 엇갈리는 결과 시현  </a:t>
            </a:r>
          </a:p>
          <a:p>
            <a:pPr fontAlgn="base"/>
            <a:endParaRPr lang="en-US" altLang="ko-KR" sz="1400" b="1" dirty="0">
              <a:solidFill>
                <a:srgbClr val="0000FF"/>
              </a:solidFill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400" dirty="0"/>
              <a:t>적정 수준 상회 </a:t>
            </a:r>
            <a:r>
              <a:rPr lang="en-US" altLang="ko-KR" sz="1400" dirty="0"/>
              <a:t>– </a:t>
            </a:r>
            <a:r>
              <a:rPr lang="ko-KR" altLang="en-US" sz="1400" dirty="0"/>
              <a:t>류덕현</a:t>
            </a:r>
            <a:r>
              <a:rPr lang="en-US" altLang="ko-KR" sz="1400" dirty="0"/>
              <a:t>(2006), </a:t>
            </a:r>
            <a:r>
              <a:rPr lang="ko-KR" altLang="en-US" sz="1400" dirty="0"/>
              <a:t>이근재</a:t>
            </a:r>
            <a:r>
              <a:rPr lang="en-US" altLang="ko-KR" sz="1400" dirty="0"/>
              <a:t>.</a:t>
            </a:r>
            <a:r>
              <a:rPr lang="ko-KR" altLang="en-US" sz="1400" dirty="0"/>
              <a:t>최병호</a:t>
            </a:r>
            <a:r>
              <a:rPr lang="en-US" altLang="ko-KR" sz="1400" dirty="0"/>
              <a:t>.</a:t>
            </a:r>
            <a:r>
              <a:rPr lang="ko-KR" altLang="en-US" sz="1400" dirty="0" err="1"/>
              <a:t>정종필</a:t>
            </a:r>
            <a:r>
              <a:rPr lang="en-US" altLang="ko-KR" sz="1400" dirty="0"/>
              <a:t>.</a:t>
            </a:r>
            <a:r>
              <a:rPr lang="ko-KR" altLang="en-US" sz="1400" dirty="0" err="1"/>
              <a:t>문시진</a:t>
            </a:r>
            <a:r>
              <a:rPr lang="en-US" altLang="ko-KR" sz="1400" dirty="0"/>
              <a:t>(2012)</a:t>
            </a:r>
            <a:endParaRPr lang="ko-KR" altLang="en-US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400" dirty="0"/>
              <a:t>적정 수준 미달 </a:t>
            </a:r>
            <a:r>
              <a:rPr lang="en-US" altLang="ko-KR" sz="1400" dirty="0"/>
              <a:t>- </a:t>
            </a:r>
            <a:r>
              <a:rPr lang="ko-KR" altLang="en-US" sz="1400" dirty="0"/>
              <a:t>변창흠</a:t>
            </a:r>
            <a:r>
              <a:rPr lang="en-US" altLang="ko-KR" sz="1400" dirty="0"/>
              <a:t>(2000), </a:t>
            </a:r>
            <a:r>
              <a:rPr lang="ko-KR" altLang="en-US" sz="1400" dirty="0" err="1"/>
              <a:t>강대창</a:t>
            </a:r>
            <a:r>
              <a:rPr lang="en-US" altLang="ko-KR" sz="1400" dirty="0"/>
              <a:t>(2006), </a:t>
            </a:r>
            <a:r>
              <a:rPr lang="ko-KR" altLang="en-US" sz="1400" dirty="0" err="1"/>
              <a:t>공준현</a:t>
            </a:r>
            <a:r>
              <a:rPr lang="en-US" altLang="ko-KR" sz="1400" dirty="0"/>
              <a:t>(2016)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400" dirty="0"/>
              <a:t>전국 상회</a:t>
            </a:r>
            <a:r>
              <a:rPr lang="en-US" altLang="ko-KR" sz="1400" dirty="0"/>
              <a:t>/</a:t>
            </a:r>
            <a:r>
              <a:rPr lang="ko-KR" altLang="en-US" sz="1400" dirty="0"/>
              <a:t>지역별 미달 </a:t>
            </a:r>
            <a:r>
              <a:rPr lang="en-US" altLang="ko-KR" sz="1400" dirty="0"/>
              <a:t>- </a:t>
            </a:r>
            <a:r>
              <a:rPr lang="ko-KR" altLang="en-US" sz="1400" dirty="0" err="1"/>
              <a:t>이영성</a:t>
            </a:r>
            <a:r>
              <a:rPr lang="en-US" altLang="ko-KR" sz="1400" dirty="0"/>
              <a:t>.</a:t>
            </a:r>
            <a:r>
              <a:rPr lang="ko-KR" altLang="en-US" sz="1400" dirty="0" err="1"/>
              <a:t>김예지</a:t>
            </a:r>
            <a:r>
              <a:rPr lang="en-US" altLang="ko-KR" sz="1400" dirty="0"/>
              <a:t>.</a:t>
            </a:r>
            <a:r>
              <a:rPr lang="ko-KR" altLang="en-US" sz="1400" dirty="0"/>
              <a:t>김용욱</a:t>
            </a:r>
            <a:r>
              <a:rPr lang="en-US" altLang="ko-KR" sz="1400" dirty="0"/>
              <a:t>(2012)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fontAlgn="base"/>
            <a:r>
              <a:rPr lang="ko-KR" altLang="en-US" sz="1400" b="1" dirty="0">
                <a:solidFill>
                  <a:srgbClr val="0000FF"/>
                </a:solidFill>
              </a:rPr>
              <a:t>□ 한 나라에 </a:t>
            </a:r>
            <a:r>
              <a:rPr lang="en-US" altLang="ko-KR" sz="1400" b="1" dirty="0" err="1">
                <a:solidFill>
                  <a:srgbClr val="0000FF"/>
                </a:solidFill>
              </a:rPr>
              <a:t>적정</a:t>
            </a:r>
            <a:r>
              <a:rPr lang="ko-KR" altLang="en-US" sz="1400" b="1" dirty="0">
                <a:solidFill>
                  <a:srgbClr val="0000FF"/>
                </a:solidFill>
              </a:rPr>
              <a:t>한</a:t>
            </a:r>
            <a:r>
              <a:rPr lang="en-US" altLang="ko-KR" sz="1400" b="1" dirty="0">
                <a:solidFill>
                  <a:srgbClr val="0000FF"/>
                </a:solidFill>
              </a:rPr>
              <a:t> SOC </a:t>
            </a:r>
            <a:r>
              <a:rPr lang="en-US" altLang="ko-KR" sz="1400" b="1" dirty="0" err="1">
                <a:solidFill>
                  <a:srgbClr val="0000FF"/>
                </a:solidFill>
              </a:rPr>
              <a:t>스톡</a:t>
            </a:r>
            <a:r>
              <a:rPr lang="en-US" altLang="ko-KR" sz="1400" b="1" dirty="0">
                <a:solidFill>
                  <a:srgbClr val="0000FF"/>
                </a:solidFill>
              </a:rPr>
              <a:t> </a:t>
            </a:r>
            <a:r>
              <a:rPr lang="en-US" altLang="ko-KR" sz="1400" b="1" dirty="0" err="1">
                <a:solidFill>
                  <a:srgbClr val="0000FF"/>
                </a:solidFill>
              </a:rPr>
              <a:t>규모에</a:t>
            </a:r>
            <a:r>
              <a:rPr lang="en-US" altLang="ko-KR" sz="1400" b="1" dirty="0">
                <a:solidFill>
                  <a:srgbClr val="0000FF"/>
                </a:solidFill>
              </a:rPr>
              <a:t> </a:t>
            </a:r>
            <a:r>
              <a:rPr lang="en-US" altLang="ko-KR" sz="1400" b="1" dirty="0" err="1">
                <a:solidFill>
                  <a:srgbClr val="0000FF"/>
                </a:solidFill>
              </a:rPr>
              <a:t>대해서는</a:t>
            </a:r>
            <a:r>
              <a:rPr lang="en-US" altLang="ko-KR" sz="1400" b="1" dirty="0">
                <a:solidFill>
                  <a:srgbClr val="0000FF"/>
                </a:solidFill>
              </a:rPr>
              <a:t> </a:t>
            </a:r>
            <a:r>
              <a:rPr lang="ko-KR" altLang="en-US" sz="1400" b="1" dirty="0">
                <a:solidFill>
                  <a:srgbClr val="0000FF"/>
                </a:solidFill>
              </a:rPr>
              <a:t>어떤 </a:t>
            </a:r>
            <a:r>
              <a:rPr lang="en-US" altLang="ko-KR" sz="1400" b="1" dirty="0" err="1">
                <a:solidFill>
                  <a:srgbClr val="0000FF"/>
                </a:solidFill>
              </a:rPr>
              <a:t>지표</a:t>
            </a:r>
            <a:r>
              <a:rPr lang="ko-KR" altLang="en-US" sz="1400" b="1" dirty="0">
                <a:solidFill>
                  <a:srgbClr val="0000FF"/>
                </a:solidFill>
              </a:rPr>
              <a:t>를 쓰는가에 따라</a:t>
            </a:r>
            <a:r>
              <a:rPr lang="en-US" altLang="ko-KR" sz="1400" b="1" dirty="0">
                <a:solidFill>
                  <a:srgbClr val="0000FF"/>
                </a:solidFill>
              </a:rPr>
              <a:t> </a:t>
            </a:r>
            <a:r>
              <a:rPr lang="en-US" altLang="ko-KR" sz="1400" b="1" dirty="0" err="1">
                <a:solidFill>
                  <a:srgbClr val="0000FF"/>
                </a:solidFill>
              </a:rPr>
              <a:t>다양한</a:t>
            </a:r>
            <a:r>
              <a:rPr lang="en-US" altLang="ko-KR" sz="1400" b="1" dirty="0">
                <a:solidFill>
                  <a:srgbClr val="0000FF"/>
                </a:solidFill>
              </a:rPr>
              <a:t> </a:t>
            </a:r>
            <a:r>
              <a:rPr lang="en-US" altLang="ko-KR" sz="1400" b="1" dirty="0" err="1">
                <a:solidFill>
                  <a:srgbClr val="0000FF"/>
                </a:solidFill>
              </a:rPr>
              <a:t>시각이</a:t>
            </a:r>
            <a:r>
              <a:rPr lang="en-US" altLang="ko-KR" sz="1400" b="1" dirty="0">
                <a:solidFill>
                  <a:srgbClr val="0000FF"/>
                </a:solidFill>
              </a:rPr>
              <a:t> </a:t>
            </a:r>
            <a:r>
              <a:rPr lang="en-US" altLang="ko-KR" sz="1400" b="1" dirty="0" err="1">
                <a:solidFill>
                  <a:srgbClr val="0000FF"/>
                </a:solidFill>
              </a:rPr>
              <a:t>존재</a:t>
            </a:r>
            <a:endParaRPr lang="en-US" altLang="ko-KR" sz="1400" b="1" dirty="0">
              <a:solidFill>
                <a:srgbClr val="0000FF"/>
              </a:solidFill>
            </a:endParaRPr>
          </a:p>
          <a:p>
            <a:pPr fontAlgn="base"/>
            <a:endParaRPr lang="en-US" altLang="ko-KR" sz="1400" dirty="0"/>
          </a:p>
          <a:p>
            <a:pPr fontAlgn="base"/>
            <a:r>
              <a:rPr lang="ko-KR" altLang="ko-KR" sz="1400" dirty="0">
                <a:latin typeface="돋움" panose="020B0600000101010101" pitchFamily="50" charset="-127"/>
                <a:ea typeface="돋움" panose="020B0600000101010101" pitchFamily="50" charset="-127"/>
              </a:rPr>
              <a:t>☞</a:t>
            </a:r>
            <a:r>
              <a:rPr lang="en-US" altLang="ko-KR" sz="1400" dirty="0"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우리나라의 현</a:t>
            </a:r>
            <a:r>
              <a:rPr lang="en-US" altLang="ko-KR" sz="1400" dirty="0"/>
              <a:t> </a:t>
            </a:r>
            <a:r>
              <a:rPr lang="en-US" altLang="ko-KR" sz="1400" dirty="0" err="1"/>
              <a:t>상황</a:t>
            </a:r>
            <a:r>
              <a:rPr lang="en-US" altLang="ko-KR" sz="1400" dirty="0"/>
              <a:t>, SOC</a:t>
            </a:r>
            <a:r>
              <a:rPr lang="ko-KR" altLang="en-US" sz="1400" dirty="0"/>
              <a:t>의</a:t>
            </a:r>
            <a:r>
              <a:rPr lang="en-US" altLang="ko-KR" sz="1400" dirty="0"/>
              <a:t> </a:t>
            </a:r>
            <a:r>
              <a:rPr lang="en-US" altLang="ko-KR" sz="1400" dirty="0" err="1"/>
              <a:t>특성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향후</a:t>
            </a:r>
            <a:r>
              <a:rPr lang="en-US" altLang="ko-KR" sz="1400" dirty="0"/>
              <a:t> </a:t>
            </a:r>
            <a:r>
              <a:rPr lang="en-US" altLang="ko-KR" sz="1400" dirty="0" err="1"/>
              <a:t>여건</a:t>
            </a:r>
            <a:r>
              <a:rPr lang="en-US" altLang="ko-KR" sz="1400" dirty="0"/>
              <a:t> </a:t>
            </a:r>
            <a:r>
              <a:rPr lang="en-US" altLang="ko-KR" sz="1400" dirty="0" err="1"/>
              <a:t>변화</a:t>
            </a:r>
            <a:r>
              <a:rPr lang="en-US" altLang="ko-KR" sz="1400" dirty="0"/>
              <a:t> </a:t>
            </a:r>
            <a:r>
              <a:rPr lang="ko-KR" altLang="en-US" sz="1400" dirty="0"/>
              <a:t>및</a:t>
            </a:r>
            <a:r>
              <a:rPr lang="en-US" altLang="ko-KR" sz="1400" dirty="0"/>
              <a:t> </a:t>
            </a:r>
            <a:r>
              <a:rPr lang="en-US" altLang="ko-KR" sz="1400" dirty="0" err="1"/>
              <a:t>국제</a:t>
            </a:r>
            <a:r>
              <a:rPr lang="en-US" altLang="ko-KR" sz="1400" dirty="0"/>
              <a:t> </a:t>
            </a:r>
            <a:r>
              <a:rPr lang="en-US" altLang="ko-KR" sz="1400" dirty="0" err="1"/>
              <a:t>비교</a:t>
            </a:r>
            <a:r>
              <a:rPr lang="ko-KR" altLang="en-US" sz="1400" dirty="0"/>
              <a:t>를</a:t>
            </a:r>
            <a:r>
              <a:rPr lang="en-US" altLang="ko-KR" sz="1400" dirty="0"/>
              <a:t> </a:t>
            </a:r>
            <a:r>
              <a:rPr lang="en-US" altLang="ko-KR" sz="1400" dirty="0" err="1"/>
              <a:t>통해</a:t>
            </a:r>
            <a:r>
              <a:rPr lang="en-US" altLang="ko-KR" sz="1400" dirty="0"/>
              <a:t> SOC </a:t>
            </a:r>
            <a:r>
              <a:rPr lang="ko-KR" altLang="en-US" sz="1400" dirty="0"/>
              <a:t>현재 수준의</a:t>
            </a:r>
            <a:r>
              <a:rPr lang="en-US" altLang="ko-KR" sz="1400" dirty="0"/>
              <a:t> </a:t>
            </a:r>
            <a:r>
              <a:rPr lang="en-US" altLang="ko-KR" sz="1400" dirty="0" err="1"/>
              <a:t>적정</a:t>
            </a:r>
            <a:endParaRPr lang="en-US" altLang="ko-KR" sz="1400" dirty="0"/>
          </a:p>
          <a:p>
            <a:pPr fontAlgn="base"/>
            <a:r>
              <a:rPr lang="en-US" altLang="ko-KR" sz="1400" dirty="0"/>
              <a:t>    </a:t>
            </a:r>
            <a:r>
              <a:rPr lang="en-US" altLang="ko-KR" sz="1400" dirty="0" err="1"/>
              <a:t>성을</a:t>
            </a:r>
            <a:r>
              <a:rPr lang="en-US" altLang="ko-KR" sz="1400" dirty="0"/>
              <a:t> </a:t>
            </a:r>
            <a:r>
              <a:rPr lang="en-US" altLang="ko-KR" sz="1400" dirty="0" err="1"/>
              <a:t>면밀히</a:t>
            </a:r>
            <a:r>
              <a:rPr lang="en-US" altLang="ko-KR" sz="1400" dirty="0"/>
              <a:t> </a:t>
            </a:r>
            <a:r>
              <a:rPr lang="en-US" altLang="ko-KR" sz="1400" dirty="0" err="1"/>
              <a:t>판단할</a:t>
            </a:r>
            <a:r>
              <a:rPr lang="en-US" altLang="ko-KR" sz="1400" dirty="0"/>
              <a:t> </a:t>
            </a:r>
            <a:r>
              <a:rPr lang="en-US" altLang="ko-KR" sz="1400" dirty="0" err="1"/>
              <a:t>필요</a:t>
            </a:r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fontAlgn="base"/>
            <a:endParaRPr lang="ko-KR" altLang="en-US" sz="1400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1031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오각형 8"/>
          <p:cNvSpPr/>
          <p:nvPr/>
        </p:nvSpPr>
        <p:spPr bwMode="auto">
          <a:xfrm>
            <a:off x="1043608" y="1728000"/>
            <a:ext cx="4984208" cy="300303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fontAlgn="base"/>
            <a:endParaRPr lang="ko-KR" altLang="en-US" sz="2000" dirty="0"/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522927" y="1628800"/>
            <a:ext cx="8058794" cy="3492388"/>
          </a:xfrm>
          <a:prstGeom prst="roundRect">
            <a:avLst>
              <a:gd name="adj" fmla="val 4931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en-US" altLang="ko-KR" sz="1200" b="1">
              <a:solidFill>
                <a:prstClr val="black"/>
              </a:solidFill>
            </a:endParaRPr>
          </a:p>
          <a:p>
            <a:pPr algn="ctr">
              <a:defRPr/>
            </a:pPr>
            <a:endParaRPr lang="ko-KR" altLang="en-US" sz="1200" b="1" dirty="0">
              <a:solidFill>
                <a:prstClr val="black"/>
              </a:solidFill>
            </a:endParaRPr>
          </a:p>
        </p:txBody>
      </p:sp>
      <p:sp>
        <p:nvSpPr>
          <p:cNvPr id="7" name="직사각형 79"/>
          <p:cNvSpPr>
            <a:spLocks noChangeArrowheads="1"/>
          </p:cNvSpPr>
          <p:nvPr/>
        </p:nvSpPr>
        <p:spPr bwMode="auto">
          <a:xfrm>
            <a:off x="774423" y="1736812"/>
            <a:ext cx="7823923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/>
            <a:r>
              <a:rPr lang="ko-KR" altLang="en-US" sz="1600" b="1" dirty="0">
                <a:solidFill>
                  <a:srgbClr val="0000FF"/>
                </a:solidFill>
              </a:rPr>
              <a:t>□ </a:t>
            </a:r>
            <a:r>
              <a:rPr lang="en-US" altLang="ko-KR" sz="1600" b="1" dirty="0">
                <a:solidFill>
                  <a:srgbClr val="0000FF"/>
                </a:solidFill>
              </a:rPr>
              <a:t>SOC </a:t>
            </a:r>
            <a:r>
              <a:rPr lang="ko-KR" altLang="en-US" sz="1600" b="1" dirty="0">
                <a:solidFill>
                  <a:srgbClr val="0000FF"/>
                </a:solidFill>
              </a:rPr>
              <a:t>산업에 대한 재평가 필요</a:t>
            </a:r>
            <a:endParaRPr lang="en-US" altLang="ko-KR" sz="1600" b="1" dirty="0">
              <a:solidFill>
                <a:srgbClr val="0000FF"/>
              </a:solidFill>
            </a:endParaRPr>
          </a:p>
          <a:p>
            <a:pPr fontAlgn="base"/>
            <a:endParaRPr lang="en-US" altLang="ko-KR" sz="16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600" dirty="0"/>
              <a:t>최근 </a:t>
            </a:r>
            <a:r>
              <a:rPr lang="en-US" altLang="ko-KR" sz="1600" dirty="0"/>
              <a:t>SOC </a:t>
            </a:r>
            <a:r>
              <a:rPr lang="ko-KR" altLang="en-US" sz="1600" dirty="0"/>
              <a:t>및 </a:t>
            </a:r>
            <a:r>
              <a:rPr lang="en-US" altLang="ko-KR" sz="1600" dirty="0"/>
              <a:t>SOC </a:t>
            </a:r>
            <a:r>
              <a:rPr lang="ko-KR" altLang="en-US" sz="1600" dirty="0"/>
              <a:t>민간투자사업을 구시대의 산물로 치부하는 경향 존재</a:t>
            </a:r>
            <a:endParaRPr lang="en-US" altLang="ko-KR" sz="16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ko-KR" sz="1600" dirty="0"/>
              <a:t>SOC </a:t>
            </a:r>
            <a:r>
              <a:rPr lang="ko-KR" altLang="en-US" sz="1600" dirty="0"/>
              <a:t>투자는 산업화 시기는 물론 현재의 한국경제를 이끄는 데도 중추적 역할 </a:t>
            </a:r>
            <a:endParaRPr lang="en-US" altLang="ko-KR" sz="16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600" dirty="0"/>
              <a:t>시의적절한 </a:t>
            </a:r>
            <a:r>
              <a:rPr lang="en-US" altLang="ko-KR" sz="1600" dirty="0"/>
              <a:t>SOC </a:t>
            </a:r>
            <a:r>
              <a:rPr lang="ko-KR" altLang="en-US" sz="1600" dirty="0"/>
              <a:t>투자는 경제 성장 및 경기조절 모멘텀으로 작용</a:t>
            </a:r>
            <a:r>
              <a:rPr lang="en-US" altLang="ko-KR" sz="1600" dirty="0"/>
              <a:t>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600" dirty="0"/>
              <a:t>생산유발 및 고용유발 효과가 탁월하여</a:t>
            </a:r>
            <a:r>
              <a:rPr lang="en-US" altLang="ko-KR" sz="1600" dirty="0"/>
              <a:t> </a:t>
            </a:r>
            <a:r>
              <a:rPr lang="ko-KR" altLang="en-US" sz="1600" dirty="0"/>
              <a:t>경제 활성화 및 고용 안정화에 크게 기여 </a:t>
            </a:r>
            <a:endParaRPr lang="en-US" altLang="ko-KR" sz="16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600" dirty="0"/>
              <a:t>어려운 현 경제 상황과 지속가능한 미래 고려 시</a:t>
            </a:r>
            <a:r>
              <a:rPr lang="en-US" altLang="ko-KR" sz="1600" dirty="0"/>
              <a:t>, </a:t>
            </a:r>
            <a:r>
              <a:rPr lang="ko-KR" altLang="en-US" sz="1600" dirty="0"/>
              <a:t>재평가 필요한 최우선 과제 중의 하나</a:t>
            </a:r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r>
              <a:rPr lang="ko-KR" altLang="en-US" sz="1600" b="1" dirty="0">
                <a:solidFill>
                  <a:srgbClr val="0000FF"/>
                </a:solidFill>
              </a:rPr>
              <a:t>□ 본고의 초점</a:t>
            </a:r>
            <a:endParaRPr lang="en-US" altLang="ko-KR" sz="1600" b="1" dirty="0">
              <a:solidFill>
                <a:srgbClr val="0000FF"/>
              </a:solidFill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600" dirty="0"/>
              <a:t>우리나라의 현재 </a:t>
            </a:r>
            <a:r>
              <a:rPr lang="en-US" altLang="ko-KR" sz="1600" dirty="0"/>
              <a:t>SOC </a:t>
            </a:r>
            <a:r>
              <a:rPr lang="ko-KR" altLang="en-US" sz="1600" dirty="0"/>
              <a:t>스톡은 적정한가</a:t>
            </a:r>
            <a:r>
              <a:rPr lang="en-US" altLang="ko-KR" sz="1600" dirty="0"/>
              <a:t>?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sz="1600" dirty="0"/>
              <a:t>적정 수준에서 벗어나 있다면 향후의 </a:t>
            </a:r>
            <a:r>
              <a:rPr lang="en-US" altLang="ko-KR" sz="1600" dirty="0"/>
              <a:t>SOC </a:t>
            </a:r>
            <a:r>
              <a:rPr lang="ko-KR" altLang="en-US" sz="1600" dirty="0"/>
              <a:t>투자전략은 어떻게 수립해야 하는가</a:t>
            </a:r>
            <a:r>
              <a:rPr lang="en-US" altLang="ko-KR" sz="1600" dirty="0"/>
              <a:t>?</a:t>
            </a:r>
          </a:p>
          <a:p>
            <a:pPr fontAlgn="base"/>
            <a:endParaRPr lang="en-US" altLang="ko-KR" sz="1600" dirty="0"/>
          </a:p>
          <a:p>
            <a:pPr fontAlgn="base"/>
            <a:endParaRPr lang="en-US" altLang="ko-KR" sz="1400" dirty="0"/>
          </a:p>
          <a:p>
            <a:pPr fontAlgn="base"/>
            <a:endParaRPr lang="en-US" altLang="ko-KR" sz="1400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4479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 bwMode="auto">
          <a:xfrm>
            <a:off x="545654" y="2708920"/>
            <a:ext cx="8058794" cy="839080"/>
          </a:xfrm>
          <a:prstGeom prst="roundRect">
            <a:avLst>
              <a:gd name="adj" fmla="val 11529"/>
            </a:avLst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altLang="ko-KR" sz="2400" b="1" dirty="0">
                <a:solidFill>
                  <a:schemeClr val="tx1"/>
                </a:solidFill>
              </a:rPr>
              <a:t> </a:t>
            </a:r>
            <a:r>
              <a:rPr lang="ko-KR" altLang="en-US" sz="2400" b="1" dirty="0">
                <a:solidFill>
                  <a:schemeClr val="tx1"/>
                </a:solidFill>
              </a:rPr>
              <a:t> </a:t>
            </a:r>
            <a:r>
              <a:rPr lang="en-US" altLang="ko-KR" sz="2400" b="1" dirty="0">
                <a:solidFill>
                  <a:schemeClr val="tx1"/>
                </a:solidFill>
              </a:rPr>
              <a:t>II. </a:t>
            </a:r>
            <a:r>
              <a:rPr lang="ko-KR" altLang="en-US" sz="2400" b="1" dirty="0">
                <a:solidFill>
                  <a:prstClr val="black"/>
                </a:solidFill>
              </a:rPr>
              <a:t>국가 및 지역 차원에서 본 </a:t>
            </a:r>
            <a:r>
              <a:rPr lang="en-US" altLang="ko-KR" sz="2400" b="1" dirty="0">
                <a:solidFill>
                  <a:prstClr val="black"/>
                </a:solidFill>
              </a:rPr>
              <a:t>SOC </a:t>
            </a:r>
            <a:r>
              <a:rPr lang="ko-KR" altLang="en-US" sz="2400" b="1" dirty="0">
                <a:solidFill>
                  <a:prstClr val="black"/>
                </a:solidFill>
              </a:rPr>
              <a:t>스톡의 적정성</a:t>
            </a:r>
            <a:endParaRPr lang="en-US" altLang="ko-KR" sz="2400" b="1" dirty="0">
              <a:solidFill>
                <a:prstClr val="black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33515-1103-49CD-A74A-B48AD2CDD1FD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2897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6332</TotalTime>
  <Words>2415</Words>
  <Application>Microsoft Office PowerPoint</Application>
  <PresentationFormat>화면 슬라이드 쇼(4:3)</PresentationFormat>
  <Paragraphs>631</Paragraphs>
  <Slides>39</Slides>
  <Notes>38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50" baseType="lpstr">
      <vt:lpstr>맑은 고딕</vt:lpstr>
      <vt:lpstr>HY중고딕</vt:lpstr>
      <vt:lpstr>HY울릉도B</vt:lpstr>
      <vt:lpstr>휴먼명조</vt:lpstr>
      <vt:lpstr>돋움</vt:lpstr>
      <vt:lpstr>한컴바탕</vt:lpstr>
      <vt:lpstr>Arial</vt:lpstr>
      <vt:lpstr>Courier New</vt:lpstr>
      <vt:lpstr>Cambria Math</vt:lpstr>
      <vt:lpstr>한양신명조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PJH</dc:creator>
  <cp:lastModifiedBy>owner</cp:lastModifiedBy>
  <cp:revision>1144</cp:revision>
  <cp:lastPrinted>2017-04-24T04:54:12Z</cp:lastPrinted>
  <dcterms:created xsi:type="dcterms:W3CDTF">2012-04-24T06:08:01Z</dcterms:created>
  <dcterms:modified xsi:type="dcterms:W3CDTF">2018-10-23T02:26:17Z</dcterms:modified>
</cp:coreProperties>
</file>