
<file path=[Content_Types].xml><?xml version="1.0" encoding="utf-8"?>
<Types xmlns="http://schemas.openxmlformats.org/package/2006/content-types"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60"/>
  </p:notesMasterIdLst>
  <p:handoutMasterIdLst>
    <p:handoutMasterId r:id="rId61"/>
  </p:handoutMasterIdLst>
  <p:sldIdLst>
    <p:sldId id="401" r:id="rId2"/>
    <p:sldId id="402" r:id="rId3"/>
    <p:sldId id="403" r:id="rId4"/>
    <p:sldId id="1509" r:id="rId5"/>
    <p:sldId id="1510" r:id="rId6"/>
    <p:sldId id="1511" r:id="rId7"/>
    <p:sldId id="1512" r:id="rId8"/>
    <p:sldId id="1514" r:id="rId9"/>
    <p:sldId id="1515" r:id="rId10"/>
    <p:sldId id="1442" r:id="rId11"/>
    <p:sldId id="1516" r:id="rId12"/>
    <p:sldId id="1517" r:id="rId13"/>
    <p:sldId id="1518" r:id="rId14"/>
    <p:sldId id="1519" r:id="rId15"/>
    <p:sldId id="1520" r:id="rId16"/>
    <p:sldId id="1521" r:id="rId17"/>
    <p:sldId id="1550" r:id="rId18"/>
    <p:sldId id="1551" r:id="rId19"/>
    <p:sldId id="412" r:id="rId20"/>
    <p:sldId id="1522" r:id="rId21"/>
    <p:sldId id="1523" r:id="rId22"/>
    <p:sldId id="1524" r:id="rId23"/>
    <p:sldId id="1525" r:id="rId24"/>
    <p:sldId id="1526" r:id="rId25"/>
    <p:sldId id="1527" r:id="rId26"/>
    <p:sldId id="1528" r:id="rId27"/>
    <p:sldId id="1533" r:id="rId28"/>
    <p:sldId id="1529" r:id="rId29"/>
    <p:sldId id="1530" r:id="rId30"/>
    <p:sldId id="1531" r:id="rId31"/>
    <p:sldId id="1532" r:id="rId32"/>
    <p:sldId id="1534" r:id="rId33"/>
    <p:sldId id="1535" r:id="rId34"/>
    <p:sldId id="1536" r:id="rId35"/>
    <p:sldId id="1537" r:id="rId36"/>
    <p:sldId id="1538" r:id="rId37"/>
    <p:sldId id="1540" r:id="rId38"/>
    <p:sldId id="1541" r:id="rId39"/>
    <p:sldId id="1542" r:id="rId40"/>
    <p:sldId id="1543" r:id="rId41"/>
    <p:sldId id="1544" r:id="rId42"/>
    <p:sldId id="1545" r:id="rId43"/>
    <p:sldId id="1546" r:id="rId44"/>
    <p:sldId id="1547" r:id="rId45"/>
    <p:sldId id="1548" r:id="rId46"/>
    <p:sldId id="1549" r:id="rId47"/>
    <p:sldId id="1496" r:id="rId48"/>
    <p:sldId id="1497" r:id="rId49"/>
    <p:sldId id="1498" r:id="rId50"/>
    <p:sldId id="1499" r:id="rId51"/>
    <p:sldId id="1500" r:id="rId52"/>
    <p:sldId id="1501" r:id="rId53"/>
    <p:sldId id="1502" r:id="rId54"/>
    <p:sldId id="1503" r:id="rId55"/>
    <p:sldId id="1504" r:id="rId56"/>
    <p:sldId id="1505" r:id="rId57"/>
    <p:sldId id="1506" r:id="rId58"/>
    <p:sldId id="1507" r:id="rId59"/>
  </p:sldIdLst>
  <p:sldSz cx="9906000" cy="6858000" type="A4"/>
  <p:notesSz cx="6797675" cy="987425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878">
          <p15:clr>
            <a:srgbClr val="A4A3A4"/>
          </p15:clr>
        </p15:guide>
        <p15:guide id="2" orient="horz" pos="4156">
          <p15:clr>
            <a:srgbClr val="A4A3A4"/>
          </p15:clr>
        </p15:guide>
        <p15:guide id="3" orient="horz" pos="1117">
          <p15:clr>
            <a:srgbClr val="A4A3A4"/>
          </p15:clr>
        </p15:guide>
        <p15:guide id="4" orient="horz" pos="4110">
          <p15:clr>
            <a:srgbClr val="A4A3A4"/>
          </p15:clr>
        </p15:guide>
        <p15:guide id="5" pos="2984">
          <p15:clr>
            <a:srgbClr val="A4A3A4"/>
          </p15:clr>
        </p15:guide>
        <p15:guide id="6" pos="308">
          <p15:clr>
            <a:srgbClr val="A4A3A4"/>
          </p15:clr>
        </p15:guide>
        <p15:guide id="7" pos="4708">
          <p15:clr>
            <a:srgbClr val="A4A3A4"/>
          </p15:clr>
        </p15:guide>
        <p15:guide id="8" pos="53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6">
          <p15:clr>
            <a:srgbClr val="A4A3A4"/>
          </p15:clr>
        </p15:guide>
        <p15:guide id="2" pos="2140">
          <p15:clr>
            <a:srgbClr val="A4A3A4"/>
          </p15:clr>
        </p15:guide>
        <p15:guide id="3" orient="horz" pos="3107">
          <p15:clr>
            <a:srgbClr val="A4A3A4"/>
          </p15:clr>
        </p15:guide>
        <p15:guide id="4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CFFF"/>
    <a:srgbClr val="0056AC"/>
    <a:srgbClr val="984807"/>
    <a:srgbClr val="ECF2FD"/>
    <a:srgbClr val="0000FF"/>
    <a:srgbClr val="FFDD4F"/>
    <a:srgbClr val="FFCC00"/>
    <a:srgbClr val="006DD0"/>
    <a:srgbClr val="A6A6A6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870" autoAdjust="0"/>
    <p:restoredTop sz="98039" autoAdjust="0"/>
  </p:normalViewPr>
  <p:slideViewPr>
    <p:cSldViewPr showGuides="1">
      <p:cViewPr>
        <p:scale>
          <a:sx n="100" d="100"/>
          <a:sy n="100" d="100"/>
        </p:scale>
        <p:origin x="-2100" y="-360"/>
      </p:cViewPr>
      <p:guideLst>
        <p:guide orient="horz" pos="878"/>
        <p:guide orient="horz" pos="4156"/>
        <p:guide orient="horz" pos="1117"/>
        <p:guide orient="horz" pos="4110"/>
        <p:guide pos="2984"/>
        <p:guide pos="308"/>
        <p:guide pos="4708"/>
        <p:guide pos="53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>
      <p:cViewPr varScale="1">
        <p:scale>
          <a:sx n="78" d="100"/>
          <a:sy n="78" d="100"/>
        </p:scale>
        <p:origin x="-3384" y="-108"/>
      </p:cViewPr>
      <p:guideLst>
        <p:guide orient="horz" pos="3129"/>
        <p:guide orient="horz" pos="3109"/>
        <p:guide pos="2160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1CAD20-A684-473C-93B0-002DD1D78EE6}" type="doc">
      <dgm:prSet loTypeId="urn:microsoft.com/office/officeart/2005/8/layout/cycle6" loCatId="cycle" qsTypeId="urn:microsoft.com/office/officeart/2005/8/quickstyle/simple3" qsCatId="simple" csTypeId="urn:microsoft.com/office/officeart/2005/8/colors/accent5_1" csCatId="accent5" phldr="1"/>
      <dgm:spPr/>
      <dgm:t>
        <a:bodyPr/>
        <a:lstStyle/>
        <a:p>
          <a:pPr latinLnBrk="1"/>
          <a:endParaRPr lang="ko-KR" altLang="en-US"/>
        </a:p>
      </dgm:t>
    </dgm:pt>
    <dgm:pt modelId="{461D3B88-75D1-4D8F-BF8F-CC43B4CCE9D3}">
      <dgm:prSet phldrT="[텍스트]" custT="1"/>
      <dgm:spPr/>
      <dgm:t>
        <a:bodyPr/>
        <a:lstStyle/>
        <a:p>
          <a:pPr latinLnBrk="1"/>
          <a:r>
            <a:rPr lang="en-US" altLang="ko-KR" sz="2000" b="1" i="0" dirty="0">
              <a:latin typeface="나눔고딕" pitchFamily="50" charset="-127"/>
              <a:ea typeface="나눔고딕" pitchFamily="50" charset="-127"/>
            </a:rPr>
            <a:t>(1) </a:t>
          </a:r>
          <a:r>
            <a:rPr lang="ko-KR" altLang="en-US" sz="2000" b="1" i="0" dirty="0">
              <a:latin typeface="나눔고딕" pitchFamily="50" charset="-127"/>
              <a:ea typeface="나눔고딕" pitchFamily="50" charset="-127"/>
            </a:rPr>
            <a:t>적정수준 </a:t>
          </a:r>
          <a:r>
            <a:rPr lang="en-US" altLang="ko-KR" sz="2000" b="1" i="0" dirty="0">
              <a:latin typeface="나눔고딕" pitchFamily="50" charset="-127"/>
              <a:ea typeface="나눔고딕" pitchFamily="50" charset="-127"/>
            </a:rPr>
            <a:t>SOC </a:t>
          </a:r>
          <a:r>
            <a:rPr lang="ko-KR" altLang="en-US" sz="2000" b="1" i="0" dirty="0">
              <a:latin typeface="나눔고딕" pitchFamily="50" charset="-127"/>
              <a:ea typeface="나눔고딕" pitchFamily="50" charset="-127"/>
            </a:rPr>
            <a:t>예산 </a:t>
          </a:r>
        </a:p>
      </dgm:t>
    </dgm:pt>
    <dgm:pt modelId="{06273F34-B8DF-488F-8DBD-4C45D78BD744}" type="parTrans" cxnId="{1B445708-F5C4-4E1A-887D-6A0496E60A9B}">
      <dgm:prSet/>
      <dgm:spPr/>
      <dgm:t>
        <a:bodyPr/>
        <a:lstStyle/>
        <a:p>
          <a:pPr latinLnBrk="1"/>
          <a:endParaRPr lang="ko-KR" altLang="en-US">
            <a:latin typeface="나눔고딕" pitchFamily="50" charset="-127"/>
            <a:ea typeface="나눔고딕" pitchFamily="50" charset="-127"/>
          </a:endParaRPr>
        </a:p>
      </dgm:t>
    </dgm:pt>
    <dgm:pt modelId="{E6B50005-BCFF-4A92-AD9C-6F173EC17FD0}" type="sibTrans" cxnId="{1B445708-F5C4-4E1A-887D-6A0496E60A9B}">
      <dgm:prSet/>
      <dgm:spPr/>
      <dgm:t>
        <a:bodyPr/>
        <a:lstStyle/>
        <a:p>
          <a:pPr latinLnBrk="1"/>
          <a:endParaRPr lang="ko-KR" altLang="en-US">
            <a:latin typeface="나눔고딕" pitchFamily="50" charset="-127"/>
            <a:ea typeface="나눔고딕" pitchFamily="50" charset="-127"/>
          </a:endParaRPr>
        </a:p>
      </dgm:t>
    </dgm:pt>
    <dgm:pt modelId="{D25E1335-E445-4D84-844F-1DAD33389D0C}">
      <dgm:prSet phldrT="[텍스트]" custT="1"/>
      <dgm:spPr/>
      <dgm:t>
        <a:bodyPr/>
        <a:lstStyle/>
        <a:p>
          <a:pPr latinLnBrk="1"/>
          <a:r>
            <a:rPr lang="en-US" altLang="ko-KR" sz="2000" b="1" i="0" dirty="0">
              <a:latin typeface="나눔고딕" pitchFamily="50" charset="-127"/>
              <a:ea typeface="나눔고딕" pitchFamily="50" charset="-127"/>
            </a:rPr>
            <a:t>(3) </a:t>
          </a:r>
          <a:r>
            <a:rPr lang="ko-KR" altLang="en-US" sz="2000" b="1" i="0" dirty="0">
              <a:latin typeface="나눔고딕" pitchFamily="50" charset="-127"/>
              <a:ea typeface="나눔고딕" pitchFamily="50" charset="-127"/>
            </a:rPr>
            <a:t>적정      공사비  </a:t>
          </a:r>
        </a:p>
      </dgm:t>
    </dgm:pt>
    <dgm:pt modelId="{E8EE5F13-A64A-40E7-90D3-0374A7608F42}" type="parTrans" cxnId="{19569A74-CD56-4726-BBDE-D910EF808BD9}">
      <dgm:prSet/>
      <dgm:spPr/>
      <dgm:t>
        <a:bodyPr/>
        <a:lstStyle/>
        <a:p>
          <a:pPr latinLnBrk="1"/>
          <a:endParaRPr lang="ko-KR" altLang="en-US">
            <a:latin typeface="나눔고딕" pitchFamily="50" charset="-127"/>
            <a:ea typeface="나눔고딕" pitchFamily="50" charset="-127"/>
          </a:endParaRPr>
        </a:p>
      </dgm:t>
    </dgm:pt>
    <dgm:pt modelId="{9E1B33E7-BF0B-402F-AD94-F34FABEC6DDD}" type="sibTrans" cxnId="{19569A74-CD56-4726-BBDE-D910EF808BD9}">
      <dgm:prSet/>
      <dgm:spPr/>
      <dgm:t>
        <a:bodyPr/>
        <a:lstStyle/>
        <a:p>
          <a:pPr latinLnBrk="1"/>
          <a:endParaRPr lang="ko-KR" altLang="en-US">
            <a:latin typeface="나눔고딕" pitchFamily="50" charset="-127"/>
            <a:ea typeface="나눔고딕" pitchFamily="50" charset="-127"/>
          </a:endParaRPr>
        </a:p>
      </dgm:t>
    </dgm:pt>
    <dgm:pt modelId="{55CFAAEC-0210-43A8-A2B1-DDD65C7E83E9}">
      <dgm:prSet phldrT="[텍스트]" custT="1"/>
      <dgm:spPr/>
      <dgm:t>
        <a:bodyPr/>
        <a:lstStyle/>
        <a:p>
          <a:pPr latinLnBrk="1"/>
          <a:r>
            <a:rPr lang="en-US" altLang="ko-KR" sz="2000" b="1" i="0" dirty="0">
              <a:latin typeface="나눔고딕" pitchFamily="50" charset="-127"/>
              <a:ea typeface="나눔고딕" pitchFamily="50" charset="-127"/>
            </a:rPr>
            <a:t>(4) SOC</a:t>
          </a:r>
          <a:r>
            <a:rPr lang="ko-KR" altLang="en-US" sz="2000" b="1" i="0" dirty="0">
              <a:latin typeface="나눔고딕" pitchFamily="50" charset="-127"/>
              <a:ea typeface="나눔고딕" pitchFamily="50" charset="-127"/>
            </a:rPr>
            <a:t>투자 평가 체계 </a:t>
          </a:r>
        </a:p>
      </dgm:t>
    </dgm:pt>
    <dgm:pt modelId="{0755F544-07AE-42C0-B967-01B9350156A5}" type="parTrans" cxnId="{3AC20DE4-A756-4E02-9957-C032EF1918FA}">
      <dgm:prSet/>
      <dgm:spPr/>
      <dgm:t>
        <a:bodyPr/>
        <a:lstStyle/>
        <a:p>
          <a:pPr latinLnBrk="1"/>
          <a:endParaRPr lang="ko-KR" altLang="en-US">
            <a:latin typeface="나눔고딕" pitchFamily="50" charset="-127"/>
            <a:ea typeface="나눔고딕" pitchFamily="50" charset="-127"/>
          </a:endParaRPr>
        </a:p>
      </dgm:t>
    </dgm:pt>
    <dgm:pt modelId="{E452AC1F-5639-4C97-BFD8-43ABA06F5066}" type="sibTrans" cxnId="{3AC20DE4-A756-4E02-9957-C032EF1918FA}">
      <dgm:prSet/>
      <dgm:spPr/>
      <dgm:t>
        <a:bodyPr/>
        <a:lstStyle/>
        <a:p>
          <a:pPr latinLnBrk="1"/>
          <a:endParaRPr lang="ko-KR" altLang="en-US">
            <a:latin typeface="나눔고딕" pitchFamily="50" charset="-127"/>
            <a:ea typeface="나눔고딕" pitchFamily="50" charset="-127"/>
          </a:endParaRPr>
        </a:p>
      </dgm:t>
    </dgm:pt>
    <dgm:pt modelId="{0DCE79DF-CE3A-4652-89E1-EABCEF094A99}">
      <dgm:prSet phldrT="[텍스트]" custT="1"/>
      <dgm:spPr/>
      <dgm:t>
        <a:bodyPr/>
        <a:lstStyle/>
        <a:p>
          <a:pPr latinLnBrk="1"/>
          <a:r>
            <a:rPr lang="en-US" altLang="ko-KR" sz="2000" b="1" i="0" dirty="0">
              <a:latin typeface="나눔고딕" pitchFamily="50" charset="-127"/>
              <a:ea typeface="나눔고딕" pitchFamily="50" charset="-127"/>
            </a:rPr>
            <a:t>(5) </a:t>
          </a:r>
          <a:r>
            <a:rPr lang="ko-KR" altLang="en-US" sz="2000" b="1" i="0" dirty="0">
              <a:latin typeface="나눔고딕" pitchFamily="50" charset="-127"/>
              <a:ea typeface="나눔고딕" pitchFamily="50" charset="-127"/>
            </a:rPr>
            <a:t>민간투자활성화 </a:t>
          </a:r>
        </a:p>
      </dgm:t>
    </dgm:pt>
    <dgm:pt modelId="{7C8B9264-3045-4BDC-AE46-820589EB285B}" type="parTrans" cxnId="{F65E1FCD-2D0C-4275-8784-B3E9F972BB59}">
      <dgm:prSet/>
      <dgm:spPr/>
      <dgm:t>
        <a:bodyPr/>
        <a:lstStyle/>
        <a:p>
          <a:pPr latinLnBrk="1"/>
          <a:endParaRPr lang="ko-KR" altLang="en-US">
            <a:latin typeface="나눔고딕" pitchFamily="50" charset="-127"/>
            <a:ea typeface="나눔고딕" pitchFamily="50" charset="-127"/>
          </a:endParaRPr>
        </a:p>
      </dgm:t>
    </dgm:pt>
    <dgm:pt modelId="{4B9DC93B-2646-4B64-9662-3E5982ED3903}" type="sibTrans" cxnId="{F65E1FCD-2D0C-4275-8784-B3E9F972BB59}">
      <dgm:prSet/>
      <dgm:spPr/>
      <dgm:t>
        <a:bodyPr/>
        <a:lstStyle/>
        <a:p>
          <a:pPr latinLnBrk="1"/>
          <a:endParaRPr lang="ko-KR" altLang="en-US">
            <a:latin typeface="나눔고딕" pitchFamily="50" charset="-127"/>
            <a:ea typeface="나눔고딕" pitchFamily="50" charset="-127"/>
          </a:endParaRPr>
        </a:p>
      </dgm:t>
    </dgm:pt>
    <dgm:pt modelId="{2C5CFCFA-CB4C-498A-BE0D-D9632D6D122E}">
      <dgm:prSet phldrT="[텍스트]" custT="1"/>
      <dgm:spPr/>
      <dgm:t>
        <a:bodyPr/>
        <a:lstStyle/>
        <a:p>
          <a:pPr latinLnBrk="1"/>
          <a:r>
            <a:rPr lang="en-US" altLang="ko-KR" sz="2000" b="1" i="0" dirty="0">
              <a:latin typeface="나눔고딕" pitchFamily="50" charset="-127"/>
              <a:ea typeface="나눔고딕" pitchFamily="50" charset="-127"/>
            </a:rPr>
            <a:t>(2) </a:t>
          </a:r>
          <a:r>
            <a:rPr lang="ko-KR" altLang="en-US" sz="2000" b="1" i="0" dirty="0">
              <a:latin typeface="나눔고딕" pitchFamily="50" charset="-127"/>
              <a:ea typeface="나눔고딕" pitchFamily="50" charset="-127"/>
            </a:rPr>
            <a:t>기반시설 관리 기본법</a:t>
          </a:r>
        </a:p>
      </dgm:t>
    </dgm:pt>
    <dgm:pt modelId="{9297D2D7-0529-4535-B1B2-7C0AB050058A}" type="parTrans" cxnId="{1FCC68EA-7705-48A9-9D14-B0B8AA0C6B03}">
      <dgm:prSet/>
      <dgm:spPr/>
      <dgm:t>
        <a:bodyPr/>
        <a:lstStyle/>
        <a:p>
          <a:pPr latinLnBrk="1"/>
          <a:endParaRPr lang="ko-KR" altLang="en-US">
            <a:latin typeface="나눔고딕" pitchFamily="50" charset="-127"/>
            <a:ea typeface="나눔고딕" pitchFamily="50" charset="-127"/>
          </a:endParaRPr>
        </a:p>
      </dgm:t>
    </dgm:pt>
    <dgm:pt modelId="{906A82AF-ACC9-4CE2-A896-C0979FB0D4C4}" type="sibTrans" cxnId="{1FCC68EA-7705-48A9-9D14-B0B8AA0C6B03}">
      <dgm:prSet/>
      <dgm:spPr/>
      <dgm:t>
        <a:bodyPr/>
        <a:lstStyle/>
        <a:p>
          <a:pPr latinLnBrk="1"/>
          <a:endParaRPr lang="ko-KR" altLang="en-US">
            <a:latin typeface="나눔고딕" pitchFamily="50" charset="-127"/>
            <a:ea typeface="나눔고딕" pitchFamily="50" charset="-127"/>
          </a:endParaRPr>
        </a:p>
      </dgm:t>
    </dgm:pt>
    <dgm:pt modelId="{7291452B-7887-4724-8887-6934E76B6C8D}" type="pres">
      <dgm:prSet presAssocID="{F01CAD20-A684-473C-93B0-002DD1D78EE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BF7AF8D-21A3-4479-B17F-C467DA445FC6}" type="pres">
      <dgm:prSet presAssocID="{461D3B88-75D1-4D8F-BF8F-CC43B4CCE9D3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D45F3F6-4AB1-4DC5-9E74-FFC3A613422F}" type="pres">
      <dgm:prSet presAssocID="{461D3B88-75D1-4D8F-BF8F-CC43B4CCE9D3}" presName="spNode" presStyleCnt="0"/>
      <dgm:spPr/>
    </dgm:pt>
    <dgm:pt modelId="{F55577A4-FECC-4E79-8CFD-4C617618FB54}" type="pres">
      <dgm:prSet presAssocID="{E6B50005-BCFF-4A92-AD9C-6F173EC17FD0}" presName="sibTrans" presStyleLbl="sibTrans1D1" presStyleIdx="0" presStyleCnt="5"/>
      <dgm:spPr/>
      <dgm:t>
        <a:bodyPr/>
        <a:lstStyle/>
        <a:p>
          <a:pPr latinLnBrk="1"/>
          <a:endParaRPr lang="ko-KR" altLang="en-US"/>
        </a:p>
      </dgm:t>
    </dgm:pt>
    <dgm:pt modelId="{F16FFDA0-6BEE-449E-8D45-1689737350F1}" type="pres">
      <dgm:prSet presAssocID="{2C5CFCFA-CB4C-498A-BE0D-D9632D6D122E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CBF8ABA-D7E8-46CB-9514-15FF149FE994}" type="pres">
      <dgm:prSet presAssocID="{2C5CFCFA-CB4C-498A-BE0D-D9632D6D122E}" presName="spNode" presStyleCnt="0"/>
      <dgm:spPr/>
    </dgm:pt>
    <dgm:pt modelId="{BD31ADD4-CD55-484F-93FF-A04F48BB7FDF}" type="pres">
      <dgm:prSet presAssocID="{906A82AF-ACC9-4CE2-A896-C0979FB0D4C4}" presName="sibTrans" presStyleLbl="sibTrans1D1" presStyleIdx="1" presStyleCnt="5"/>
      <dgm:spPr/>
      <dgm:t>
        <a:bodyPr/>
        <a:lstStyle/>
        <a:p>
          <a:pPr latinLnBrk="1"/>
          <a:endParaRPr lang="ko-KR" altLang="en-US"/>
        </a:p>
      </dgm:t>
    </dgm:pt>
    <dgm:pt modelId="{46A4FE6B-CDC1-49A9-8519-90AE7B800BAE}" type="pres">
      <dgm:prSet presAssocID="{D25E1335-E445-4D84-844F-1DAD33389D0C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E14F1E0-4587-487F-AB88-21C2943E2FF7}" type="pres">
      <dgm:prSet presAssocID="{D25E1335-E445-4D84-844F-1DAD33389D0C}" presName="spNode" presStyleCnt="0"/>
      <dgm:spPr/>
    </dgm:pt>
    <dgm:pt modelId="{7B03583C-3180-45EE-8B61-87CB2B28C14E}" type="pres">
      <dgm:prSet presAssocID="{9E1B33E7-BF0B-402F-AD94-F34FABEC6DDD}" presName="sibTrans" presStyleLbl="sibTrans1D1" presStyleIdx="2" presStyleCnt="5"/>
      <dgm:spPr/>
      <dgm:t>
        <a:bodyPr/>
        <a:lstStyle/>
        <a:p>
          <a:pPr latinLnBrk="1"/>
          <a:endParaRPr lang="ko-KR" altLang="en-US"/>
        </a:p>
      </dgm:t>
    </dgm:pt>
    <dgm:pt modelId="{61425C43-5731-4720-B3C1-FB95065B7921}" type="pres">
      <dgm:prSet presAssocID="{55CFAAEC-0210-43A8-A2B1-DDD65C7E83E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CA99B5C-445E-46E7-8A1C-485E4E6F7750}" type="pres">
      <dgm:prSet presAssocID="{55CFAAEC-0210-43A8-A2B1-DDD65C7E83E9}" presName="spNode" presStyleCnt="0"/>
      <dgm:spPr/>
    </dgm:pt>
    <dgm:pt modelId="{2BF9BAA1-B5C4-4326-A178-EEAF20171618}" type="pres">
      <dgm:prSet presAssocID="{E452AC1F-5639-4C97-BFD8-43ABA06F5066}" presName="sibTrans" presStyleLbl="sibTrans1D1" presStyleIdx="3" presStyleCnt="5"/>
      <dgm:spPr/>
      <dgm:t>
        <a:bodyPr/>
        <a:lstStyle/>
        <a:p>
          <a:pPr latinLnBrk="1"/>
          <a:endParaRPr lang="ko-KR" altLang="en-US"/>
        </a:p>
      </dgm:t>
    </dgm:pt>
    <dgm:pt modelId="{786A8F8A-EB03-4834-963C-B8CA1E1D0B99}" type="pres">
      <dgm:prSet presAssocID="{0DCE79DF-CE3A-4652-89E1-EABCEF094A99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8A0C78C-FF5C-4FE0-B306-15CDBFF7D8AB}" type="pres">
      <dgm:prSet presAssocID="{0DCE79DF-CE3A-4652-89E1-EABCEF094A99}" presName="spNode" presStyleCnt="0"/>
      <dgm:spPr/>
    </dgm:pt>
    <dgm:pt modelId="{66E1B5C2-39EB-4AFB-93EE-F534255134EB}" type="pres">
      <dgm:prSet presAssocID="{4B9DC93B-2646-4B64-9662-3E5982ED3903}" presName="sibTrans" presStyleLbl="sibTrans1D1" presStyleIdx="4" presStyleCnt="5"/>
      <dgm:spPr/>
      <dgm:t>
        <a:bodyPr/>
        <a:lstStyle/>
        <a:p>
          <a:pPr latinLnBrk="1"/>
          <a:endParaRPr lang="ko-KR" altLang="en-US"/>
        </a:p>
      </dgm:t>
    </dgm:pt>
  </dgm:ptLst>
  <dgm:cxnLst>
    <dgm:cxn modelId="{1FCC68EA-7705-48A9-9D14-B0B8AA0C6B03}" srcId="{F01CAD20-A684-473C-93B0-002DD1D78EE6}" destId="{2C5CFCFA-CB4C-498A-BE0D-D9632D6D122E}" srcOrd="1" destOrd="0" parTransId="{9297D2D7-0529-4535-B1B2-7C0AB050058A}" sibTransId="{906A82AF-ACC9-4CE2-A896-C0979FB0D4C4}"/>
    <dgm:cxn modelId="{7C4EA554-BC27-4AF4-A2CB-EC61814CCB6D}" type="presOf" srcId="{4B9DC93B-2646-4B64-9662-3E5982ED3903}" destId="{66E1B5C2-39EB-4AFB-93EE-F534255134EB}" srcOrd="0" destOrd="0" presId="urn:microsoft.com/office/officeart/2005/8/layout/cycle6"/>
    <dgm:cxn modelId="{25C33B3C-C70C-4A7F-B8FE-9BDD47313CD9}" type="presOf" srcId="{F01CAD20-A684-473C-93B0-002DD1D78EE6}" destId="{7291452B-7887-4724-8887-6934E76B6C8D}" srcOrd="0" destOrd="0" presId="urn:microsoft.com/office/officeart/2005/8/layout/cycle6"/>
    <dgm:cxn modelId="{07C665A4-A156-4944-84DC-D4D0990C8FCA}" type="presOf" srcId="{9E1B33E7-BF0B-402F-AD94-F34FABEC6DDD}" destId="{7B03583C-3180-45EE-8B61-87CB2B28C14E}" srcOrd="0" destOrd="0" presId="urn:microsoft.com/office/officeart/2005/8/layout/cycle6"/>
    <dgm:cxn modelId="{1394040B-1F0C-43F2-B462-E3E9B3D0B537}" type="presOf" srcId="{906A82AF-ACC9-4CE2-A896-C0979FB0D4C4}" destId="{BD31ADD4-CD55-484F-93FF-A04F48BB7FDF}" srcOrd="0" destOrd="0" presId="urn:microsoft.com/office/officeart/2005/8/layout/cycle6"/>
    <dgm:cxn modelId="{4F870E3A-E36E-4EDF-A55A-6A979F36F1D9}" type="presOf" srcId="{55CFAAEC-0210-43A8-A2B1-DDD65C7E83E9}" destId="{61425C43-5731-4720-B3C1-FB95065B7921}" srcOrd="0" destOrd="0" presId="urn:microsoft.com/office/officeart/2005/8/layout/cycle6"/>
    <dgm:cxn modelId="{1F077A61-5065-4E6A-914C-15A9294BCD56}" type="presOf" srcId="{E452AC1F-5639-4C97-BFD8-43ABA06F5066}" destId="{2BF9BAA1-B5C4-4326-A178-EEAF20171618}" srcOrd="0" destOrd="0" presId="urn:microsoft.com/office/officeart/2005/8/layout/cycle6"/>
    <dgm:cxn modelId="{A3257210-9080-4EAA-A1CD-934E0933495F}" type="presOf" srcId="{E6B50005-BCFF-4A92-AD9C-6F173EC17FD0}" destId="{F55577A4-FECC-4E79-8CFD-4C617618FB54}" srcOrd="0" destOrd="0" presId="urn:microsoft.com/office/officeart/2005/8/layout/cycle6"/>
    <dgm:cxn modelId="{A218A716-190B-4D2C-AF2C-87BED64A4A3C}" type="presOf" srcId="{461D3B88-75D1-4D8F-BF8F-CC43B4CCE9D3}" destId="{8BF7AF8D-21A3-4479-B17F-C467DA445FC6}" srcOrd="0" destOrd="0" presId="urn:microsoft.com/office/officeart/2005/8/layout/cycle6"/>
    <dgm:cxn modelId="{F566EE67-C66E-47F4-A09E-125B36B889E8}" type="presOf" srcId="{D25E1335-E445-4D84-844F-1DAD33389D0C}" destId="{46A4FE6B-CDC1-49A9-8519-90AE7B800BAE}" srcOrd="0" destOrd="0" presId="urn:microsoft.com/office/officeart/2005/8/layout/cycle6"/>
    <dgm:cxn modelId="{3664EF6B-FCFD-4611-8305-CACFA29D2681}" type="presOf" srcId="{2C5CFCFA-CB4C-498A-BE0D-D9632D6D122E}" destId="{F16FFDA0-6BEE-449E-8D45-1689737350F1}" srcOrd="0" destOrd="0" presId="urn:microsoft.com/office/officeart/2005/8/layout/cycle6"/>
    <dgm:cxn modelId="{F65E1FCD-2D0C-4275-8784-B3E9F972BB59}" srcId="{F01CAD20-A684-473C-93B0-002DD1D78EE6}" destId="{0DCE79DF-CE3A-4652-89E1-EABCEF094A99}" srcOrd="4" destOrd="0" parTransId="{7C8B9264-3045-4BDC-AE46-820589EB285B}" sibTransId="{4B9DC93B-2646-4B64-9662-3E5982ED3903}"/>
    <dgm:cxn modelId="{19569A74-CD56-4726-BBDE-D910EF808BD9}" srcId="{F01CAD20-A684-473C-93B0-002DD1D78EE6}" destId="{D25E1335-E445-4D84-844F-1DAD33389D0C}" srcOrd="2" destOrd="0" parTransId="{E8EE5F13-A64A-40E7-90D3-0374A7608F42}" sibTransId="{9E1B33E7-BF0B-402F-AD94-F34FABEC6DDD}"/>
    <dgm:cxn modelId="{3AC20DE4-A756-4E02-9957-C032EF1918FA}" srcId="{F01CAD20-A684-473C-93B0-002DD1D78EE6}" destId="{55CFAAEC-0210-43A8-A2B1-DDD65C7E83E9}" srcOrd="3" destOrd="0" parTransId="{0755F544-07AE-42C0-B967-01B9350156A5}" sibTransId="{E452AC1F-5639-4C97-BFD8-43ABA06F5066}"/>
    <dgm:cxn modelId="{0A25A2B4-7CE2-4EA5-A620-7CA1E629ACEF}" type="presOf" srcId="{0DCE79DF-CE3A-4652-89E1-EABCEF094A99}" destId="{786A8F8A-EB03-4834-963C-B8CA1E1D0B99}" srcOrd="0" destOrd="0" presId="urn:microsoft.com/office/officeart/2005/8/layout/cycle6"/>
    <dgm:cxn modelId="{1B445708-F5C4-4E1A-887D-6A0496E60A9B}" srcId="{F01CAD20-A684-473C-93B0-002DD1D78EE6}" destId="{461D3B88-75D1-4D8F-BF8F-CC43B4CCE9D3}" srcOrd="0" destOrd="0" parTransId="{06273F34-B8DF-488F-8DBD-4C45D78BD744}" sibTransId="{E6B50005-BCFF-4A92-AD9C-6F173EC17FD0}"/>
    <dgm:cxn modelId="{8FEEA588-9DFE-4FDE-A6CC-D14CF3700CFF}" type="presParOf" srcId="{7291452B-7887-4724-8887-6934E76B6C8D}" destId="{8BF7AF8D-21A3-4479-B17F-C467DA445FC6}" srcOrd="0" destOrd="0" presId="urn:microsoft.com/office/officeart/2005/8/layout/cycle6"/>
    <dgm:cxn modelId="{CA984B7A-C6C1-4949-9875-239F75944565}" type="presParOf" srcId="{7291452B-7887-4724-8887-6934E76B6C8D}" destId="{AD45F3F6-4AB1-4DC5-9E74-FFC3A613422F}" srcOrd="1" destOrd="0" presId="urn:microsoft.com/office/officeart/2005/8/layout/cycle6"/>
    <dgm:cxn modelId="{750389A0-48B5-456C-8E1B-E6AFA39C670F}" type="presParOf" srcId="{7291452B-7887-4724-8887-6934E76B6C8D}" destId="{F55577A4-FECC-4E79-8CFD-4C617618FB54}" srcOrd="2" destOrd="0" presId="urn:microsoft.com/office/officeart/2005/8/layout/cycle6"/>
    <dgm:cxn modelId="{1024FA6A-CAB8-4DC1-A764-43312D6EDB47}" type="presParOf" srcId="{7291452B-7887-4724-8887-6934E76B6C8D}" destId="{F16FFDA0-6BEE-449E-8D45-1689737350F1}" srcOrd="3" destOrd="0" presId="urn:microsoft.com/office/officeart/2005/8/layout/cycle6"/>
    <dgm:cxn modelId="{C363DA45-F57E-469A-AEEE-17522EC3CD73}" type="presParOf" srcId="{7291452B-7887-4724-8887-6934E76B6C8D}" destId="{3CBF8ABA-D7E8-46CB-9514-15FF149FE994}" srcOrd="4" destOrd="0" presId="urn:microsoft.com/office/officeart/2005/8/layout/cycle6"/>
    <dgm:cxn modelId="{D27945AF-C963-4BF6-8285-6E34F3BA51B6}" type="presParOf" srcId="{7291452B-7887-4724-8887-6934E76B6C8D}" destId="{BD31ADD4-CD55-484F-93FF-A04F48BB7FDF}" srcOrd="5" destOrd="0" presId="urn:microsoft.com/office/officeart/2005/8/layout/cycle6"/>
    <dgm:cxn modelId="{A5732D8E-A828-4D0A-B1A1-94832CE5F345}" type="presParOf" srcId="{7291452B-7887-4724-8887-6934E76B6C8D}" destId="{46A4FE6B-CDC1-49A9-8519-90AE7B800BAE}" srcOrd="6" destOrd="0" presId="urn:microsoft.com/office/officeart/2005/8/layout/cycle6"/>
    <dgm:cxn modelId="{802DE1FC-2B68-4AF7-9433-F94F8AD248FF}" type="presParOf" srcId="{7291452B-7887-4724-8887-6934E76B6C8D}" destId="{3E14F1E0-4587-487F-AB88-21C2943E2FF7}" srcOrd="7" destOrd="0" presId="urn:microsoft.com/office/officeart/2005/8/layout/cycle6"/>
    <dgm:cxn modelId="{9C949D73-297A-402F-8C8F-10B14A4A38C5}" type="presParOf" srcId="{7291452B-7887-4724-8887-6934E76B6C8D}" destId="{7B03583C-3180-45EE-8B61-87CB2B28C14E}" srcOrd="8" destOrd="0" presId="urn:microsoft.com/office/officeart/2005/8/layout/cycle6"/>
    <dgm:cxn modelId="{7FEF7D67-09A8-4129-BE85-16637E38FFAA}" type="presParOf" srcId="{7291452B-7887-4724-8887-6934E76B6C8D}" destId="{61425C43-5731-4720-B3C1-FB95065B7921}" srcOrd="9" destOrd="0" presId="urn:microsoft.com/office/officeart/2005/8/layout/cycle6"/>
    <dgm:cxn modelId="{FACD9134-AA2A-4324-B829-F8571B9BB830}" type="presParOf" srcId="{7291452B-7887-4724-8887-6934E76B6C8D}" destId="{4CA99B5C-445E-46E7-8A1C-485E4E6F7750}" srcOrd="10" destOrd="0" presId="urn:microsoft.com/office/officeart/2005/8/layout/cycle6"/>
    <dgm:cxn modelId="{D8887A29-ABF9-4204-A43A-39B1CDB29E66}" type="presParOf" srcId="{7291452B-7887-4724-8887-6934E76B6C8D}" destId="{2BF9BAA1-B5C4-4326-A178-EEAF20171618}" srcOrd="11" destOrd="0" presId="urn:microsoft.com/office/officeart/2005/8/layout/cycle6"/>
    <dgm:cxn modelId="{349656B6-B6DB-48FC-BAC4-E304430F0ED3}" type="presParOf" srcId="{7291452B-7887-4724-8887-6934E76B6C8D}" destId="{786A8F8A-EB03-4834-963C-B8CA1E1D0B99}" srcOrd="12" destOrd="0" presId="urn:microsoft.com/office/officeart/2005/8/layout/cycle6"/>
    <dgm:cxn modelId="{34672062-C83F-40B3-8778-A02BB121DAB2}" type="presParOf" srcId="{7291452B-7887-4724-8887-6934E76B6C8D}" destId="{B8A0C78C-FF5C-4FE0-B306-15CDBFF7D8AB}" srcOrd="13" destOrd="0" presId="urn:microsoft.com/office/officeart/2005/8/layout/cycle6"/>
    <dgm:cxn modelId="{27AC953B-1140-4928-9347-7C70EE06351A}" type="presParOf" srcId="{7291452B-7887-4724-8887-6934E76B6C8D}" destId="{66E1B5C2-39EB-4AFB-93EE-F534255134EB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E682563-FA7D-4343-973E-68C31BA23F6B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B613A659-1802-4D6D-AA98-1CD45376BA1D}">
      <dgm:prSet phldrT="[텍스트]" custT="1"/>
      <dgm:spPr>
        <a:xfrm>
          <a:off x="4386868" y="1175601"/>
          <a:ext cx="1554915" cy="1110165"/>
        </a:xfrm>
        <a:noFill/>
        <a:ln>
          <a:noFill/>
        </a:ln>
        <a:effectLst/>
      </dgm:spPr>
      <dgm:t>
        <a:bodyPr/>
        <a:lstStyle/>
        <a:p>
          <a:pPr latinLnBrk="1">
            <a:spcAft>
              <a:spcPts val="0"/>
            </a:spcAft>
          </a:pPr>
          <a:r>
            <a:rPr lang="en-US" altLang="ko-KR" sz="18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나눔고딕" pitchFamily="50" charset="-127"/>
              <a:ea typeface="나눔고딕" pitchFamily="50" charset="-127"/>
              <a:cs typeface="+mn-cs"/>
            </a:rPr>
            <a:t>SOC 2.0</a:t>
          </a:r>
          <a:endParaRPr lang="ko-KR" altLang="en-US" sz="18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effectLst/>
            <a:latin typeface="나눔고딕" pitchFamily="50" charset="-127"/>
            <a:ea typeface="나눔고딕" pitchFamily="50" charset="-127"/>
            <a:cs typeface="+mn-cs"/>
          </a:endParaRPr>
        </a:p>
      </dgm:t>
    </dgm:pt>
    <dgm:pt modelId="{2D6105E3-E2A4-4662-9A8B-F462FC3FE9FC}" type="parTrans" cxnId="{04C945D5-F315-41D3-AF38-617203464D8B}">
      <dgm:prSet/>
      <dgm:spPr/>
      <dgm:t>
        <a:bodyPr/>
        <a:lstStyle/>
        <a:p>
          <a:pPr latinLnBrk="1"/>
          <a:endParaRPr lang="ko-KR" altLang="en-US">
            <a:latin typeface="나눔고딕" pitchFamily="50" charset="-127"/>
            <a:ea typeface="나눔고딕" pitchFamily="50" charset="-127"/>
          </a:endParaRPr>
        </a:p>
      </dgm:t>
    </dgm:pt>
    <dgm:pt modelId="{E5BCF1E2-F1FB-434F-9376-6059FAF8779B}" type="sibTrans" cxnId="{04C945D5-F315-41D3-AF38-617203464D8B}">
      <dgm:prSet/>
      <dgm:spPr/>
      <dgm:t>
        <a:bodyPr/>
        <a:lstStyle/>
        <a:p>
          <a:pPr latinLnBrk="1"/>
          <a:endParaRPr lang="ko-KR" altLang="en-US">
            <a:latin typeface="나눔고딕" pitchFamily="50" charset="-127"/>
            <a:ea typeface="나눔고딕" pitchFamily="50" charset="-127"/>
          </a:endParaRPr>
        </a:p>
      </dgm:t>
    </dgm:pt>
    <dgm:pt modelId="{FAF45F50-65AE-47D9-BD8C-62D451C9742A}">
      <dgm:prSet phldrT="[텍스트]" custT="1"/>
      <dgm:spPr>
        <a:xfrm>
          <a:off x="6464266" y="621557"/>
          <a:ext cx="1554915" cy="2814235"/>
        </a:xfrm>
        <a:noFill/>
        <a:ln>
          <a:noFill/>
        </a:ln>
        <a:effectLst/>
      </dgm:spPr>
      <dgm:t>
        <a:bodyPr/>
        <a:lstStyle/>
        <a:p>
          <a:pPr latinLnBrk="1">
            <a:spcAft>
              <a:spcPts val="0"/>
            </a:spcAft>
          </a:pPr>
          <a:r>
            <a:rPr lang="en-US" altLang="ko-KR" sz="18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나눔고딕" pitchFamily="50" charset="-127"/>
              <a:ea typeface="나눔고딕" pitchFamily="50" charset="-127"/>
              <a:cs typeface="+mn-cs"/>
            </a:rPr>
            <a:t>SOC 3.0</a:t>
          </a:r>
          <a:endParaRPr lang="ko-KR" altLang="en-US" sz="18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effectLst/>
            <a:latin typeface="나눔고딕" pitchFamily="50" charset="-127"/>
            <a:ea typeface="나눔고딕" pitchFamily="50" charset="-127"/>
            <a:cs typeface="+mn-cs"/>
          </a:endParaRPr>
        </a:p>
      </dgm:t>
    </dgm:pt>
    <dgm:pt modelId="{0D38972F-6A6B-479E-8CBA-B531AE6BC5B1}" type="parTrans" cxnId="{96199822-1B06-4410-A015-BDA165FC1949}">
      <dgm:prSet/>
      <dgm:spPr/>
      <dgm:t>
        <a:bodyPr/>
        <a:lstStyle/>
        <a:p>
          <a:pPr latinLnBrk="1"/>
          <a:endParaRPr lang="ko-KR" altLang="en-US">
            <a:latin typeface="나눔고딕" pitchFamily="50" charset="-127"/>
            <a:ea typeface="나눔고딕" pitchFamily="50" charset="-127"/>
          </a:endParaRPr>
        </a:p>
      </dgm:t>
    </dgm:pt>
    <dgm:pt modelId="{E0DEF7F9-D0C7-48EA-83DF-61C353720A21}" type="sibTrans" cxnId="{96199822-1B06-4410-A015-BDA165FC1949}">
      <dgm:prSet/>
      <dgm:spPr/>
      <dgm:t>
        <a:bodyPr/>
        <a:lstStyle/>
        <a:p>
          <a:pPr latinLnBrk="1"/>
          <a:endParaRPr lang="ko-KR" altLang="en-US">
            <a:latin typeface="나눔고딕" pitchFamily="50" charset="-127"/>
            <a:ea typeface="나눔고딕" pitchFamily="50" charset="-127"/>
          </a:endParaRPr>
        </a:p>
      </dgm:t>
    </dgm:pt>
    <dgm:pt modelId="{9893CD39-A6AB-4A55-AF32-F4D4B509BECA}">
      <dgm:prSet phldrT="[텍스트]" custT="1"/>
      <dgm:spPr>
        <a:xfrm>
          <a:off x="2349697" y="2291103"/>
          <a:ext cx="1509563" cy="1170235"/>
        </a:xfrm>
        <a:noFill/>
        <a:ln>
          <a:noFill/>
        </a:ln>
        <a:effectLst/>
      </dgm:spPr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en-US" altLang="ko-KR" sz="18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나눔고딕" pitchFamily="50" charset="-127"/>
              <a:ea typeface="나눔고딕" pitchFamily="50" charset="-127"/>
              <a:cs typeface="+mn-cs"/>
            </a:rPr>
            <a:t>SOC 1.0</a:t>
          </a:r>
          <a:endParaRPr lang="ko-KR" altLang="en-US" sz="18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effectLst/>
            <a:latin typeface="나눔고딕" pitchFamily="50" charset="-127"/>
            <a:ea typeface="나눔고딕" pitchFamily="50" charset="-127"/>
            <a:cs typeface="+mn-cs"/>
          </a:endParaRPr>
        </a:p>
      </dgm:t>
    </dgm:pt>
    <dgm:pt modelId="{2E393964-98C5-4F6C-942B-3095C38893F7}" type="sibTrans" cxnId="{8A1DE91C-1D15-4B71-A10A-DBFA11D1E688}">
      <dgm:prSet/>
      <dgm:spPr/>
      <dgm:t>
        <a:bodyPr/>
        <a:lstStyle/>
        <a:p>
          <a:pPr latinLnBrk="1"/>
          <a:endParaRPr lang="ko-KR" altLang="en-US">
            <a:latin typeface="나눔고딕" pitchFamily="50" charset="-127"/>
            <a:ea typeface="나눔고딕" pitchFamily="50" charset="-127"/>
          </a:endParaRPr>
        </a:p>
      </dgm:t>
    </dgm:pt>
    <dgm:pt modelId="{1CA6940E-954D-4067-B330-40C64997115A}" type="parTrans" cxnId="{8A1DE91C-1D15-4B71-A10A-DBFA11D1E688}">
      <dgm:prSet/>
      <dgm:spPr/>
      <dgm:t>
        <a:bodyPr/>
        <a:lstStyle/>
        <a:p>
          <a:pPr latinLnBrk="1"/>
          <a:endParaRPr lang="ko-KR" altLang="en-US">
            <a:latin typeface="나눔고딕" pitchFamily="50" charset="-127"/>
            <a:ea typeface="나눔고딕" pitchFamily="50" charset="-127"/>
          </a:endParaRPr>
        </a:p>
      </dgm:t>
    </dgm:pt>
    <dgm:pt modelId="{DB267F81-3406-4FB7-9299-CA0C43C5C5CC}" type="pres">
      <dgm:prSet presAssocID="{FE682563-FA7D-4343-973E-68C31BA23F6B}" presName="arrowDiagram" presStyleCnt="0">
        <dgm:presLayoutVars>
          <dgm:chMax val="5"/>
          <dgm:dir/>
          <dgm:resizeHandles val="exact"/>
        </dgm:presLayoutVars>
      </dgm:prSet>
      <dgm:spPr/>
    </dgm:pt>
    <dgm:pt modelId="{72696EDD-F35F-45DE-897C-078F0229322D}" type="pres">
      <dgm:prSet presAssocID="{FE682563-FA7D-4343-973E-68C31BA23F6B}" presName="arrow" presStyleLbl="bgShp" presStyleIdx="0" presStyleCnt="1" custScaleX="97983" custScaleY="92556" custLinFactNeighborX="593" custLinFactNeighborY="-2657"/>
      <dgm:spPr>
        <a:xfrm>
          <a:off x="1696593" y="0"/>
          <a:ext cx="6348136" cy="3747832"/>
        </a:xfrm>
        <a:prstGeom prst="swooshArrow">
          <a:avLst>
            <a:gd name="adj1" fmla="val 25000"/>
            <a:gd name="adj2" fmla="val 25000"/>
          </a:avLst>
        </a:prstGeom>
        <a:solidFill>
          <a:srgbClr val="4F81B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</dgm:pt>
    <dgm:pt modelId="{60610F68-2C5A-4481-B2DD-A0BA3B7A5524}" type="pres">
      <dgm:prSet presAssocID="{FE682563-FA7D-4343-973E-68C31BA23F6B}" presName="arrowDiagram3" presStyleCnt="0"/>
      <dgm:spPr/>
    </dgm:pt>
    <dgm:pt modelId="{1377A481-1ED4-4B5D-A5B6-CC174AC10881}" type="pres">
      <dgm:prSet presAssocID="{9893CD39-A6AB-4A55-AF32-F4D4B509BECA}" presName="bullet3a" presStyleLbl="node1" presStyleIdx="0" presStyleCnt="3" custLinFactX="-77923" custLinFactY="30328" custLinFactNeighborX="-100000" custLinFactNeighborY="100000"/>
      <dgm:spPr>
        <a:xfrm>
          <a:off x="2115934" y="2938978"/>
          <a:ext cx="168449" cy="168449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BB4C7D52-53EA-4884-9B00-E51D3ED7A8E9}" type="pres">
      <dgm:prSet presAssocID="{9893CD39-A6AB-4A55-AF32-F4D4B509BECA}" presName="textBox3a" presStyleLbl="revTx" presStyleIdx="0" presStyleCnt="3" custLinFactNeighborX="-9948" custLinFactNeighborY="-43800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pPr latinLnBrk="1"/>
          <a:endParaRPr lang="ko-KR" altLang="en-US"/>
        </a:p>
      </dgm:t>
    </dgm:pt>
    <dgm:pt modelId="{987EE22E-EBA4-454B-B629-90B027DE7D0B}" type="pres">
      <dgm:prSet presAssocID="{B613A659-1802-4D6D-AA98-1CD45376BA1D}" presName="bullet3b" presStyleLbl="node1" presStyleIdx="1" presStyleCnt="3" custLinFactNeighborX="-28979" custLinFactNeighborY="383"/>
      <dgm:spPr>
        <a:xfrm>
          <a:off x="3814290" y="1620019"/>
          <a:ext cx="304504" cy="304504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2E335D47-9A49-49EF-A18E-56A13ACFD0F5}" type="pres">
      <dgm:prSet presAssocID="{B613A659-1802-4D6D-AA98-1CD45376BA1D}" presName="textBox3b" presStyleLbl="revTx" presStyleIdx="1" presStyleCnt="3" custScaleY="50398" custLinFactNeighborX="21357" custLinFactNeighborY="-51835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pPr latinLnBrk="1"/>
          <a:endParaRPr lang="ko-KR" altLang="en-US"/>
        </a:p>
      </dgm:t>
    </dgm:pt>
    <dgm:pt modelId="{5857BD55-DEE8-4EA0-8A0C-A8CD54650F7B}" type="pres">
      <dgm:prSet presAssocID="{FAF45F50-65AE-47D9-BD8C-62D451C9742A}" presName="bullet3c" presStyleLbl="node1" presStyleIdx="2" presStyleCnt="3" custLinFactNeighborX="86152" custLinFactNeighborY="-2734"/>
      <dgm:spPr>
        <a:xfrm>
          <a:off x="6053491" y="937592"/>
          <a:ext cx="421122" cy="421122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86813FC4-CD62-4150-A230-D80B3E72A8ED}" type="pres">
      <dgm:prSet presAssocID="{FAF45F50-65AE-47D9-BD8C-62D451C9742A}" presName="textBox3c" presStyleLbl="revTx" presStyleIdx="2" presStyleCnt="3" custLinFactNeighborX="36209" custLinFactNeighborY="-19121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pPr latinLnBrk="1"/>
          <a:endParaRPr lang="ko-KR" altLang="en-US"/>
        </a:p>
      </dgm:t>
    </dgm:pt>
  </dgm:ptLst>
  <dgm:cxnLst>
    <dgm:cxn modelId="{97735C8E-DA45-43C9-992D-0F6DD2554E01}" type="presOf" srcId="{9893CD39-A6AB-4A55-AF32-F4D4B509BECA}" destId="{BB4C7D52-53EA-4884-9B00-E51D3ED7A8E9}" srcOrd="0" destOrd="0" presId="urn:microsoft.com/office/officeart/2005/8/layout/arrow2"/>
    <dgm:cxn modelId="{04C945D5-F315-41D3-AF38-617203464D8B}" srcId="{FE682563-FA7D-4343-973E-68C31BA23F6B}" destId="{B613A659-1802-4D6D-AA98-1CD45376BA1D}" srcOrd="1" destOrd="0" parTransId="{2D6105E3-E2A4-4662-9A8B-F462FC3FE9FC}" sibTransId="{E5BCF1E2-F1FB-434F-9376-6059FAF8779B}"/>
    <dgm:cxn modelId="{CE03F764-2BA5-4BA9-9FD6-6A6501AFA798}" type="presOf" srcId="{B613A659-1802-4D6D-AA98-1CD45376BA1D}" destId="{2E335D47-9A49-49EF-A18E-56A13ACFD0F5}" srcOrd="0" destOrd="0" presId="urn:microsoft.com/office/officeart/2005/8/layout/arrow2"/>
    <dgm:cxn modelId="{138BCC78-41BD-4927-A94C-32A6FE7449C7}" type="presOf" srcId="{FAF45F50-65AE-47D9-BD8C-62D451C9742A}" destId="{86813FC4-CD62-4150-A230-D80B3E72A8ED}" srcOrd="0" destOrd="0" presId="urn:microsoft.com/office/officeart/2005/8/layout/arrow2"/>
    <dgm:cxn modelId="{064A6083-76B6-471E-BF3D-455B398AE61E}" type="presOf" srcId="{FE682563-FA7D-4343-973E-68C31BA23F6B}" destId="{DB267F81-3406-4FB7-9299-CA0C43C5C5CC}" srcOrd="0" destOrd="0" presId="urn:microsoft.com/office/officeart/2005/8/layout/arrow2"/>
    <dgm:cxn modelId="{8A1DE91C-1D15-4B71-A10A-DBFA11D1E688}" srcId="{FE682563-FA7D-4343-973E-68C31BA23F6B}" destId="{9893CD39-A6AB-4A55-AF32-F4D4B509BECA}" srcOrd="0" destOrd="0" parTransId="{1CA6940E-954D-4067-B330-40C64997115A}" sibTransId="{2E393964-98C5-4F6C-942B-3095C38893F7}"/>
    <dgm:cxn modelId="{96199822-1B06-4410-A015-BDA165FC1949}" srcId="{FE682563-FA7D-4343-973E-68C31BA23F6B}" destId="{FAF45F50-65AE-47D9-BD8C-62D451C9742A}" srcOrd="2" destOrd="0" parTransId="{0D38972F-6A6B-479E-8CBA-B531AE6BC5B1}" sibTransId="{E0DEF7F9-D0C7-48EA-83DF-61C353720A21}"/>
    <dgm:cxn modelId="{48D2364C-F5C4-48A5-81DC-F13E6D119814}" type="presParOf" srcId="{DB267F81-3406-4FB7-9299-CA0C43C5C5CC}" destId="{72696EDD-F35F-45DE-897C-078F0229322D}" srcOrd="0" destOrd="0" presId="urn:microsoft.com/office/officeart/2005/8/layout/arrow2"/>
    <dgm:cxn modelId="{F2A10B74-6563-43ED-A2D8-0DD4C5F997A2}" type="presParOf" srcId="{DB267F81-3406-4FB7-9299-CA0C43C5C5CC}" destId="{60610F68-2C5A-4481-B2DD-A0BA3B7A5524}" srcOrd="1" destOrd="0" presId="urn:microsoft.com/office/officeart/2005/8/layout/arrow2"/>
    <dgm:cxn modelId="{F8E45139-2D3C-4602-832C-18C9B6E0F4AB}" type="presParOf" srcId="{60610F68-2C5A-4481-B2DD-A0BA3B7A5524}" destId="{1377A481-1ED4-4B5D-A5B6-CC174AC10881}" srcOrd="0" destOrd="0" presId="urn:microsoft.com/office/officeart/2005/8/layout/arrow2"/>
    <dgm:cxn modelId="{EDBA4BA8-4FE3-42C6-9A0D-C81223AD0A19}" type="presParOf" srcId="{60610F68-2C5A-4481-B2DD-A0BA3B7A5524}" destId="{BB4C7D52-53EA-4884-9B00-E51D3ED7A8E9}" srcOrd="1" destOrd="0" presId="urn:microsoft.com/office/officeart/2005/8/layout/arrow2"/>
    <dgm:cxn modelId="{F279ABBB-2334-47E1-8D21-18F225FFBE35}" type="presParOf" srcId="{60610F68-2C5A-4481-B2DD-A0BA3B7A5524}" destId="{987EE22E-EBA4-454B-B629-90B027DE7D0B}" srcOrd="2" destOrd="0" presId="urn:microsoft.com/office/officeart/2005/8/layout/arrow2"/>
    <dgm:cxn modelId="{78CD2986-2A5E-412D-98D5-585C707DC02D}" type="presParOf" srcId="{60610F68-2C5A-4481-B2DD-A0BA3B7A5524}" destId="{2E335D47-9A49-49EF-A18E-56A13ACFD0F5}" srcOrd="3" destOrd="0" presId="urn:microsoft.com/office/officeart/2005/8/layout/arrow2"/>
    <dgm:cxn modelId="{37A53113-7CB9-4F69-87E3-984AFD92039B}" type="presParOf" srcId="{60610F68-2C5A-4481-B2DD-A0BA3B7A5524}" destId="{5857BD55-DEE8-4EA0-8A0C-A8CD54650F7B}" srcOrd="4" destOrd="0" presId="urn:microsoft.com/office/officeart/2005/8/layout/arrow2"/>
    <dgm:cxn modelId="{CE7BA133-CC6E-4BA1-93A7-7BB7B702DDF3}" type="presParOf" srcId="{60610F68-2C5A-4481-B2DD-A0BA3B7A5524}" destId="{86813FC4-CD62-4150-A230-D80B3E72A8ED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F7AF8D-21A3-4479-B17F-C467DA445FC6}">
      <dsp:nvSpPr>
        <dsp:cNvPr id="0" name=""/>
        <dsp:cNvSpPr/>
      </dsp:nvSpPr>
      <dsp:spPr>
        <a:xfrm>
          <a:off x="2964809" y="2509"/>
          <a:ext cx="1703228" cy="110709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000" b="1" i="0" kern="1200" dirty="0">
              <a:latin typeface="나눔고딕" pitchFamily="50" charset="-127"/>
              <a:ea typeface="나눔고딕" pitchFamily="50" charset="-127"/>
            </a:rPr>
            <a:t>(1) </a:t>
          </a:r>
          <a:r>
            <a:rPr lang="ko-KR" altLang="en-US" sz="2000" b="1" i="0" kern="1200" dirty="0">
              <a:latin typeface="나눔고딕" pitchFamily="50" charset="-127"/>
              <a:ea typeface="나눔고딕" pitchFamily="50" charset="-127"/>
            </a:rPr>
            <a:t>적정수준 </a:t>
          </a:r>
          <a:r>
            <a:rPr lang="en-US" altLang="ko-KR" sz="2000" b="1" i="0" kern="1200" dirty="0">
              <a:latin typeface="나눔고딕" pitchFamily="50" charset="-127"/>
              <a:ea typeface="나눔고딕" pitchFamily="50" charset="-127"/>
            </a:rPr>
            <a:t>SOC </a:t>
          </a:r>
          <a:r>
            <a:rPr lang="ko-KR" altLang="en-US" sz="2000" b="1" i="0" kern="1200" dirty="0">
              <a:latin typeface="나눔고딕" pitchFamily="50" charset="-127"/>
              <a:ea typeface="나눔고딕" pitchFamily="50" charset="-127"/>
            </a:rPr>
            <a:t>예산 </a:t>
          </a:r>
        </a:p>
      </dsp:txBody>
      <dsp:txXfrm>
        <a:off x="3018853" y="56553"/>
        <a:ext cx="1595140" cy="999010"/>
      </dsp:txXfrm>
    </dsp:sp>
    <dsp:sp modelId="{F55577A4-FECC-4E79-8CFD-4C617618FB54}">
      <dsp:nvSpPr>
        <dsp:cNvPr id="0" name=""/>
        <dsp:cNvSpPr/>
      </dsp:nvSpPr>
      <dsp:spPr>
        <a:xfrm>
          <a:off x="1605613" y="556058"/>
          <a:ext cx="4421621" cy="4421621"/>
        </a:xfrm>
        <a:custGeom>
          <a:avLst/>
          <a:gdLst/>
          <a:ahLst/>
          <a:cxnLst/>
          <a:rect l="0" t="0" r="0" b="0"/>
          <a:pathLst>
            <a:path>
              <a:moveTo>
                <a:pt x="3074112" y="175523"/>
              </a:moveTo>
              <a:arcTo wR="2210810" hR="2210810" stAng="17579103" swAng="1960322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6FFDA0-6BEE-449E-8D45-1689737350F1}">
      <dsp:nvSpPr>
        <dsp:cNvPr id="0" name=""/>
        <dsp:cNvSpPr/>
      </dsp:nvSpPr>
      <dsp:spPr>
        <a:xfrm>
          <a:off x="5067415" y="1530141"/>
          <a:ext cx="1703228" cy="110709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000" b="1" i="0" kern="1200" dirty="0">
              <a:latin typeface="나눔고딕" pitchFamily="50" charset="-127"/>
              <a:ea typeface="나눔고딕" pitchFamily="50" charset="-127"/>
            </a:rPr>
            <a:t>(2) </a:t>
          </a:r>
          <a:r>
            <a:rPr lang="ko-KR" altLang="en-US" sz="2000" b="1" i="0" kern="1200" dirty="0">
              <a:latin typeface="나눔고딕" pitchFamily="50" charset="-127"/>
              <a:ea typeface="나눔고딕" pitchFamily="50" charset="-127"/>
            </a:rPr>
            <a:t>기반시설 관리 기본법</a:t>
          </a:r>
        </a:p>
      </dsp:txBody>
      <dsp:txXfrm>
        <a:off x="5121459" y="1584185"/>
        <a:ext cx="1595140" cy="999010"/>
      </dsp:txXfrm>
    </dsp:sp>
    <dsp:sp modelId="{BD31ADD4-CD55-484F-93FF-A04F48BB7FDF}">
      <dsp:nvSpPr>
        <dsp:cNvPr id="0" name=""/>
        <dsp:cNvSpPr/>
      </dsp:nvSpPr>
      <dsp:spPr>
        <a:xfrm>
          <a:off x="1605613" y="556058"/>
          <a:ext cx="4421621" cy="4421621"/>
        </a:xfrm>
        <a:custGeom>
          <a:avLst/>
          <a:gdLst/>
          <a:ahLst/>
          <a:cxnLst/>
          <a:rect l="0" t="0" r="0" b="0"/>
          <a:pathLst>
            <a:path>
              <a:moveTo>
                <a:pt x="4418602" y="2095308"/>
              </a:moveTo>
              <a:arcTo wR="2210810" hR="2210810" stAng="21420315" swAng="2195368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A4FE6B-CDC1-49A9-8519-90AE7B800BAE}">
      <dsp:nvSpPr>
        <dsp:cNvPr id="0" name=""/>
        <dsp:cNvSpPr/>
      </dsp:nvSpPr>
      <dsp:spPr>
        <a:xfrm>
          <a:off x="4264291" y="4001903"/>
          <a:ext cx="1703228" cy="110709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000" b="1" i="0" kern="1200" dirty="0">
              <a:latin typeface="나눔고딕" pitchFamily="50" charset="-127"/>
              <a:ea typeface="나눔고딕" pitchFamily="50" charset="-127"/>
            </a:rPr>
            <a:t>(3) </a:t>
          </a:r>
          <a:r>
            <a:rPr lang="ko-KR" altLang="en-US" sz="2000" b="1" i="0" kern="1200" dirty="0">
              <a:latin typeface="나눔고딕" pitchFamily="50" charset="-127"/>
              <a:ea typeface="나눔고딕" pitchFamily="50" charset="-127"/>
            </a:rPr>
            <a:t>적정      공사비  </a:t>
          </a:r>
        </a:p>
      </dsp:txBody>
      <dsp:txXfrm>
        <a:off x="4318335" y="4055947"/>
        <a:ext cx="1595140" cy="999010"/>
      </dsp:txXfrm>
    </dsp:sp>
    <dsp:sp modelId="{7B03583C-3180-45EE-8B61-87CB2B28C14E}">
      <dsp:nvSpPr>
        <dsp:cNvPr id="0" name=""/>
        <dsp:cNvSpPr/>
      </dsp:nvSpPr>
      <dsp:spPr>
        <a:xfrm>
          <a:off x="1605613" y="556058"/>
          <a:ext cx="4421621" cy="4421621"/>
        </a:xfrm>
        <a:custGeom>
          <a:avLst/>
          <a:gdLst/>
          <a:ahLst/>
          <a:cxnLst/>
          <a:rect l="0" t="0" r="0" b="0"/>
          <a:pathLst>
            <a:path>
              <a:moveTo>
                <a:pt x="2649903" y="4377578"/>
              </a:moveTo>
              <a:arcTo wR="2210810" hR="2210810" stAng="4712653" swAng="1374693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425C43-5731-4720-B3C1-FB95065B7921}">
      <dsp:nvSpPr>
        <dsp:cNvPr id="0" name=""/>
        <dsp:cNvSpPr/>
      </dsp:nvSpPr>
      <dsp:spPr>
        <a:xfrm>
          <a:off x="1665327" y="4001903"/>
          <a:ext cx="1703228" cy="110709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000" b="1" i="0" kern="1200" dirty="0">
              <a:latin typeface="나눔고딕" pitchFamily="50" charset="-127"/>
              <a:ea typeface="나눔고딕" pitchFamily="50" charset="-127"/>
            </a:rPr>
            <a:t>(4) SOC</a:t>
          </a:r>
          <a:r>
            <a:rPr lang="ko-KR" altLang="en-US" sz="2000" b="1" i="0" kern="1200" dirty="0">
              <a:latin typeface="나눔고딕" pitchFamily="50" charset="-127"/>
              <a:ea typeface="나눔고딕" pitchFamily="50" charset="-127"/>
            </a:rPr>
            <a:t>투자 평가 체계 </a:t>
          </a:r>
        </a:p>
      </dsp:txBody>
      <dsp:txXfrm>
        <a:off x="1719371" y="4055947"/>
        <a:ext cx="1595140" cy="999010"/>
      </dsp:txXfrm>
    </dsp:sp>
    <dsp:sp modelId="{2BF9BAA1-B5C4-4326-A178-EEAF20171618}">
      <dsp:nvSpPr>
        <dsp:cNvPr id="0" name=""/>
        <dsp:cNvSpPr/>
      </dsp:nvSpPr>
      <dsp:spPr>
        <a:xfrm>
          <a:off x="1605613" y="556058"/>
          <a:ext cx="4421621" cy="4421621"/>
        </a:xfrm>
        <a:custGeom>
          <a:avLst/>
          <a:gdLst/>
          <a:ahLst/>
          <a:cxnLst/>
          <a:rect l="0" t="0" r="0" b="0"/>
          <a:pathLst>
            <a:path>
              <a:moveTo>
                <a:pt x="369266" y="3434085"/>
              </a:moveTo>
              <a:arcTo wR="2210810" hR="2210810" stAng="8784317" swAng="2195368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6A8F8A-EB03-4834-963C-B8CA1E1D0B99}">
      <dsp:nvSpPr>
        <dsp:cNvPr id="0" name=""/>
        <dsp:cNvSpPr/>
      </dsp:nvSpPr>
      <dsp:spPr>
        <a:xfrm>
          <a:off x="862203" y="1530141"/>
          <a:ext cx="1703228" cy="110709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000" b="1" i="0" kern="1200" dirty="0">
              <a:latin typeface="나눔고딕" pitchFamily="50" charset="-127"/>
              <a:ea typeface="나눔고딕" pitchFamily="50" charset="-127"/>
            </a:rPr>
            <a:t>(5) </a:t>
          </a:r>
          <a:r>
            <a:rPr lang="ko-KR" altLang="en-US" sz="2000" b="1" i="0" kern="1200" dirty="0">
              <a:latin typeface="나눔고딕" pitchFamily="50" charset="-127"/>
              <a:ea typeface="나눔고딕" pitchFamily="50" charset="-127"/>
            </a:rPr>
            <a:t>민간투자활성화 </a:t>
          </a:r>
        </a:p>
      </dsp:txBody>
      <dsp:txXfrm>
        <a:off x="916247" y="1584185"/>
        <a:ext cx="1595140" cy="999010"/>
      </dsp:txXfrm>
    </dsp:sp>
    <dsp:sp modelId="{66E1B5C2-39EB-4AFB-93EE-F534255134EB}">
      <dsp:nvSpPr>
        <dsp:cNvPr id="0" name=""/>
        <dsp:cNvSpPr/>
      </dsp:nvSpPr>
      <dsp:spPr>
        <a:xfrm>
          <a:off x="1605613" y="556058"/>
          <a:ext cx="4421621" cy="4421621"/>
        </a:xfrm>
        <a:custGeom>
          <a:avLst/>
          <a:gdLst/>
          <a:ahLst/>
          <a:cxnLst/>
          <a:rect l="0" t="0" r="0" b="0"/>
          <a:pathLst>
            <a:path>
              <a:moveTo>
                <a:pt x="385397" y="963593"/>
              </a:moveTo>
              <a:arcTo wR="2210810" hR="2210810" stAng="12860575" swAng="1960322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696EDD-F35F-45DE-897C-078F0229322D}">
      <dsp:nvSpPr>
        <dsp:cNvPr id="0" name=""/>
        <dsp:cNvSpPr/>
      </dsp:nvSpPr>
      <dsp:spPr>
        <a:xfrm>
          <a:off x="1696593" y="0"/>
          <a:ext cx="6348136" cy="3747832"/>
        </a:xfrm>
        <a:prstGeom prst="swooshArrow">
          <a:avLst>
            <a:gd name="adj1" fmla="val 25000"/>
            <a:gd name="adj2" fmla="val 25000"/>
          </a:avLst>
        </a:prstGeom>
        <a:solidFill>
          <a:srgbClr val="4F81B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77A481-1ED4-4B5D-A5B6-CC174AC10881}">
      <dsp:nvSpPr>
        <dsp:cNvPr id="0" name=""/>
        <dsp:cNvSpPr/>
      </dsp:nvSpPr>
      <dsp:spPr>
        <a:xfrm>
          <a:off x="2115934" y="2938978"/>
          <a:ext cx="168449" cy="168449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4C7D52-53EA-4884-9B00-E51D3ED7A8E9}">
      <dsp:nvSpPr>
        <dsp:cNvPr id="0" name=""/>
        <dsp:cNvSpPr/>
      </dsp:nvSpPr>
      <dsp:spPr>
        <a:xfrm>
          <a:off x="2349697" y="2291103"/>
          <a:ext cx="1509563" cy="11702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258" tIns="0" rIns="0" bIns="0" numCol="1" spcCol="1270" anchor="t" anchorCtr="0">
          <a:noAutofit/>
        </a:bodyPr>
        <a:lstStyle/>
        <a:p>
          <a:pPr lvl="0" algn="l" defTabSz="800100" latinLnBrk="1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altLang="ko-KR" sz="1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나눔고딕" pitchFamily="50" charset="-127"/>
              <a:ea typeface="나눔고딕" pitchFamily="50" charset="-127"/>
              <a:cs typeface="+mn-cs"/>
            </a:rPr>
            <a:t>SOC 1.0</a:t>
          </a:r>
          <a:endParaRPr lang="ko-KR" altLang="en-US" sz="18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effectLst/>
            <a:latin typeface="나눔고딕" pitchFamily="50" charset="-127"/>
            <a:ea typeface="나눔고딕" pitchFamily="50" charset="-127"/>
            <a:cs typeface="+mn-cs"/>
          </a:endParaRPr>
        </a:p>
      </dsp:txBody>
      <dsp:txXfrm>
        <a:off x="2349697" y="2291103"/>
        <a:ext cx="1509563" cy="1170235"/>
      </dsp:txXfrm>
    </dsp:sp>
    <dsp:sp modelId="{987EE22E-EBA4-454B-B629-90B027DE7D0B}">
      <dsp:nvSpPr>
        <dsp:cNvPr id="0" name=""/>
        <dsp:cNvSpPr/>
      </dsp:nvSpPr>
      <dsp:spPr>
        <a:xfrm>
          <a:off x="3814290" y="1620019"/>
          <a:ext cx="304504" cy="304504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335D47-9A49-49EF-A18E-56A13ACFD0F5}">
      <dsp:nvSpPr>
        <dsp:cNvPr id="0" name=""/>
        <dsp:cNvSpPr/>
      </dsp:nvSpPr>
      <dsp:spPr>
        <a:xfrm>
          <a:off x="4386868" y="1175601"/>
          <a:ext cx="1554915" cy="11101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351" tIns="0" rIns="0" bIns="0" numCol="1" spcCol="1270" anchor="t" anchorCtr="0">
          <a:noAutofit/>
        </a:bodyPr>
        <a:lstStyle/>
        <a:p>
          <a:pPr lvl="0" algn="l" defTabSz="800100" latinLnBrk="1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altLang="ko-KR" sz="1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나눔고딕" pitchFamily="50" charset="-127"/>
              <a:ea typeface="나눔고딕" pitchFamily="50" charset="-127"/>
              <a:cs typeface="+mn-cs"/>
            </a:rPr>
            <a:t>SOC 2.0</a:t>
          </a:r>
          <a:endParaRPr lang="ko-KR" altLang="en-US" sz="18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effectLst/>
            <a:latin typeface="나눔고딕" pitchFamily="50" charset="-127"/>
            <a:ea typeface="나눔고딕" pitchFamily="50" charset="-127"/>
            <a:cs typeface="+mn-cs"/>
          </a:endParaRPr>
        </a:p>
      </dsp:txBody>
      <dsp:txXfrm>
        <a:off x="4386868" y="1175601"/>
        <a:ext cx="1554915" cy="1110165"/>
      </dsp:txXfrm>
    </dsp:sp>
    <dsp:sp modelId="{5857BD55-DEE8-4EA0-8A0C-A8CD54650F7B}">
      <dsp:nvSpPr>
        <dsp:cNvPr id="0" name=""/>
        <dsp:cNvSpPr/>
      </dsp:nvSpPr>
      <dsp:spPr>
        <a:xfrm>
          <a:off x="6053491" y="937592"/>
          <a:ext cx="421122" cy="421122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813FC4-CD62-4150-A230-D80B3E72A8ED}">
      <dsp:nvSpPr>
        <dsp:cNvPr id="0" name=""/>
        <dsp:cNvSpPr/>
      </dsp:nvSpPr>
      <dsp:spPr>
        <a:xfrm>
          <a:off x="6464266" y="621557"/>
          <a:ext cx="1554915" cy="28142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3144" tIns="0" rIns="0" bIns="0" numCol="1" spcCol="1270" anchor="t" anchorCtr="0">
          <a:noAutofit/>
        </a:bodyPr>
        <a:lstStyle/>
        <a:p>
          <a:pPr lvl="0" algn="l" defTabSz="800100" latinLnBrk="1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altLang="ko-KR" sz="1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나눔고딕" pitchFamily="50" charset="-127"/>
              <a:ea typeface="나눔고딕" pitchFamily="50" charset="-127"/>
              <a:cs typeface="+mn-cs"/>
            </a:rPr>
            <a:t>SOC 3.0</a:t>
          </a:r>
          <a:endParaRPr lang="ko-KR" altLang="en-US" sz="18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effectLst/>
            <a:latin typeface="나눔고딕" pitchFamily="50" charset="-127"/>
            <a:ea typeface="나눔고딕" pitchFamily="50" charset="-127"/>
            <a:cs typeface="+mn-cs"/>
          </a:endParaRPr>
        </a:p>
      </dsp:txBody>
      <dsp:txXfrm>
        <a:off x="6464266" y="621557"/>
        <a:ext cx="1554915" cy="28142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45659" cy="493712"/>
          </a:xfrm>
          <a:prstGeom prst="rect">
            <a:avLst/>
          </a:prstGeom>
        </p:spPr>
        <p:txBody>
          <a:bodyPr vert="horz" lIns="91796" tIns="45898" rIns="91796" bIns="45898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6" y="1"/>
            <a:ext cx="2945659" cy="493712"/>
          </a:xfrm>
          <a:prstGeom prst="rect">
            <a:avLst/>
          </a:prstGeom>
        </p:spPr>
        <p:txBody>
          <a:bodyPr vert="horz" lIns="91796" tIns="45898" rIns="91796" bIns="45898" rtlCol="0"/>
          <a:lstStyle>
            <a:lvl1pPr algn="r">
              <a:defRPr sz="1200"/>
            </a:lvl1pPr>
          </a:lstStyle>
          <a:p>
            <a:fld id="{37DDED96-3B2A-45F3-9820-F4450A9ACC29}" type="datetimeFigureOut">
              <a:rPr lang="ko-KR" altLang="en-US" smtClean="0"/>
              <a:t>2018-04-10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3" y="9378825"/>
            <a:ext cx="2945659" cy="493712"/>
          </a:xfrm>
          <a:prstGeom prst="rect">
            <a:avLst/>
          </a:prstGeom>
        </p:spPr>
        <p:txBody>
          <a:bodyPr vert="horz" lIns="91796" tIns="45898" rIns="91796" bIns="45898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6" y="9378825"/>
            <a:ext cx="2945659" cy="493712"/>
          </a:xfrm>
          <a:prstGeom prst="rect">
            <a:avLst/>
          </a:prstGeom>
        </p:spPr>
        <p:txBody>
          <a:bodyPr vert="horz" lIns="91796" tIns="45898" rIns="91796" bIns="45898" rtlCol="0" anchor="b"/>
          <a:lstStyle>
            <a:lvl1pPr algn="r">
              <a:defRPr sz="1200"/>
            </a:lvl1pPr>
          </a:lstStyle>
          <a:p>
            <a:fld id="{62B98955-3864-4184-9F62-6780892CEAD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919053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45659" cy="493712"/>
          </a:xfrm>
          <a:prstGeom prst="rect">
            <a:avLst/>
          </a:prstGeom>
        </p:spPr>
        <p:txBody>
          <a:bodyPr vert="horz" lIns="91796" tIns="45898" rIns="91796" bIns="45898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6" y="1"/>
            <a:ext cx="2945659" cy="493712"/>
          </a:xfrm>
          <a:prstGeom prst="rect">
            <a:avLst/>
          </a:prstGeom>
        </p:spPr>
        <p:txBody>
          <a:bodyPr vert="horz" lIns="91796" tIns="45898" rIns="91796" bIns="45898" rtlCol="0"/>
          <a:lstStyle>
            <a:lvl1pPr algn="r">
              <a:defRPr sz="1200"/>
            </a:lvl1pPr>
          </a:lstStyle>
          <a:p>
            <a:fld id="{184415AA-7217-477D-9914-03B8DE42C13B}" type="datetimeFigureOut">
              <a:rPr lang="ko-KR" altLang="en-US" smtClean="0"/>
              <a:t>2018-04-10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25488" y="739775"/>
            <a:ext cx="534670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96" tIns="45898" rIns="91796" bIns="45898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690273"/>
            <a:ext cx="5438140" cy="4443412"/>
          </a:xfrm>
          <a:prstGeom prst="rect">
            <a:avLst/>
          </a:prstGeom>
        </p:spPr>
        <p:txBody>
          <a:bodyPr vert="horz" lIns="91796" tIns="45898" rIns="91796" bIns="45898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3" y="9378825"/>
            <a:ext cx="2945659" cy="493712"/>
          </a:xfrm>
          <a:prstGeom prst="rect">
            <a:avLst/>
          </a:prstGeom>
        </p:spPr>
        <p:txBody>
          <a:bodyPr vert="horz" lIns="91796" tIns="45898" rIns="91796" bIns="45898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6" y="9378825"/>
            <a:ext cx="2945659" cy="493712"/>
          </a:xfrm>
          <a:prstGeom prst="rect">
            <a:avLst/>
          </a:prstGeom>
        </p:spPr>
        <p:txBody>
          <a:bodyPr vert="horz" lIns="91796" tIns="45898" rIns="91796" bIns="45898" rtlCol="0" anchor="b"/>
          <a:lstStyle>
            <a:lvl1pPr algn="r">
              <a:defRPr sz="1200"/>
            </a:lvl1pPr>
          </a:lstStyle>
          <a:p>
            <a:fld id="{8B51526F-4CED-48C8-8BFD-0814B2E8A3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859265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4210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4210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25488" y="739775"/>
            <a:ext cx="5346700" cy="370205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33660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1524677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AFAD2-F1EC-43B2-BF94-A7FC14B476CC}" type="datetime1">
              <a:rPr lang="ko-KR" altLang="en-US" smtClean="0"/>
              <a:t>2018-04-10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D3836-6D8D-45A3-B71B-7ECF6C7911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8951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C1EC5-1A0C-4CF7-B25F-C74318648F6F}" type="datetime1">
              <a:rPr lang="ko-KR" altLang="en-US" smtClean="0"/>
              <a:t>2018-04-10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D3836-6D8D-45A3-B71B-7ECF6C7911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7968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슬라이드 번호 개체 틀 1"/>
          <p:cNvSpPr txBox="1">
            <a:spLocks/>
          </p:cNvSpPr>
          <p:nvPr userDrawn="1"/>
        </p:nvSpPr>
        <p:spPr>
          <a:xfrm>
            <a:off x="9200703" y="6510283"/>
            <a:ext cx="504825" cy="365125"/>
          </a:xfrm>
          <a:prstGeom prst="rect">
            <a:avLst/>
          </a:prstGeom>
        </p:spPr>
        <p:txBody>
          <a:bodyPr vert="horz" lIns="68415" tIns="34208" rIns="68415" bIns="34208" rtlCol="0" anchor="ctr"/>
          <a:lstStyle>
            <a:defPPr>
              <a:defRPr lang="ko-KR"/>
            </a:defPPr>
            <a:lvl1pPr marL="0" algn="l" defTabSz="957816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100" b="1" kern="1200" smtClean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/>
              <a:t>  </a:t>
            </a:r>
            <a:fld id="{27686094-205F-4D6C-9EEC-30743B79A6A7}" type="slidenum">
              <a:rPr lang="ko-KR" altLang="en-US" smtClean="0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67046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슬라이드 번호 개체 틀 1"/>
          <p:cNvSpPr txBox="1">
            <a:spLocks/>
          </p:cNvSpPr>
          <p:nvPr userDrawn="1"/>
        </p:nvSpPr>
        <p:spPr>
          <a:xfrm>
            <a:off x="9200703" y="6510283"/>
            <a:ext cx="504825" cy="365125"/>
          </a:xfrm>
          <a:prstGeom prst="rect">
            <a:avLst/>
          </a:prstGeom>
        </p:spPr>
        <p:txBody>
          <a:bodyPr vert="horz" lIns="68415" tIns="34208" rIns="68415" bIns="34208" rtlCol="0" anchor="ctr"/>
          <a:lstStyle>
            <a:defPPr>
              <a:defRPr lang="ko-KR"/>
            </a:defPPr>
            <a:lvl1pPr marL="0" algn="l" defTabSz="957816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100" b="1" kern="1200" smtClean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/>
              <a:t>  </a:t>
            </a:r>
            <a:fld id="{27686094-205F-4D6C-9EEC-30743B79A6A7}" type="slidenum">
              <a:rPr lang="ko-KR" altLang="en-US" smtClean="0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53262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슬라이드 번호 개체 틀 1"/>
          <p:cNvSpPr txBox="1">
            <a:spLocks/>
          </p:cNvSpPr>
          <p:nvPr userDrawn="1"/>
        </p:nvSpPr>
        <p:spPr>
          <a:xfrm>
            <a:off x="9200703" y="6510283"/>
            <a:ext cx="504825" cy="365125"/>
          </a:xfrm>
          <a:prstGeom prst="rect">
            <a:avLst/>
          </a:prstGeom>
        </p:spPr>
        <p:txBody>
          <a:bodyPr vert="horz" lIns="68415" tIns="34208" rIns="68415" bIns="34208" rtlCol="0" anchor="ctr"/>
          <a:lstStyle>
            <a:defPPr>
              <a:defRPr lang="ko-KR"/>
            </a:defPPr>
            <a:lvl1pPr marL="0" algn="l" defTabSz="957816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100" b="1" kern="1200" smtClean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/>
              <a:t>  </a:t>
            </a:r>
            <a:fld id="{27686094-205F-4D6C-9EEC-30743B79A6A7}" type="slidenum">
              <a:rPr lang="ko-KR" altLang="en-US" smtClean="0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803985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슬라이드 번호 개체 틀 1"/>
          <p:cNvSpPr txBox="1">
            <a:spLocks/>
          </p:cNvSpPr>
          <p:nvPr userDrawn="1"/>
        </p:nvSpPr>
        <p:spPr>
          <a:xfrm>
            <a:off x="9200703" y="6510283"/>
            <a:ext cx="504825" cy="365125"/>
          </a:xfrm>
          <a:prstGeom prst="rect">
            <a:avLst/>
          </a:prstGeom>
        </p:spPr>
        <p:txBody>
          <a:bodyPr vert="horz" lIns="68415" tIns="34208" rIns="68415" bIns="34208" rtlCol="0" anchor="ctr"/>
          <a:lstStyle>
            <a:defPPr>
              <a:defRPr lang="ko-KR"/>
            </a:defPPr>
            <a:lvl1pPr marL="0" algn="l" defTabSz="957816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100" b="1" kern="1200" smtClean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/>
              <a:t>  </a:t>
            </a:r>
            <a:fld id="{27686094-205F-4D6C-9EEC-30743B79A6A7}" type="slidenum">
              <a:rPr lang="ko-KR" altLang="en-US" smtClean="0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104055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 userDrawn="1"/>
        </p:nvSpPr>
        <p:spPr>
          <a:xfrm>
            <a:off x="2" y="6498603"/>
            <a:ext cx="1551007" cy="2612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11141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09322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 userDrawn="1"/>
        </p:nvSpPr>
        <p:spPr>
          <a:xfrm>
            <a:off x="2" y="6498603"/>
            <a:ext cx="1551007" cy="2612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 userDrawn="1"/>
        </p:nvSpPr>
        <p:spPr>
          <a:xfrm>
            <a:off x="2" y="6498603"/>
            <a:ext cx="1551007" cy="2612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26580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 userDrawn="1"/>
        </p:nvSpPr>
        <p:spPr>
          <a:xfrm>
            <a:off x="2" y="6498603"/>
            <a:ext cx="1551007" cy="2612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 userDrawn="1"/>
        </p:nvSpPr>
        <p:spPr>
          <a:xfrm>
            <a:off x="2" y="6498603"/>
            <a:ext cx="1551007" cy="2612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5576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8469290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7748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0047-CAB4-4953-BB1C-12A0151BF0E8}" type="datetime1">
              <a:rPr lang="ko-KR" altLang="en-US" smtClean="0"/>
              <a:t>2018-04-10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D3836-6D8D-45A3-B71B-7ECF6C7911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8325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95300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35550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5F660-69BD-4706-BF5E-2164F899C701}" type="datetime1">
              <a:rPr lang="ko-KR" altLang="en-US" smtClean="0"/>
              <a:t>2018-04-10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D3836-6D8D-45A3-B71B-7ECF6C7911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454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FE61D-CD08-43E7-BE3A-91B2C3FC9D26}" type="datetime1">
              <a:rPr lang="ko-KR" altLang="en-US" smtClean="0"/>
              <a:t>2018-04-10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D3836-6D8D-45A3-B71B-7ECF6C7911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8991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C1AB9-22BE-4129-A44B-5291AF7D55AA}" type="datetime1">
              <a:rPr lang="ko-KR" altLang="en-US" smtClean="0"/>
              <a:t>2018-04-10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D3836-6D8D-45A3-B71B-7ECF6C7911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3270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BB907-2538-4002-B6B9-5F405E193F40}" type="datetime1">
              <a:rPr lang="ko-KR" altLang="en-US" smtClean="0"/>
              <a:t>2018-04-10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D3836-6D8D-45A3-B71B-7ECF6C7911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1743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2" y="273052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2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A838E-1D75-41E1-8FD5-01FB4FC3DA3E}" type="datetime1">
              <a:rPr lang="ko-KR" altLang="en-US" smtClean="0"/>
              <a:t>2018-04-10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D3836-6D8D-45A3-B71B-7ECF6C7911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0938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1013F-A20F-4D01-9F41-071598B318E2}" type="datetime1">
              <a:rPr lang="ko-KR" altLang="en-US" smtClean="0"/>
              <a:t>2018-04-10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D3836-6D8D-45A3-B71B-7ECF6C7911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693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600203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196E7A-8ECA-4CFC-A38F-3C2AD6FC1719}" type="datetime1">
              <a:rPr lang="ko-KR" altLang="en-US" smtClean="0"/>
              <a:t>2018-04-10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3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0D3836-6D8D-45A3-B71B-7ECF6C79116B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Rectangle 3"/>
          <p:cNvSpPr>
            <a:spLocks noChangeArrowheads="1"/>
          </p:cNvSpPr>
          <p:nvPr userDrawn="1"/>
        </p:nvSpPr>
        <p:spPr bwMode="auto">
          <a:xfrm>
            <a:off x="3891831" y="6572340"/>
            <a:ext cx="6014169" cy="21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4300" tIns="52149" rIns="104300" bIns="52149" anchor="ctr">
            <a:spAutoFit/>
          </a:bodyPr>
          <a:lstStyle/>
          <a:p>
            <a:pPr algn="r" defTabSz="1042922" eaLnBrk="1" fontAlgn="auto" latinLnBrk="1" hangingPunct="1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700" spc="-30" dirty="0">
                <a:solidFill>
                  <a:prstClr val="black">
                    <a:lumMod val="85000"/>
                    <a:lumOff val="15000"/>
                  </a:prstClr>
                </a:solidFill>
                <a:latin typeface="Noto Sans CJK KR Regular" pitchFamily="34" charset="-127"/>
                <a:ea typeface="Noto Sans CJK KR Regular" pitchFamily="34" charset="-127"/>
                <a:cs typeface="함초롬돋움" panose="02030504000101010101" pitchFamily="18" charset="-127"/>
              </a:rPr>
              <a:t> </a:t>
            </a:r>
            <a:fld id="{3556ED63-D54B-4D89-A512-93372EED440F}" type="slidenum">
              <a:rPr kumimoji="0" lang="en-US" altLang="ko-KR" sz="700" smtClean="0">
                <a:solidFill>
                  <a:prstClr val="black">
                    <a:lumMod val="85000"/>
                    <a:lumOff val="15000"/>
                  </a:prstClr>
                </a:solidFill>
                <a:latin typeface="Noto Sans CJK KR Regular" pitchFamily="34" charset="-127"/>
                <a:ea typeface="Noto Sans CJK KR Regular" pitchFamily="34" charset="-127"/>
                <a:cs typeface="함초롬돋움" panose="02030504000101010101" pitchFamily="18" charset="-127"/>
              </a:rPr>
              <a:pPr algn="r" defTabSz="1042922" eaLnBrk="1" fontAlgn="auto" latinLnBrk="1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0" lang="en-US" altLang="ko-KR" sz="700" dirty="0">
              <a:solidFill>
                <a:prstClr val="black">
                  <a:lumMod val="85000"/>
                  <a:lumOff val="15000"/>
                </a:prstClr>
              </a:solidFill>
              <a:latin typeface="Noto Sans CJK KR Regular" pitchFamily="34" charset="-127"/>
              <a:ea typeface="Noto Sans CJK KR Regular" pitchFamily="34" charset="-127"/>
              <a:cs typeface="함초롬돋움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48031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  <p:sldLayoutId id="2147483700" r:id="rId20"/>
  </p:sldLayoutIdLst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g"/><Relationship Id="rId4" Type="http://schemas.openxmlformats.org/officeDocument/2006/relationships/image" Target="../media/image4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wm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6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tiff"/><Relationship Id="rId4" Type="http://schemas.openxmlformats.org/officeDocument/2006/relationships/image" Target="../media/image67.tif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.kr/url?sa=i&amp;rct=j&amp;q=&amp;esrc=s&amp;source=images&amp;cd=&amp;cad=rja&amp;uact=8&amp;ved=0ahUKEwjwnay2yPPRAhXFa7wKHVOgC-kQjRwIBw&amp;url=https://www.ods.vn/TaiLieu/plesk/Trang-1&amp;bvm=bv.146094739,d.dGc&amp;psig=AFQjCNHom8U_oSOIYj20I1MxfPaZcUApPQ&amp;ust=1486198844297551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416496" y="4437112"/>
            <a:ext cx="54006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lvl="1"/>
            <a:r>
              <a:rPr lang="ko-KR" altLang="en-US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글로벌 인프라 투자 동향과 </a:t>
            </a:r>
            <a:endParaRPr lang="en-US" altLang="ko-KR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0" lvl="1"/>
            <a:r>
              <a:rPr lang="ko-KR" altLang="en-US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한국의 </a:t>
            </a:r>
            <a:r>
              <a:rPr lang="en-US" altLang="ko-KR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SOC </a:t>
            </a:r>
            <a:r>
              <a:rPr lang="ko-KR" altLang="en-US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투자 정상화 방안</a:t>
            </a:r>
            <a:endParaRPr lang="en-US" altLang="ko-KR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44488" y="5301208"/>
            <a:ext cx="27980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2018.  04.  12.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4488" y="5661248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한국건설산업연구원장        </a:t>
            </a:r>
            <a:endParaRPr lang="en-US" altLang="ko-KR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ko-KR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이 상 호 </a:t>
            </a:r>
          </a:p>
        </p:txBody>
      </p:sp>
    </p:spTree>
    <p:extLst>
      <p:ext uri="{BB962C8B-B14F-4D97-AF65-F5344CB8AC3E}">
        <p14:creationId xmlns:p14="http://schemas.microsoft.com/office/powerpoint/2010/main" val="13408348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3501008"/>
            <a:ext cx="990600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lvl="1" algn="ctr"/>
            <a:r>
              <a:rPr lang="en-US" altLang="ko-KR" sz="400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1. </a:t>
            </a:r>
            <a:r>
              <a:rPr lang="ko-KR" altLang="en-US" sz="400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노후 인프라의 실태와 현안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3165639"/>
            <a:ext cx="99060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lvl="1" algn="ctr"/>
            <a:r>
              <a:rPr lang="ko-KR" altLang="en-US" sz="160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노후 인프라의 실태와 </a:t>
            </a:r>
            <a:r>
              <a:rPr lang="ko-KR" altLang="en-US" sz="1600" dirty="0" err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지속가능한</a:t>
            </a:r>
            <a:r>
              <a:rPr lang="ko-KR" altLang="en-US" sz="160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관리 정책 방향</a:t>
            </a:r>
            <a:endParaRPr lang="en-US" altLang="ko-KR" sz="16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grpSp>
        <p:nvGrpSpPr>
          <p:cNvPr id="2" name="그룹 1"/>
          <p:cNvGrpSpPr/>
          <p:nvPr/>
        </p:nvGrpSpPr>
        <p:grpSpPr>
          <a:xfrm>
            <a:off x="572138" y="3068960"/>
            <a:ext cx="9493430" cy="1135434"/>
            <a:chOff x="500130" y="3250431"/>
            <a:chExt cx="9493430" cy="1135434"/>
          </a:xfrm>
        </p:grpSpPr>
        <p:sp>
          <p:nvSpPr>
            <p:cNvPr id="5" name="Text Box 5"/>
            <p:cNvSpPr txBox="1">
              <a:spLocks noChangeArrowheads="1"/>
            </p:cNvSpPr>
            <p:nvPr/>
          </p:nvSpPr>
          <p:spPr bwMode="auto">
            <a:xfrm>
              <a:off x="500130" y="3250431"/>
              <a:ext cx="8928992" cy="5386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8000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>
              <a:lvl1pPr>
                <a:defRPr kumimoji="1" sz="1200">
                  <a:solidFill>
                    <a:schemeClr val="bg1"/>
                  </a:solidFill>
                  <a:latin typeface="Arial" pitchFamily="34" charset="0"/>
                  <a:ea typeface="굴림" pitchFamily="50" charset="-127"/>
                </a:defRPr>
              </a:lvl1pPr>
              <a:lvl2pPr marL="742950" indent="-285750">
                <a:defRPr kumimoji="1" sz="1200">
                  <a:solidFill>
                    <a:schemeClr val="bg1"/>
                  </a:solidFill>
                  <a:latin typeface="Arial" pitchFamily="34" charset="0"/>
                  <a:ea typeface="굴림" pitchFamily="50" charset="-127"/>
                </a:defRPr>
              </a:lvl2pPr>
              <a:lvl3pPr marL="1143000" indent="-228600">
                <a:defRPr kumimoji="1" sz="1200">
                  <a:solidFill>
                    <a:schemeClr val="bg1"/>
                  </a:solidFill>
                  <a:latin typeface="Arial" pitchFamily="34" charset="0"/>
                  <a:ea typeface="굴림" pitchFamily="50" charset="-127"/>
                </a:defRPr>
              </a:lvl3pPr>
              <a:lvl4pPr marL="1600200" indent="-228600">
                <a:defRPr kumimoji="1" sz="1200">
                  <a:solidFill>
                    <a:schemeClr val="bg1"/>
                  </a:solidFill>
                  <a:latin typeface="Arial" pitchFamily="34" charset="0"/>
                  <a:ea typeface="굴림" pitchFamily="50" charset="-127"/>
                </a:defRPr>
              </a:lvl4pPr>
              <a:lvl5pPr marL="2057400" indent="-228600">
                <a:defRPr kumimoji="1" sz="1200">
                  <a:solidFill>
                    <a:schemeClr val="bg1"/>
                  </a:solidFill>
                  <a:latin typeface="Arial" pitchFamily="34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Arial" pitchFamily="34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Arial" pitchFamily="34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Arial" pitchFamily="34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Arial" pitchFamily="34" charset="0"/>
                  <a:ea typeface="굴림" pitchFamily="50" charset="-127"/>
                </a:defRPr>
              </a:lvl9pPr>
            </a:lstStyle>
            <a:p>
              <a:pPr fontAlgn="ctr">
                <a:spcBef>
                  <a:spcPct val="50000"/>
                </a:spcBef>
              </a:pPr>
              <a:r>
                <a:rPr lang="en-US" altLang="ko-KR" sz="3500" spc="-8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고딕" panose="020D0604000000000000" pitchFamily="50" charset="-127"/>
                  <a:ea typeface="나눔고딕" panose="020D0604000000000000" pitchFamily="50" charset="-127"/>
                </a:rPr>
                <a:t>Ⅱ. </a:t>
              </a:r>
              <a:r>
                <a:rPr lang="ko-KR" altLang="en-US" sz="3500" spc="-8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고딕" panose="020D0604000000000000" pitchFamily="50" charset="-127"/>
                  <a:ea typeface="나눔고딕" panose="020D0604000000000000" pitchFamily="50" charset="-127"/>
                </a:rPr>
                <a:t>경제정책 목표와 </a:t>
              </a:r>
              <a:r>
                <a:rPr lang="en-US" altLang="ko-KR" sz="3500" spc="-8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고딕" panose="020D0604000000000000" pitchFamily="50" charset="-127"/>
                  <a:ea typeface="나눔고딕" panose="020D0604000000000000" pitchFamily="50" charset="-127"/>
                </a:rPr>
                <a:t>SOC </a:t>
              </a:r>
              <a:r>
                <a:rPr lang="ko-KR" altLang="en-US" sz="3500" spc="-8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고딕" panose="020D0604000000000000" pitchFamily="50" charset="-127"/>
                  <a:ea typeface="나눔고딕" panose="020D0604000000000000" pitchFamily="50" charset="-127"/>
                </a:rPr>
                <a:t>투자 축소</a:t>
              </a:r>
              <a:endParaRPr lang="en-US" altLang="ko-KR" sz="35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9" name="Text Box 5"/>
            <p:cNvSpPr txBox="1">
              <a:spLocks noChangeArrowheads="1"/>
            </p:cNvSpPr>
            <p:nvPr/>
          </p:nvSpPr>
          <p:spPr bwMode="auto">
            <a:xfrm>
              <a:off x="1064568" y="3847256"/>
              <a:ext cx="8928992" cy="5386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8000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>
              <a:lvl1pPr>
                <a:defRPr kumimoji="1" sz="1200">
                  <a:solidFill>
                    <a:schemeClr val="bg1"/>
                  </a:solidFill>
                  <a:latin typeface="Arial" pitchFamily="34" charset="0"/>
                  <a:ea typeface="굴림" pitchFamily="50" charset="-127"/>
                </a:defRPr>
              </a:lvl1pPr>
              <a:lvl2pPr marL="742950" indent="-285750">
                <a:defRPr kumimoji="1" sz="1200">
                  <a:solidFill>
                    <a:schemeClr val="bg1"/>
                  </a:solidFill>
                  <a:latin typeface="Arial" pitchFamily="34" charset="0"/>
                  <a:ea typeface="굴림" pitchFamily="50" charset="-127"/>
                </a:defRPr>
              </a:lvl2pPr>
              <a:lvl3pPr marL="1143000" indent="-228600">
                <a:defRPr kumimoji="1" sz="1200">
                  <a:solidFill>
                    <a:schemeClr val="bg1"/>
                  </a:solidFill>
                  <a:latin typeface="Arial" pitchFamily="34" charset="0"/>
                  <a:ea typeface="굴림" pitchFamily="50" charset="-127"/>
                </a:defRPr>
              </a:lvl3pPr>
              <a:lvl4pPr marL="1600200" indent="-228600">
                <a:defRPr kumimoji="1" sz="1200">
                  <a:solidFill>
                    <a:schemeClr val="bg1"/>
                  </a:solidFill>
                  <a:latin typeface="Arial" pitchFamily="34" charset="0"/>
                  <a:ea typeface="굴림" pitchFamily="50" charset="-127"/>
                </a:defRPr>
              </a:lvl4pPr>
              <a:lvl5pPr marL="2057400" indent="-228600">
                <a:defRPr kumimoji="1" sz="1200">
                  <a:solidFill>
                    <a:schemeClr val="bg1"/>
                  </a:solidFill>
                  <a:latin typeface="Arial" pitchFamily="34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Arial" pitchFamily="34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Arial" pitchFamily="34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Arial" pitchFamily="34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1200">
                  <a:solidFill>
                    <a:schemeClr val="bg1"/>
                  </a:solidFill>
                  <a:latin typeface="Arial" pitchFamily="34" charset="0"/>
                  <a:ea typeface="굴림" pitchFamily="50" charset="-127"/>
                </a:defRPr>
              </a:lvl9pPr>
            </a:lstStyle>
            <a:p>
              <a:pPr fontAlgn="ctr">
                <a:spcBef>
                  <a:spcPct val="50000"/>
                </a:spcBef>
              </a:pPr>
              <a:r>
                <a:rPr lang="en-US" altLang="ko-KR" sz="3500" spc="-8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고딕" panose="020D0604000000000000" pitchFamily="50" charset="-127"/>
                  <a:ea typeface="나눔고딕" panose="020D0604000000000000" pitchFamily="50" charset="-127"/>
                </a:rPr>
                <a:t>- </a:t>
              </a:r>
              <a:r>
                <a:rPr lang="ko-KR" altLang="en-US" sz="3500" spc="-8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고딕" panose="020D0604000000000000" pitchFamily="50" charset="-127"/>
                  <a:ea typeface="나눔고딕" panose="020D0604000000000000" pitchFamily="50" charset="-127"/>
                </a:rPr>
                <a:t>무엇이 비정상적인가</a:t>
              </a:r>
              <a:r>
                <a:rPr lang="en-US" altLang="ko-KR" sz="3500" spc="-8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나눔고딕" panose="020D0604000000000000" pitchFamily="50" charset="-127"/>
                  <a:ea typeface="나눔고딕" panose="020D0604000000000000" pitchFamily="50" charset="-127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025644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오각형 5"/>
          <p:cNvSpPr/>
          <p:nvPr/>
        </p:nvSpPr>
        <p:spPr>
          <a:xfrm>
            <a:off x="776536" y="1916832"/>
            <a:ext cx="1656184" cy="1080120"/>
          </a:xfrm>
          <a:prstGeom prst="homePlate">
            <a:avLst>
              <a:gd name="adj" fmla="val 35201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경제 성장</a:t>
            </a:r>
          </a:p>
        </p:txBody>
      </p:sp>
      <p:sp>
        <p:nvSpPr>
          <p:cNvPr id="32" name="오각형 31"/>
          <p:cNvSpPr/>
          <p:nvPr/>
        </p:nvSpPr>
        <p:spPr>
          <a:xfrm>
            <a:off x="776536" y="3212976"/>
            <a:ext cx="1656184" cy="1656184"/>
          </a:xfrm>
          <a:prstGeom prst="homePlate">
            <a:avLst>
              <a:gd name="adj" fmla="val 21138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일자리 창출</a:t>
            </a:r>
          </a:p>
        </p:txBody>
      </p:sp>
      <p:sp>
        <p:nvSpPr>
          <p:cNvPr id="33" name="오각형 32"/>
          <p:cNvSpPr/>
          <p:nvPr/>
        </p:nvSpPr>
        <p:spPr>
          <a:xfrm>
            <a:off x="776536" y="5111062"/>
            <a:ext cx="1656184" cy="1062868"/>
          </a:xfrm>
          <a:prstGeom prst="homePlate">
            <a:avLst>
              <a:gd name="adj" fmla="val 3520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소비 증대</a:t>
            </a:r>
          </a:p>
        </p:txBody>
      </p:sp>
      <p:sp>
        <p:nvSpPr>
          <p:cNvPr id="35" name="직사각형 34"/>
          <p:cNvSpPr/>
          <p:nvPr/>
        </p:nvSpPr>
        <p:spPr>
          <a:xfrm>
            <a:off x="2576736" y="3212976"/>
            <a:ext cx="6552728" cy="165618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2576736" y="1916832"/>
            <a:ext cx="6552728" cy="108012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TextBox 38"/>
          <p:cNvSpPr txBox="1"/>
          <p:nvPr/>
        </p:nvSpPr>
        <p:spPr>
          <a:xfrm>
            <a:off x="2720752" y="2060848"/>
            <a:ext cx="6264696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 defTabSz="1043056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en-US" altLang="ko-KR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0.6%p </a:t>
            </a:r>
            <a:r>
              <a:rPr lang="ko-KR" altLang="en-US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추가 경제 성장</a:t>
            </a:r>
            <a:endParaRPr lang="en-US" altLang="ko-KR" sz="15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defTabSz="1043056">
              <a:lnSpc>
                <a:spcPts val="2500"/>
              </a:lnSpc>
            </a:pPr>
            <a:r>
              <a:rPr lang="en-US" altLang="ko-KR" sz="16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- </a:t>
            </a:r>
            <a:r>
              <a:rPr lang="ko-KR" altLang="en-US" sz="14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인프라 투자의 후방연쇄효과로 타 산업 신규 투자 </a:t>
            </a:r>
            <a:r>
              <a:rPr lang="en-US" altLang="ko-KR" sz="14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8</a:t>
            </a:r>
            <a:r>
              <a:rPr lang="ko-KR" altLang="en-US" sz="14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조 </a:t>
            </a:r>
            <a:r>
              <a:rPr lang="en-US" altLang="ko-KR" sz="14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6</a:t>
            </a:r>
            <a:r>
              <a:rPr lang="ko-KR" altLang="en-US" sz="14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천억 원</a:t>
            </a:r>
            <a:endParaRPr lang="en-US" altLang="ko-KR" sz="14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720752" y="3350409"/>
            <a:ext cx="6552728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 defTabSz="1043056" latinLnBrk="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ko-KR" altLang="en-US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연평균 </a:t>
            </a:r>
            <a:r>
              <a:rPr lang="en-US" altLang="ko-KR" sz="1500" b="1" dirty="0">
                <a:solidFill>
                  <a:srgbClr val="003399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137,000</a:t>
            </a:r>
            <a:r>
              <a:rPr lang="ko-KR" altLang="en-US" sz="1500" b="1" dirty="0">
                <a:solidFill>
                  <a:srgbClr val="003399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</a:t>
            </a:r>
            <a:r>
              <a:rPr lang="en-US" altLang="ko-KR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일자리 창출</a:t>
            </a:r>
            <a:endParaRPr lang="en-US" altLang="ko-KR" sz="15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defTabSz="1043056" latinLnBrk="0">
              <a:lnSpc>
                <a:spcPts val="2500"/>
              </a:lnSpc>
            </a:pPr>
            <a:r>
              <a:rPr lang="en-US" altLang="ko-KR" sz="15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- </a:t>
            </a:r>
            <a:r>
              <a:rPr lang="ko-KR" altLang="en-US" sz="14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사회적 취약계층 보호 </a:t>
            </a:r>
            <a:r>
              <a:rPr lang="en-US" altLang="ko-KR" sz="14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14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건설  기술자 </a:t>
            </a:r>
            <a:r>
              <a:rPr lang="en-US" altLang="ko-KR" sz="14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41,000</a:t>
            </a:r>
            <a:r>
              <a:rPr lang="ko-KR" altLang="en-US" sz="14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</a:t>
            </a:r>
            <a:r>
              <a:rPr lang="en-US" altLang="ko-KR" sz="14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400" dirty="0">
                <a:solidFill>
                  <a:srgbClr val="003399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건설 일용직</a:t>
            </a:r>
            <a:r>
              <a:rPr lang="en-US" altLang="ko-KR" sz="1400" dirty="0">
                <a:solidFill>
                  <a:srgbClr val="003399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400" dirty="0">
                <a:solidFill>
                  <a:srgbClr val="003399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400" dirty="0">
                <a:solidFill>
                  <a:srgbClr val="003399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96,000</a:t>
            </a:r>
            <a:r>
              <a:rPr lang="ko-KR" altLang="en-US" sz="1400" dirty="0">
                <a:solidFill>
                  <a:srgbClr val="003399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</a:t>
            </a:r>
            <a:r>
              <a:rPr lang="en-US" altLang="ko-KR" sz="1400" dirty="0">
                <a:solidFill>
                  <a:srgbClr val="003399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(70%)</a:t>
            </a:r>
          </a:p>
          <a:p>
            <a:pPr marL="85725" indent="-85725" defTabSz="1043056" latinLnBrk="0">
              <a:lnSpc>
                <a:spcPts val="2500"/>
              </a:lnSpc>
              <a:buFontTx/>
              <a:buChar char="-"/>
            </a:pPr>
            <a:r>
              <a:rPr lang="ko-KR" altLang="en-US" sz="14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지역 일자리 창출 </a:t>
            </a:r>
            <a:r>
              <a:rPr lang="en-US" altLang="ko-KR" sz="14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14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수도권</a:t>
            </a:r>
            <a:r>
              <a:rPr lang="en-US" altLang="ko-KR" sz="14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(</a:t>
            </a:r>
            <a:r>
              <a:rPr lang="ko-KR" altLang="en-US" sz="14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서울</a:t>
            </a:r>
            <a:r>
              <a:rPr lang="en-US" altLang="ko-KR" sz="14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4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경기</a:t>
            </a:r>
            <a:r>
              <a:rPr lang="en-US" altLang="ko-KR" sz="14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4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인천</a:t>
            </a:r>
            <a:r>
              <a:rPr lang="en-US" altLang="ko-KR" sz="14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14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지역 </a:t>
            </a:r>
            <a:r>
              <a:rPr lang="en-US" altLang="ko-KR" sz="14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29,000</a:t>
            </a:r>
            <a:r>
              <a:rPr lang="ko-KR" altLang="en-US" sz="14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</a:t>
            </a:r>
            <a:r>
              <a:rPr lang="en-US" altLang="ko-KR" sz="14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400" dirty="0">
                <a:solidFill>
                  <a:srgbClr val="003399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수도권 제외 지역 </a:t>
            </a:r>
            <a:r>
              <a:rPr lang="en-US" altLang="ko-KR" sz="1400" dirty="0">
                <a:solidFill>
                  <a:srgbClr val="003399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108,000</a:t>
            </a:r>
            <a:r>
              <a:rPr lang="ko-KR" altLang="en-US" sz="1400" dirty="0">
                <a:solidFill>
                  <a:srgbClr val="003399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</a:t>
            </a:r>
            <a:r>
              <a:rPr lang="en-US" altLang="ko-KR" sz="1400" dirty="0">
                <a:solidFill>
                  <a:srgbClr val="003399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(78%)</a:t>
            </a:r>
          </a:p>
        </p:txBody>
      </p:sp>
      <p:sp>
        <p:nvSpPr>
          <p:cNvPr id="41" name="직사각형 40"/>
          <p:cNvSpPr/>
          <p:nvPr/>
        </p:nvSpPr>
        <p:spPr>
          <a:xfrm>
            <a:off x="2576736" y="5093810"/>
            <a:ext cx="6552728" cy="108012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TextBox 41"/>
          <p:cNvSpPr txBox="1"/>
          <p:nvPr/>
        </p:nvSpPr>
        <p:spPr>
          <a:xfrm>
            <a:off x="2720752" y="5237826"/>
            <a:ext cx="6264696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 defTabSz="1043056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ko-KR" altLang="en-US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가계 소득 </a:t>
            </a:r>
            <a:r>
              <a:rPr lang="en-US" altLang="ko-KR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4</a:t>
            </a:r>
            <a:r>
              <a:rPr lang="ko-KR" altLang="en-US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조 </a:t>
            </a:r>
            <a:r>
              <a:rPr lang="en-US" altLang="ko-KR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8</a:t>
            </a:r>
            <a:r>
              <a:rPr lang="ko-KR" altLang="en-US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천억 원 증가</a:t>
            </a:r>
            <a:endParaRPr lang="en-US" altLang="ko-KR" sz="15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80000" indent="-180000" defTabSz="1043056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ko-KR" altLang="en-US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민간 소비 </a:t>
            </a:r>
            <a:r>
              <a:rPr lang="en-US" altLang="ko-KR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lang="ko-KR" altLang="en-US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조 </a:t>
            </a:r>
            <a:r>
              <a:rPr lang="en-US" altLang="ko-KR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lang="ko-KR" altLang="en-US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천억 원 증가</a:t>
            </a:r>
            <a:endParaRPr lang="en-US" altLang="ko-KR" sz="15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0" y="1051200"/>
            <a:ext cx="9906000" cy="522427"/>
            <a:chOff x="-770668" y="-1393736"/>
            <a:chExt cx="9666537" cy="522427"/>
          </a:xfrm>
        </p:grpSpPr>
        <p:sp>
          <p:nvSpPr>
            <p:cNvPr id="15" name="직사각형 14"/>
            <p:cNvSpPr/>
            <p:nvPr/>
          </p:nvSpPr>
          <p:spPr>
            <a:xfrm>
              <a:off x="-770668" y="-1393736"/>
              <a:ext cx="9666537" cy="522427"/>
            </a:xfrm>
            <a:prstGeom prst="rect">
              <a:avLst/>
            </a:prstGeom>
            <a:solidFill>
              <a:srgbClr val="E2E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3969" tIns="41985" rIns="83969" bIns="41985"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-660197" y="-1338916"/>
              <a:ext cx="9505056" cy="400093"/>
            </a:xfrm>
            <a:prstGeom prst="rect">
              <a:avLst/>
            </a:prstGeom>
            <a:noFill/>
          </p:spPr>
          <p:txBody>
            <a:bodyPr wrap="square" lIns="91422" tIns="45712" rIns="91422" bIns="45712" rtlCol="0" anchor="ctr">
              <a:spAutoFit/>
            </a:bodyPr>
            <a:lstStyle/>
            <a:p>
              <a:pPr algn="ctr" defTabSz="1043056"/>
              <a:r>
                <a:rPr lang="ko-KR" altLang="en-US" sz="2000" b="1" dirty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향후 </a:t>
              </a:r>
              <a:r>
                <a:rPr lang="en-US" altLang="ko-KR" sz="2000" b="1" dirty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5</a:t>
              </a:r>
              <a:r>
                <a:rPr lang="ko-KR" altLang="en-US" sz="2000" b="1" dirty="0" smtClean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년간 </a:t>
              </a:r>
              <a:r>
                <a:rPr lang="ko-KR" altLang="en-US" sz="2000" b="1" dirty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인프라 투자 </a:t>
              </a:r>
              <a:r>
                <a:rPr lang="en-US" altLang="ko-KR" sz="2000" b="1" dirty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50</a:t>
              </a:r>
              <a:r>
                <a:rPr lang="ko-KR" altLang="en-US" sz="2000" b="1" dirty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조원</a:t>
              </a:r>
              <a:r>
                <a:rPr lang="en-US" altLang="ko-KR" sz="2000" b="1" dirty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</a:t>
              </a:r>
              <a:r>
                <a:rPr lang="ko-KR" altLang="en-US" sz="2000" b="1" dirty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추가 확대</a:t>
              </a:r>
              <a:r>
                <a:rPr lang="en-US" altLang="ko-KR" sz="2000" b="1" dirty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</a:t>
              </a:r>
              <a:r>
                <a:rPr lang="ko-KR" altLang="en-US" sz="2000" b="1" dirty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시 기대효과</a:t>
              </a:r>
            </a:p>
          </p:txBody>
        </p:sp>
      </p:grpSp>
      <p:pic>
        <p:nvPicPr>
          <p:cNvPr id="17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491" y="-14714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0" y="240958"/>
            <a:ext cx="71852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9967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1.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일자리 창출 </a:t>
            </a: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vs SOC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투자 축소</a:t>
            </a:r>
            <a:endParaRPr lang="en-US" altLang="ko-KR" sz="2400" b="1" spc="-80" dirty="0">
              <a:solidFill>
                <a:srgbClr val="47C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355501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895100" y="1988840"/>
            <a:ext cx="8499023" cy="682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3260" indent="-163260" defTabSz="946052">
              <a:lnSpc>
                <a:spcPts val="2268"/>
              </a:lnSpc>
              <a:buFont typeface="Arial" panose="020B0604020202020204" pitchFamily="34" charset="0"/>
              <a:buChar char="•"/>
            </a:pPr>
            <a:r>
              <a:rPr lang="en-US" altLang="ko-KR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SOC </a:t>
            </a:r>
            <a:r>
              <a:rPr lang="ko-KR" altLang="en-US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예산</a:t>
            </a:r>
            <a:r>
              <a:rPr lang="en-US" altLang="ko-KR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1</a:t>
            </a:r>
            <a:r>
              <a:rPr lang="ko-KR" altLang="en-US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조원 감소에 따른 취업자 수 감소</a:t>
            </a:r>
            <a:r>
              <a:rPr lang="en-US" altLang="ko-KR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연평균 약 </a:t>
            </a:r>
            <a:r>
              <a:rPr lang="en-US" altLang="ko-KR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lang="ko-KR" altLang="en-US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만 여 개 일자리 감소</a:t>
            </a:r>
            <a:endParaRPr lang="en-US" altLang="ko-KR" sz="16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732201" lvl="1" indent="-259175" defTabSz="946052">
              <a:lnSpc>
                <a:spcPts val="2268"/>
              </a:lnSpc>
              <a:buFontTx/>
              <a:buChar char="-"/>
            </a:pPr>
            <a:r>
              <a:rPr lang="ko-KR" altLang="en-US" sz="15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건설업 취업자 중 약 </a:t>
            </a:r>
            <a:r>
              <a:rPr lang="en-US" altLang="ko-KR" sz="15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70%</a:t>
            </a:r>
            <a:r>
              <a:rPr lang="ko-KR" altLang="en-US" sz="15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인 </a:t>
            </a:r>
            <a:r>
              <a:rPr lang="en-US" altLang="ko-KR" sz="15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120</a:t>
            </a:r>
            <a:r>
              <a:rPr lang="ko-KR" altLang="en-US" sz="15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만 명이 건설 기능인력</a:t>
            </a:r>
            <a:r>
              <a:rPr lang="en-US" altLang="ko-KR" sz="15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5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단순 노무자 등 일용직으로 종사</a:t>
            </a:r>
            <a:endParaRPr lang="en-US" altLang="ko-KR" sz="15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130079"/>
              </p:ext>
            </p:extLst>
          </p:nvPr>
        </p:nvGraphicFramePr>
        <p:xfrm>
          <a:off x="1765549" y="3275302"/>
          <a:ext cx="6414815" cy="1045572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41859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3270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3270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3270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3270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3270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832703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52278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  <a:endParaRPr lang="ko-KR" altLang="en-US" sz="1400" b="1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82935" marR="82935" marT="41468" marB="4146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2016</a:t>
                      </a:r>
                      <a:endParaRPr lang="en-US" sz="1400" b="1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82935" marR="82935" marT="41468" marB="414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2017</a:t>
                      </a:r>
                      <a:endParaRPr lang="en-US" sz="1400" b="1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82935" marR="82935" marT="41468" marB="4146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2018</a:t>
                      </a:r>
                      <a:endParaRPr lang="en-US" sz="1400" b="1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82935" marR="82935" marT="41468" marB="4146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2019</a:t>
                      </a:r>
                      <a:endParaRPr lang="en-US" sz="1400" b="1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82935" marR="82935" marT="41468" marB="4146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u="none" strike="noStrike" kern="120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</a:t>
                      </a:r>
                      <a:r>
                        <a:rPr lang="ko-KR" altLang="en-US" sz="1400" b="1" u="none" strike="noStrike" kern="120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개년도 합계</a:t>
                      </a:r>
                      <a:endParaRPr lang="ko-KR" altLang="en-US" sz="1400" b="1" u="none" strike="noStrike" kern="120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82935" marR="82935" marT="41468" marB="414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</a:t>
                      </a:r>
                      <a:r>
                        <a:rPr lang="ko-KR" altLang="en-US" sz="1400" b="1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개년도 평균</a:t>
                      </a:r>
                      <a:endParaRPr lang="ko-KR" altLang="en-US" sz="1400" b="1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82935" marR="82935" marT="41468" marB="414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2278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고용 감소 </a:t>
                      </a:r>
                      <a:r>
                        <a:rPr lang="en-US" altLang="ko-KR" sz="1400" b="1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400" b="1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명</a:t>
                      </a:r>
                      <a:r>
                        <a:rPr lang="en-US" altLang="ko-KR" sz="1400" b="1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ko-KR" altLang="en-US" sz="1400" b="1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82935" marR="82935" marT="41468" marB="4146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20,580 </a:t>
                      </a:r>
                      <a:endParaRPr lang="en-US" sz="1400" b="1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82935" marR="82935" marT="41468" marB="414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30,184 </a:t>
                      </a:r>
                      <a:endParaRPr lang="en-US" sz="1400" b="1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82935" marR="82935" marT="41468" marB="4146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19,208 </a:t>
                      </a:r>
                      <a:endParaRPr lang="en-US" sz="1400" b="1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82935" marR="82935" marT="41468" marB="4146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13,720 </a:t>
                      </a:r>
                      <a:endParaRPr lang="en-US" sz="1400" b="1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82935" marR="82935" marT="41468" marB="4146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83,692 </a:t>
                      </a:r>
                      <a:endParaRPr lang="en-US" sz="1400" b="1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82935" marR="82935" marT="41468" marB="414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20,923 </a:t>
                      </a:r>
                      <a:endParaRPr lang="en-US" sz="1400" b="1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82935" marR="82935" marT="41468" marB="414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1747699" y="4369967"/>
            <a:ext cx="33961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46052"/>
            <a:r>
              <a:rPr lang="ko-KR" altLang="en-US" sz="10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자료 </a:t>
            </a:r>
            <a:r>
              <a:rPr lang="en-US" altLang="ko-KR" sz="10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한국건설산업연구원</a:t>
            </a: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(2016)</a:t>
            </a:r>
            <a:endParaRPr lang="ko-KR" altLang="en-US" sz="10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1" name="모서리가 둥근 직사각형 20"/>
          <p:cNvSpPr/>
          <p:nvPr/>
        </p:nvSpPr>
        <p:spPr>
          <a:xfrm>
            <a:off x="1745660" y="2783840"/>
            <a:ext cx="6434706" cy="1586127"/>
          </a:xfrm>
          <a:prstGeom prst="roundRect">
            <a:avLst>
              <a:gd name="adj" fmla="val 6754"/>
            </a:avLst>
          </a:prstGeom>
          <a:noFill/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6052"/>
            <a:endParaRPr lang="ko-KR" altLang="en-US" sz="1905">
              <a:solidFill>
                <a:prstClr val="white"/>
              </a:solidFill>
              <a:latin typeface="맑은 고딕"/>
              <a:ea typeface="맑은 고딕" panose="020B0503020000020004" pitchFamily="34" charset="-127"/>
            </a:endParaRPr>
          </a:p>
        </p:txBody>
      </p:sp>
      <p:grpSp>
        <p:nvGrpSpPr>
          <p:cNvPr id="22" name="그룹 21"/>
          <p:cNvGrpSpPr/>
          <p:nvPr/>
        </p:nvGrpSpPr>
        <p:grpSpPr>
          <a:xfrm>
            <a:off x="1697335" y="2783842"/>
            <a:ext cx="6568033" cy="507783"/>
            <a:chOff x="5310241" y="3063577"/>
            <a:chExt cx="4410000" cy="559854"/>
          </a:xfrm>
        </p:grpSpPr>
        <p:sp>
          <p:nvSpPr>
            <p:cNvPr id="23" name="모서리가 둥근 직사각형 22"/>
            <p:cNvSpPr/>
            <p:nvPr/>
          </p:nvSpPr>
          <p:spPr>
            <a:xfrm>
              <a:off x="5344473" y="3063577"/>
              <a:ext cx="4320480" cy="540000"/>
            </a:xfrm>
            <a:prstGeom prst="roundRect">
              <a:avLst>
                <a:gd name="adj" fmla="val 17347"/>
              </a:avLst>
            </a:prstGeom>
            <a:solidFill>
              <a:srgbClr val="ECF2F8"/>
            </a:solidFill>
            <a:ln w="22225">
              <a:solidFill>
                <a:srgbClr val="002B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6052"/>
              <a:endParaRPr lang="ko-KR" altLang="en-US" sz="1905">
                <a:solidFill>
                  <a:prstClr val="white"/>
                </a:solidFill>
                <a:latin typeface="맑은 고딕"/>
                <a:ea typeface="맑은 고딕" panose="020B0503020000020004" pitchFamily="34" charset="-127"/>
              </a:endParaRP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5310241" y="3520233"/>
              <a:ext cx="4410000" cy="1031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6052"/>
              <a:endParaRPr lang="ko-KR" altLang="en-US" sz="1905">
                <a:solidFill>
                  <a:prstClr val="white"/>
                </a:solidFill>
                <a:latin typeface="맑은 고딕"/>
                <a:ea typeface="맑은 고딕" panose="020B0503020000020004" pitchFamily="34" charset="-127"/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1765549" y="2809717"/>
            <a:ext cx="6338612" cy="362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46052">
              <a:lnSpc>
                <a:spcPts val="2268"/>
              </a:lnSpc>
            </a:pPr>
            <a:r>
              <a:rPr lang="en-US" altLang="ko-KR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SOC </a:t>
            </a:r>
            <a:r>
              <a:rPr lang="ko-KR" altLang="en-US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투자</a:t>
            </a:r>
            <a:r>
              <a:rPr lang="en-US" altLang="ko-KR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감소로 인한 일자리 감소 효과</a:t>
            </a:r>
            <a:endParaRPr lang="en-US" altLang="ko-KR" sz="16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96400" y="4900081"/>
            <a:ext cx="8169150" cy="977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3260" indent="-163260" defTabSz="946052" latinLnBrk="0">
              <a:lnSpc>
                <a:spcPts val="2268"/>
              </a:lnSpc>
              <a:buFont typeface="Arial" panose="020B0604020202020204" pitchFamily="34" charset="0"/>
              <a:buChar char="•"/>
            </a:pPr>
            <a:r>
              <a:rPr lang="ko-KR" altLang="en-US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건설산업은 후방연쇄효과가 매우 큰 산업 </a:t>
            </a:r>
            <a:endParaRPr lang="en-US" altLang="ko-KR" sz="16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732201" lvl="1" indent="-259175" defTabSz="946052" latinLnBrk="0">
              <a:lnSpc>
                <a:spcPts val="2268"/>
              </a:lnSpc>
              <a:buFontTx/>
              <a:buChar char="-"/>
            </a:pPr>
            <a:r>
              <a:rPr lang="ko-KR" altLang="en-US" sz="15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건설산업의 최종수요가 </a:t>
            </a:r>
            <a:r>
              <a:rPr lang="en-US" altLang="ko-KR" sz="15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lang="ko-KR" altLang="en-US" sz="15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단위 증가하면</a:t>
            </a:r>
            <a:r>
              <a:rPr lang="en-US" altLang="ko-KR" sz="15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5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전 산업에 걸쳐 건설산업의 활용이 증가하면</a:t>
            </a:r>
            <a:r>
              <a:rPr lang="en-US" altLang="ko-KR" sz="15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), </a:t>
            </a:r>
            <a:r>
              <a:rPr lang="ko-KR" altLang="en-US" sz="15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전 산업에 미치는 산업연관효과는 </a:t>
            </a:r>
            <a:r>
              <a:rPr lang="en-US" altLang="ko-KR" sz="15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1.13 </a:t>
            </a:r>
            <a:r>
              <a:rPr lang="ko-KR" altLang="en-US" sz="15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단위 증가</a:t>
            </a:r>
            <a:endParaRPr lang="en-US" altLang="ko-KR" sz="15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0" y="276037"/>
            <a:ext cx="7185248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1.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일자리 창출  </a:t>
            </a: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vs  SOC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투자 축소</a:t>
            </a:r>
            <a:endParaRPr lang="en-US" altLang="ko-KR" sz="2300" spc="-8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0" y="1051200"/>
            <a:ext cx="9906000" cy="522427"/>
            <a:chOff x="-770668" y="-1393736"/>
            <a:chExt cx="9666537" cy="522427"/>
          </a:xfrm>
        </p:grpSpPr>
        <p:sp>
          <p:nvSpPr>
            <p:cNvPr id="18" name="직사각형 17"/>
            <p:cNvSpPr/>
            <p:nvPr/>
          </p:nvSpPr>
          <p:spPr>
            <a:xfrm>
              <a:off x="-770668" y="-1393736"/>
              <a:ext cx="9666537" cy="522427"/>
            </a:xfrm>
            <a:prstGeom prst="rect">
              <a:avLst/>
            </a:prstGeom>
            <a:solidFill>
              <a:srgbClr val="E2E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3969" tIns="41985" rIns="83969" bIns="41985"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-660197" y="-1338916"/>
              <a:ext cx="9505056" cy="400093"/>
            </a:xfrm>
            <a:prstGeom prst="rect">
              <a:avLst/>
            </a:prstGeom>
            <a:noFill/>
          </p:spPr>
          <p:txBody>
            <a:bodyPr wrap="square" lIns="91422" tIns="45712" rIns="91422" bIns="45712" rtlCol="0" anchor="ctr">
              <a:spAutoFit/>
            </a:bodyPr>
            <a:lstStyle/>
            <a:p>
              <a:pPr algn="ctr"/>
              <a:r>
                <a:rPr lang="en-US" altLang="ko-KR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SOC </a:t>
              </a:r>
              <a:r>
                <a:rPr lang="ko-KR" altLang="en-US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투자의 고용 창출 효과</a:t>
              </a:r>
              <a:r>
                <a:rPr lang="en-US" altLang="ko-KR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 : </a:t>
              </a:r>
              <a:r>
                <a:rPr lang="ko-KR" altLang="en-US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사회적 취약 계층 고용에 효과적</a:t>
              </a:r>
            </a:p>
          </p:txBody>
        </p:sp>
      </p:grpSp>
      <p:pic>
        <p:nvPicPr>
          <p:cNvPr id="29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491" y="-14714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 Box 5"/>
          <p:cNvSpPr txBox="1">
            <a:spLocks noChangeArrowheads="1"/>
          </p:cNvSpPr>
          <p:nvPr/>
        </p:nvSpPr>
        <p:spPr bwMode="auto">
          <a:xfrm>
            <a:off x="0" y="240958"/>
            <a:ext cx="71852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9967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1.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일자리 창출 </a:t>
            </a: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vs SOC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투자 축소</a:t>
            </a:r>
            <a:endParaRPr lang="en-US" altLang="ko-KR" sz="2400" b="1" spc="-80" dirty="0">
              <a:solidFill>
                <a:srgbClr val="47C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605968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9417406"/>
              </p:ext>
            </p:extLst>
          </p:nvPr>
        </p:nvGraphicFramePr>
        <p:xfrm>
          <a:off x="1496616" y="4531448"/>
          <a:ext cx="7233765" cy="1697238"/>
        </p:xfrm>
        <a:graphic>
          <a:graphicData uri="http://schemas.openxmlformats.org/drawingml/2006/table">
            <a:tbl>
              <a:tblPr/>
              <a:tblGrid>
                <a:gridCol w="13447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4451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94451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82873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4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부문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4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추가 경제성장 효과</a:t>
                      </a:r>
                      <a:r>
                        <a:rPr lang="en-US" altLang="ko-KR" sz="14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(%p)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4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추가 경제성장 효과</a:t>
                      </a:r>
                      <a:r>
                        <a:rPr lang="en-US" altLang="ko-KR" sz="14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4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인프라</a:t>
                      </a:r>
                      <a:r>
                        <a:rPr lang="en-US" altLang="ko-KR" sz="14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=100.0)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2873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인프라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4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0.076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4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100.0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2873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4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공공행정 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4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0.061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4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80.3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2873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4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교육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4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0.057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4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75.0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82873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400" b="1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보건의료</a:t>
                      </a:r>
                      <a:endParaRPr lang="ko-KR" altLang="en-US" sz="1400" b="1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4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0.034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4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44.7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2873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400" b="1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사회복지</a:t>
                      </a:r>
                      <a:endParaRPr lang="ko-KR" altLang="en-US" sz="1400" b="1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4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0.057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4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75.0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1506816" y="6340098"/>
            <a:ext cx="374441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43056"/>
            <a:r>
              <a:rPr lang="ko-KR" altLang="en-US" sz="9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자료 </a:t>
            </a:r>
            <a:r>
              <a:rPr lang="en-US" altLang="ko-KR" sz="9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900" dirty="0" err="1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국회예산정책처</a:t>
            </a:r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(2014)</a:t>
            </a:r>
            <a:endParaRPr lang="ko-KR" altLang="en-US" sz="9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2" name="모서리가 둥근 직사각형 21"/>
          <p:cNvSpPr/>
          <p:nvPr/>
        </p:nvSpPr>
        <p:spPr>
          <a:xfrm>
            <a:off x="1493436" y="4077071"/>
            <a:ext cx="7233764" cy="2249233"/>
          </a:xfrm>
          <a:prstGeom prst="roundRect">
            <a:avLst>
              <a:gd name="adj" fmla="val 4119"/>
            </a:avLst>
          </a:prstGeom>
          <a:noFill/>
          <a:ln w="22225" cap="flat" cmpd="sng" algn="ctr">
            <a:solidFill>
              <a:sysClr val="window" lastClr="FFFFFF">
                <a:lumMod val="8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04305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1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grpSp>
        <p:nvGrpSpPr>
          <p:cNvPr id="23" name="그룹 22"/>
          <p:cNvGrpSpPr/>
          <p:nvPr/>
        </p:nvGrpSpPr>
        <p:grpSpPr>
          <a:xfrm>
            <a:off x="1440156" y="4005064"/>
            <a:ext cx="7379560" cy="526114"/>
            <a:chOff x="5310241" y="3063577"/>
            <a:chExt cx="4410000" cy="526114"/>
          </a:xfrm>
        </p:grpSpPr>
        <p:sp>
          <p:nvSpPr>
            <p:cNvPr id="24" name="모서리가 둥근 직사각형 23"/>
            <p:cNvSpPr/>
            <p:nvPr/>
          </p:nvSpPr>
          <p:spPr>
            <a:xfrm>
              <a:off x="5344473" y="3063577"/>
              <a:ext cx="4320480" cy="489600"/>
            </a:xfrm>
            <a:prstGeom prst="roundRect">
              <a:avLst>
                <a:gd name="adj" fmla="val 17347"/>
              </a:avLst>
            </a:prstGeom>
            <a:solidFill>
              <a:srgbClr val="ECF2F8"/>
            </a:solidFill>
            <a:ln w="22225" cap="flat" cmpd="sng" algn="ctr">
              <a:solidFill>
                <a:srgbClr val="002B82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04305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1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5310241" y="3496091"/>
              <a:ext cx="4410000" cy="936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04305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1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1515364" y="4005064"/>
            <a:ext cx="7232344" cy="3820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43056">
              <a:lnSpc>
                <a:spcPts val="2500"/>
              </a:lnSpc>
            </a:pPr>
            <a:r>
              <a:rPr lang="ko-KR" altLang="en-US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정부 지출 </a:t>
            </a:r>
            <a:r>
              <a:rPr lang="en-US" altLang="ko-KR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lang="ko-KR" altLang="en-US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조원당 경제성장률 증가 효과 비교</a:t>
            </a:r>
            <a:endParaRPr lang="en-US" altLang="ko-KR" sz="16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186868" y="1654785"/>
            <a:ext cx="8302636" cy="1054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 defTabSz="1043056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ko-KR" altLang="en-US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미국 경제자문회의</a:t>
            </a:r>
            <a:r>
              <a:rPr lang="en-US" altLang="ko-KR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(White House Council of Economic Advisers, 2016) </a:t>
            </a:r>
          </a:p>
          <a:p>
            <a:pPr marL="540000" lvl="1" indent="-285750" defTabSz="1043056">
              <a:lnSpc>
                <a:spcPts val="2500"/>
              </a:lnSpc>
              <a:buFontTx/>
              <a:buChar char="-"/>
            </a:pPr>
            <a:r>
              <a:rPr lang="ko-KR" altLang="en-US" sz="14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인프라 투자는 경제전반에 걸친 생산성 증대효과를 가져오는데 가장 효과적</a:t>
            </a:r>
            <a:r>
              <a:rPr lang="en-US" altLang="ko-KR" sz="14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(1.54</a:t>
            </a:r>
            <a:r>
              <a:rPr lang="ko-KR" altLang="en-US" sz="14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의 승수효과</a:t>
            </a:r>
            <a:r>
              <a:rPr lang="en-US" altLang="ko-KR" sz="14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en-US" altLang="ko-KR" sz="16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807278" lvl="1" indent="-285750" defTabSz="1043056">
              <a:lnSpc>
                <a:spcPts val="2500"/>
              </a:lnSpc>
              <a:buFontTx/>
              <a:buChar char="-"/>
            </a:pPr>
            <a:endParaRPr lang="en-US" altLang="ko-KR" sz="1600" b="1" dirty="0">
              <a:solidFill>
                <a:srgbClr val="1F497D">
                  <a:lumMod val="75000"/>
                </a:srgb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88000" y="3501008"/>
            <a:ext cx="8064896" cy="3789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 defTabSz="1043056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ko-KR" altLang="en-US" sz="1500" b="1" dirty="0" err="1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국회예산정책처</a:t>
            </a:r>
            <a:r>
              <a:rPr lang="en-US" altLang="ko-KR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(2014)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86868" y="2375302"/>
            <a:ext cx="7632848" cy="1054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 defTabSz="1043056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en-US" altLang="ko-KR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World Bank(2008) </a:t>
            </a:r>
          </a:p>
          <a:p>
            <a:pPr marL="254250" lvl="1" defTabSz="1043056">
              <a:lnSpc>
                <a:spcPts val="2500"/>
              </a:lnSpc>
            </a:pPr>
            <a:r>
              <a:rPr lang="en-US" altLang="ko-KR" sz="1400" dirty="0">
                <a:solidFill>
                  <a:prstClr val="black"/>
                </a:solidFill>
                <a:latin typeface="Times New Roman" panose="02020603050405020304" pitchFamily="18" charset="0"/>
                <a:ea typeface="나눔고딕" panose="020D0604000000000000" pitchFamily="50" charset="-127"/>
                <a:cs typeface="Times New Roman" panose="02020603050405020304" pitchFamily="18" charset="0"/>
              </a:rPr>
              <a:t> “</a:t>
            </a:r>
            <a:r>
              <a:rPr lang="en-US" altLang="ko-KR" sz="1400" b="1" i="1" dirty="0">
                <a:solidFill>
                  <a:prstClr val="black"/>
                </a:solidFill>
                <a:latin typeface="Times New Roman" panose="02020603050405020304" pitchFamily="18" charset="0"/>
                <a:ea typeface="나눔고딕" panose="020D0604000000000000" pitchFamily="50" charset="-127"/>
                <a:cs typeface="Times New Roman" panose="02020603050405020304" pitchFamily="18" charset="0"/>
              </a:rPr>
              <a:t>Investment in infrastructure is key</a:t>
            </a:r>
            <a:r>
              <a:rPr lang="en-US" altLang="ko-KR" sz="1400" dirty="0">
                <a:solidFill>
                  <a:prstClr val="black"/>
                </a:solidFill>
                <a:latin typeface="Times New Roman" panose="02020603050405020304" pitchFamily="18" charset="0"/>
                <a:ea typeface="나눔고딕" panose="020D0604000000000000" pitchFamily="50" charset="-127"/>
                <a:cs typeface="Times New Roman" panose="02020603050405020304" pitchFamily="18" charset="0"/>
              </a:rPr>
              <a:t> for growth and development because it expands the range of   opportunities for and returns on private investment.”</a:t>
            </a:r>
          </a:p>
        </p:txBody>
      </p:sp>
      <p:grpSp>
        <p:nvGrpSpPr>
          <p:cNvPr id="18" name="그룹 17"/>
          <p:cNvGrpSpPr/>
          <p:nvPr/>
        </p:nvGrpSpPr>
        <p:grpSpPr>
          <a:xfrm>
            <a:off x="0" y="1051200"/>
            <a:ext cx="9906000" cy="522427"/>
            <a:chOff x="-770668" y="-1393736"/>
            <a:chExt cx="9666537" cy="522427"/>
          </a:xfrm>
        </p:grpSpPr>
        <p:sp>
          <p:nvSpPr>
            <p:cNvPr id="19" name="직사각형 18"/>
            <p:cNvSpPr/>
            <p:nvPr/>
          </p:nvSpPr>
          <p:spPr>
            <a:xfrm>
              <a:off x="-770668" y="-1393736"/>
              <a:ext cx="9666537" cy="522427"/>
            </a:xfrm>
            <a:prstGeom prst="rect">
              <a:avLst/>
            </a:prstGeom>
            <a:solidFill>
              <a:srgbClr val="E2E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3969" tIns="41985" rIns="83969" bIns="41985"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-660197" y="-1338916"/>
              <a:ext cx="9505056" cy="400093"/>
            </a:xfrm>
            <a:prstGeom prst="rect">
              <a:avLst/>
            </a:prstGeom>
            <a:noFill/>
          </p:spPr>
          <p:txBody>
            <a:bodyPr wrap="square" lIns="91422" tIns="45712" rIns="91422" bIns="45712" rtlCol="0" anchor="ctr">
              <a:spAutoFit/>
            </a:bodyPr>
            <a:lstStyle/>
            <a:p>
              <a:pPr algn="ctr"/>
              <a:r>
                <a:rPr lang="ko-KR" altLang="en-US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경제 성장을 위한 투자 중 인프라 투자는 가장 효과적</a:t>
              </a:r>
            </a:p>
          </p:txBody>
        </p:sp>
      </p:grpSp>
      <p:pic>
        <p:nvPicPr>
          <p:cNvPr id="36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491" y="-14714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240958"/>
            <a:ext cx="71852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9967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2.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경제 성장 </a:t>
            </a: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vs SOC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투자 축소</a:t>
            </a:r>
            <a:endParaRPr lang="en-US" altLang="ko-KR" sz="2400" b="1" spc="-80" dirty="0">
              <a:solidFill>
                <a:srgbClr val="47C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578231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" name="TextBox 47"/>
          <p:cNvSpPr txBox="1"/>
          <p:nvPr/>
        </p:nvSpPr>
        <p:spPr>
          <a:xfrm>
            <a:off x="1011600" y="6366520"/>
            <a:ext cx="339615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46052"/>
            <a:r>
              <a:rPr lang="ko-KR" altLang="en-US" sz="9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자료 </a:t>
            </a:r>
            <a:r>
              <a:rPr lang="en-US" altLang="ko-KR" sz="9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WEF(2016-2017)</a:t>
            </a:r>
            <a:endParaRPr lang="ko-KR" altLang="en-US" sz="9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aphicFrame>
        <p:nvGraphicFramePr>
          <p:cNvPr id="49" name="표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8424875"/>
              </p:ext>
            </p:extLst>
          </p:nvPr>
        </p:nvGraphicFramePr>
        <p:xfrm>
          <a:off x="1102708" y="2346532"/>
          <a:ext cx="5045119" cy="383837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6484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006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7958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5923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국가</a:t>
                      </a:r>
                      <a:endParaRPr lang="ko-KR" altLang="en-US" sz="1600" b="1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82935" marR="82935" marT="41468" marB="4146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글로벌 </a:t>
                      </a:r>
                      <a:endParaRPr lang="en-US" altLang="ko-KR" sz="1600" u="none" strike="noStrike" kern="1200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600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경쟁력 순위</a:t>
                      </a:r>
                      <a:endParaRPr lang="ko-KR" altLang="en-US" sz="1600" b="1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82935" marR="82935" marT="41468" marB="4146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인프라의 질 </a:t>
                      </a:r>
                      <a:endParaRPr lang="en-US" altLang="ko-KR" sz="1600" u="none" strike="noStrike" kern="1200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600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순위</a:t>
                      </a:r>
                      <a:endParaRPr lang="ko-KR" altLang="en-US" sz="1600" b="1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82935" marR="82935" marT="41468" marB="41468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02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스위스</a:t>
                      </a:r>
                      <a:endParaRPr lang="ko-KR" altLang="en-US" sz="1600" b="1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82935" marR="82935" marT="41468" marB="4146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endParaRPr lang="ko-KR" altLang="en-US" sz="1600" b="1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82935" marR="82935" marT="41468" marB="4146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</a:t>
                      </a:r>
                      <a:endParaRPr lang="ko-KR" altLang="en-US" sz="1600" b="1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82935" marR="82935" marT="41468" marB="41468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202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싱가포르</a:t>
                      </a:r>
                      <a:endParaRPr lang="ko-KR" altLang="en-US" sz="1600" b="1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82935" marR="82935" marT="41468" marB="41468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</a:t>
                      </a:r>
                      <a:endParaRPr lang="ko-KR" altLang="en-US" sz="1600" b="1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82935" marR="82935" marT="41468" marB="41468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</a:t>
                      </a:r>
                      <a:endParaRPr lang="ko-KR" altLang="en-US" sz="1600" b="1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82935" marR="82935" marT="41468" marB="41468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202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미국</a:t>
                      </a:r>
                      <a:endParaRPr lang="ko-KR" altLang="en-US" sz="1600" b="1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82935" marR="82935" marT="41468" marB="41468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</a:t>
                      </a:r>
                      <a:endParaRPr lang="ko-KR" altLang="en-US" sz="1600" b="1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82935" marR="82935" marT="41468" marB="41468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11</a:t>
                      </a:r>
                      <a:endParaRPr lang="ko-KR" altLang="en-US" sz="1600" b="1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82935" marR="82935" marT="41468" marB="41468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202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네덜란드</a:t>
                      </a:r>
                      <a:endParaRPr lang="ko-KR" altLang="en-US" sz="1600" b="1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82935" marR="82935" marT="41468" marB="41468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</a:t>
                      </a:r>
                      <a:endParaRPr lang="ko-KR" altLang="en-US" sz="1600" b="1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82935" marR="82935" marT="41468" marB="41468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</a:t>
                      </a:r>
                      <a:endParaRPr lang="ko-KR" altLang="en-US" sz="1600" b="1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82935" marR="82935" marT="41468" marB="41468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202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독일</a:t>
                      </a:r>
                      <a:endParaRPr lang="ko-KR" altLang="en-US" sz="1600" b="1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82935" marR="82935" marT="41468" marB="4146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</a:t>
                      </a:r>
                      <a:endParaRPr lang="ko-KR" altLang="en-US" sz="1600" b="1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82935" marR="82935" marT="41468" marB="4146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</a:t>
                      </a:r>
                      <a:endParaRPr lang="ko-KR" altLang="en-US" sz="1600" b="1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82935" marR="82935" marT="41468" marB="41468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202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스웨덴</a:t>
                      </a:r>
                      <a:endParaRPr lang="ko-KR" altLang="en-US" sz="1600" b="1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82935" marR="82935" marT="41468" marB="41468" anchor="ctr"/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</a:t>
                      </a:r>
                      <a:endParaRPr lang="ko-KR" altLang="en-US" sz="1600" b="1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82935" marR="82935" marT="41468" marB="4146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</a:t>
                      </a:r>
                      <a:endParaRPr lang="ko-KR" altLang="en-US" sz="1600" b="1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82935" marR="82935" marT="41468" marB="41468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02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영국</a:t>
                      </a:r>
                      <a:endParaRPr lang="ko-KR" altLang="en-US" sz="1600" b="1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82935" marR="82935" marT="41468" marB="41468" anchor="ctr"/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</a:t>
                      </a:r>
                      <a:endParaRPr lang="ko-KR" altLang="en-US" sz="1600" b="1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82935" marR="82935" marT="41468" marB="4146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</a:t>
                      </a:r>
                      <a:endParaRPr lang="ko-KR" altLang="en-US" sz="1600" b="1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82935" marR="82935" marT="41468" marB="41468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202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일본</a:t>
                      </a:r>
                      <a:endParaRPr lang="ko-KR" altLang="en-US" sz="1600" b="1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82935" marR="82935" marT="41468" marB="41468" anchor="ctr"/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</a:t>
                      </a:r>
                      <a:endParaRPr lang="ko-KR" altLang="en-US" sz="1600" b="1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82935" marR="82935" marT="41468" marB="4146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</a:t>
                      </a:r>
                      <a:endParaRPr lang="ko-KR" altLang="en-US" sz="1600" b="1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82935" marR="82935" marT="41468" marB="41468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202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홍콩</a:t>
                      </a:r>
                      <a:endParaRPr lang="ko-KR" altLang="en-US" sz="1600" b="1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82935" marR="82935" marT="41468" marB="41468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</a:t>
                      </a:r>
                      <a:endParaRPr lang="ko-KR" altLang="en-US" sz="1600" b="1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82935" marR="82935" marT="41468" marB="41468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endParaRPr lang="ko-KR" altLang="en-US" sz="1600" b="1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82935" marR="82935" marT="41468" marB="41468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202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핀란드</a:t>
                      </a:r>
                      <a:endParaRPr lang="ko-KR" altLang="en-US" sz="1600" b="1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82935" marR="82935" marT="41468" marB="4146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</a:t>
                      </a:r>
                      <a:endParaRPr lang="ko-KR" altLang="en-US" sz="1600" b="1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82935" marR="82935" marT="41468" marB="41468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u="none" strike="noStrike" kern="120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26</a:t>
                      </a:r>
                      <a:endParaRPr lang="ko-KR" altLang="en-US" sz="1600" b="1" u="none" strike="noStrike" kern="1200" dirty="0">
                        <a:solidFill>
                          <a:schemeClr val="dk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82935" marR="82935" marT="41468" marB="41468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50" name="TextBox 49"/>
          <p:cNvSpPr txBox="1"/>
          <p:nvPr/>
        </p:nvSpPr>
        <p:spPr>
          <a:xfrm>
            <a:off x="6364990" y="2366418"/>
            <a:ext cx="3124514" cy="3608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3260" indent="-163260" defTabSz="946052" latinLnBrk="0">
              <a:lnSpc>
                <a:spcPts val="2268"/>
              </a:lnSpc>
              <a:buFont typeface="Arial" panose="020B0604020202020204" pitchFamily="34" charset="0"/>
              <a:buChar char="•"/>
            </a:pPr>
            <a:r>
              <a:rPr lang="ko-KR" altLang="en-US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인프라의 질과</a:t>
            </a:r>
            <a:r>
              <a:rPr lang="en-US" altLang="ko-KR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글로벌 경쟁력 순위의 상관계수  </a:t>
            </a:r>
            <a:endParaRPr lang="en-US" altLang="ko-KR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266700" indent="-180975" defTabSz="946052" latinLnBrk="0">
              <a:lnSpc>
                <a:spcPts val="2268"/>
              </a:lnSpc>
              <a:buFontTx/>
              <a:buChar char="-"/>
            </a:pP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세계경제포럼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(WEF) 138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개국 대상 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0.89</a:t>
            </a:r>
          </a:p>
          <a:p>
            <a:pPr marL="266700" indent="-180975" defTabSz="946052" latinLnBrk="0">
              <a:lnSpc>
                <a:spcPts val="2268"/>
              </a:lnSpc>
              <a:buFontTx/>
              <a:buChar char="-"/>
            </a:pP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OECD 34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개국 대상 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0.70</a:t>
            </a:r>
          </a:p>
          <a:p>
            <a:pPr marL="266700" indent="-180975" defTabSz="946052" latinLnBrk="0">
              <a:lnSpc>
                <a:spcPts val="2268"/>
              </a:lnSpc>
              <a:buFontTx/>
              <a:buChar char="-"/>
            </a:pPr>
            <a:endParaRPr lang="en-US" altLang="ko-KR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63260" lvl="0" indent="-163260" defTabSz="946052" latinLnBrk="0">
              <a:lnSpc>
                <a:spcPts val="2268"/>
              </a:lnSpc>
              <a:buFont typeface="Arial" panose="020B0604020202020204" pitchFamily="34" charset="0"/>
              <a:buChar char="•"/>
            </a:pPr>
            <a:r>
              <a:rPr lang="en-US" altLang="ko-KR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WEF 2016 </a:t>
            </a:r>
            <a:r>
              <a:rPr lang="ko-KR" altLang="en-US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글로벌 경쟁력 지수 </a:t>
            </a:r>
            <a:r>
              <a:rPr lang="en-US" altLang="ko-KR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lang="en-US" altLang="ko-KR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266700" indent="-180975" defTabSz="946052" latinLnBrk="0">
              <a:lnSpc>
                <a:spcPts val="2268"/>
              </a:lnSpc>
              <a:buFontTx/>
              <a:buChar char="-"/>
            </a:pP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한국 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26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위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(138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개국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로 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년간 정체</a:t>
            </a:r>
            <a:endParaRPr lang="en-US" altLang="ko-KR" dirty="0">
              <a:solidFill>
                <a:srgbClr val="1F497D">
                  <a:lumMod val="75000"/>
                </a:srgb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285750" indent="-285750" defTabSz="946052" latinLnBrk="0">
              <a:lnSpc>
                <a:spcPts val="2268"/>
              </a:lnSpc>
              <a:buFontTx/>
              <a:buChar char="-"/>
            </a:pPr>
            <a:endParaRPr lang="en-US" altLang="ko-KR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259175" indent="-259175" defTabSz="946052">
              <a:lnSpc>
                <a:spcPts val="2268"/>
              </a:lnSpc>
              <a:buFontTx/>
              <a:buChar char="-"/>
            </a:pPr>
            <a:endParaRPr lang="en-US" altLang="ko-KR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1" name="모서리가 둥근 직사각형 50"/>
          <p:cNvSpPr/>
          <p:nvPr/>
        </p:nvSpPr>
        <p:spPr>
          <a:xfrm>
            <a:off x="1011600" y="2114934"/>
            <a:ext cx="5222422" cy="4239431"/>
          </a:xfrm>
          <a:prstGeom prst="roundRect">
            <a:avLst>
              <a:gd name="adj" fmla="val 2628"/>
            </a:avLst>
          </a:prstGeom>
          <a:noFill/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6052"/>
            <a:endParaRPr lang="ko-KR" altLang="en-US" sz="1905">
              <a:solidFill>
                <a:prstClr val="white"/>
              </a:solidFill>
              <a:latin typeface="맑은 고딕"/>
              <a:ea typeface="맑은 고딕" panose="020B0503020000020004" pitchFamily="34" charset="-127"/>
            </a:endParaRPr>
          </a:p>
        </p:txBody>
      </p:sp>
      <p:grpSp>
        <p:nvGrpSpPr>
          <p:cNvPr id="52" name="그룹 51"/>
          <p:cNvGrpSpPr/>
          <p:nvPr/>
        </p:nvGrpSpPr>
        <p:grpSpPr>
          <a:xfrm>
            <a:off x="969051" y="1787889"/>
            <a:ext cx="5330630" cy="510222"/>
            <a:chOff x="5310241" y="3063577"/>
            <a:chExt cx="4410000" cy="635610"/>
          </a:xfrm>
        </p:grpSpPr>
        <p:sp>
          <p:nvSpPr>
            <p:cNvPr id="53" name="모서리가 둥근 직사각형 52"/>
            <p:cNvSpPr/>
            <p:nvPr/>
          </p:nvSpPr>
          <p:spPr>
            <a:xfrm>
              <a:off x="5344473" y="3063577"/>
              <a:ext cx="4320480" cy="609921"/>
            </a:xfrm>
            <a:prstGeom prst="roundRect">
              <a:avLst>
                <a:gd name="adj" fmla="val 17347"/>
              </a:avLst>
            </a:prstGeom>
            <a:solidFill>
              <a:srgbClr val="ECF2F8"/>
            </a:solidFill>
            <a:ln w="22225">
              <a:solidFill>
                <a:srgbClr val="002B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6052"/>
              <a:endParaRPr lang="ko-KR" altLang="en-US" sz="1905">
                <a:solidFill>
                  <a:prstClr val="white"/>
                </a:solidFill>
                <a:latin typeface="맑은 고딕"/>
                <a:ea typeface="맑은 고딕" panose="020B0503020000020004" pitchFamily="34" charset="-127"/>
              </a:endParaRPr>
            </a:p>
          </p:txBody>
        </p:sp>
        <p:sp>
          <p:nvSpPr>
            <p:cNvPr id="54" name="직사각형 53"/>
            <p:cNvSpPr/>
            <p:nvPr/>
          </p:nvSpPr>
          <p:spPr>
            <a:xfrm>
              <a:off x="5310241" y="3582585"/>
              <a:ext cx="4410000" cy="1166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6052"/>
              <a:endParaRPr lang="ko-KR" altLang="en-US" sz="1905">
                <a:solidFill>
                  <a:prstClr val="white"/>
                </a:solidFill>
                <a:latin typeface="맑은 고딕"/>
                <a:ea typeface="맑은 고딕" panose="020B0503020000020004" pitchFamily="34" charset="-127"/>
              </a:endParaRPr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1037264" y="1787885"/>
            <a:ext cx="5144432" cy="368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46052">
              <a:lnSpc>
                <a:spcPts val="2268"/>
              </a:lnSpc>
            </a:pPr>
            <a:r>
              <a:rPr lang="ko-KR" altLang="en-US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글로벌 경쟁력 </a:t>
            </a:r>
            <a:r>
              <a:rPr lang="en-US" altLang="ko-KR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TOP 10 </a:t>
            </a:r>
            <a:r>
              <a:rPr lang="ko-KR" altLang="en-US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국가와 인프라의 질 순위</a:t>
            </a:r>
            <a:endParaRPr lang="en-US" altLang="ko-KR" sz="16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0" y="276037"/>
            <a:ext cx="7185248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2.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경제 성장  </a:t>
            </a: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vs  SOC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투자 축소</a:t>
            </a:r>
            <a:endParaRPr lang="en-US" altLang="ko-KR" sz="2300" spc="-8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25" name="그룹 24"/>
          <p:cNvGrpSpPr/>
          <p:nvPr/>
        </p:nvGrpSpPr>
        <p:grpSpPr>
          <a:xfrm>
            <a:off x="0" y="1051200"/>
            <a:ext cx="9906000" cy="522427"/>
            <a:chOff x="-770668" y="-1393736"/>
            <a:chExt cx="9666537" cy="522427"/>
          </a:xfrm>
        </p:grpSpPr>
        <p:sp>
          <p:nvSpPr>
            <p:cNvPr id="26" name="직사각형 25"/>
            <p:cNvSpPr/>
            <p:nvPr/>
          </p:nvSpPr>
          <p:spPr>
            <a:xfrm>
              <a:off x="-770668" y="-1393736"/>
              <a:ext cx="9666537" cy="522427"/>
            </a:xfrm>
            <a:prstGeom prst="rect">
              <a:avLst/>
            </a:prstGeom>
            <a:solidFill>
              <a:srgbClr val="E2E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3969" tIns="41985" rIns="83969" bIns="41985"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-660197" y="-1338916"/>
              <a:ext cx="9505056" cy="400093"/>
            </a:xfrm>
            <a:prstGeom prst="rect">
              <a:avLst/>
            </a:prstGeom>
            <a:noFill/>
          </p:spPr>
          <p:txBody>
            <a:bodyPr wrap="square" lIns="91422" tIns="45712" rIns="91422" bIns="45712" rtlCol="0" anchor="ctr">
              <a:spAutoFit/>
            </a:bodyPr>
            <a:lstStyle/>
            <a:p>
              <a:pPr algn="ctr"/>
              <a:r>
                <a:rPr lang="ko-KR" altLang="en-US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인프라의 질</a:t>
              </a:r>
              <a:r>
                <a:rPr lang="en-US" altLang="ko-KR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(Quality of Infrastructure) ↑, </a:t>
              </a:r>
              <a:r>
                <a:rPr lang="ko-KR" altLang="en-US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글로벌 경쟁력 ↑</a:t>
              </a:r>
            </a:p>
          </p:txBody>
        </p:sp>
      </p:grpSp>
      <p:pic>
        <p:nvPicPr>
          <p:cNvPr id="30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491" y="-14714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Text Box 5"/>
          <p:cNvSpPr txBox="1">
            <a:spLocks noChangeArrowheads="1"/>
          </p:cNvSpPr>
          <p:nvPr/>
        </p:nvSpPr>
        <p:spPr bwMode="auto">
          <a:xfrm>
            <a:off x="0" y="240958"/>
            <a:ext cx="71852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9967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2.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경제 성장 </a:t>
            </a: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vs SOC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투자 축소</a:t>
            </a:r>
            <a:endParaRPr lang="en-US" altLang="ko-KR" sz="2400" b="1" spc="-80" dirty="0">
              <a:solidFill>
                <a:srgbClr val="47C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69131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모서리가 둥근 직사각형 14"/>
          <p:cNvSpPr/>
          <p:nvPr/>
        </p:nvSpPr>
        <p:spPr>
          <a:xfrm>
            <a:off x="2417235" y="1828895"/>
            <a:ext cx="6993449" cy="4260626"/>
          </a:xfrm>
          <a:prstGeom prst="roundRect">
            <a:avLst>
              <a:gd name="adj" fmla="val 2235"/>
            </a:avLst>
          </a:prstGeom>
          <a:noFill/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6052"/>
            <a:endParaRPr lang="ko-KR" altLang="en-US" sz="1905">
              <a:solidFill>
                <a:prstClr val="white"/>
              </a:solidFill>
              <a:latin typeface="맑은 고딕"/>
              <a:ea typeface="맑은 고딕" panose="020B0503020000020004" pitchFamily="34" charset="-127"/>
            </a:endParaRPr>
          </a:p>
        </p:txBody>
      </p:sp>
      <p:pic>
        <p:nvPicPr>
          <p:cNvPr id="5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Box 22"/>
          <p:cNvSpPr txBox="1"/>
          <p:nvPr/>
        </p:nvSpPr>
        <p:spPr>
          <a:xfrm>
            <a:off x="416495" y="2852936"/>
            <a:ext cx="1728193" cy="2360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46052" latinLnBrk="0">
              <a:lnSpc>
                <a:spcPts val="3000"/>
              </a:lnSpc>
            </a:pPr>
            <a:r>
              <a:rPr lang="en-US" altLang="ko-KR" sz="2000" b="1" i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“GDP </a:t>
            </a:r>
            <a:r>
              <a:rPr lang="ko-KR" altLang="en-US" sz="2000" b="1" i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대비 인프라 투자 비중과 경제성장률 </a:t>
            </a:r>
            <a:r>
              <a:rPr lang="en-US" altLang="ko-KR" sz="2000" b="1" i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</a:t>
            </a:r>
            <a:r>
              <a:rPr lang="ko-KR" altLang="en-US" sz="2000" b="1" i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lang="en-US" altLang="ko-KR" sz="2000" b="1" i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defTabSz="946052" latinLnBrk="0">
              <a:lnSpc>
                <a:spcPts val="3000"/>
              </a:lnSpc>
            </a:pPr>
            <a:r>
              <a:rPr lang="ko-KR" altLang="en-US" sz="2000" b="1" i="1" dirty="0">
                <a:solidFill>
                  <a:srgbClr val="000099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정</a:t>
            </a:r>
            <a:r>
              <a:rPr lang="en-US" altLang="ko-KR" sz="2000" b="1" i="1" dirty="0">
                <a:solidFill>
                  <a:srgbClr val="000099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(+)</a:t>
            </a:r>
            <a:r>
              <a:rPr lang="ko-KR" altLang="en-US" sz="2000" b="1" i="1" dirty="0">
                <a:solidFill>
                  <a:srgbClr val="000099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의 상관관계</a:t>
            </a:r>
            <a:r>
              <a:rPr lang="en-US" altLang="ko-KR" sz="2000" b="1" i="1" dirty="0">
                <a:solidFill>
                  <a:srgbClr val="000099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(0.2)”</a:t>
            </a:r>
            <a:r>
              <a:rPr lang="ko-KR" altLang="en-US" sz="2000" b="1" i="1" dirty="0">
                <a:solidFill>
                  <a:srgbClr val="000099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lang="en-US" altLang="ko-KR" sz="2000" b="1" i="1" dirty="0">
              <a:solidFill>
                <a:srgbClr val="000099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2360712" y="1828894"/>
            <a:ext cx="7139481" cy="518120"/>
            <a:chOff x="381255" y="2449339"/>
            <a:chExt cx="4431667" cy="518120"/>
          </a:xfrm>
        </p:grpSpPr>
        <p:grpSp>
          <p:nvGrpSpPr>
            <p:cNvPr id="25" name="그룹 24"/>
            <p:cNvGrpSpPr/>
            <p:nvPr/>
          </p:nvGrpSpPr>
          <p:grpSpPr>
            <a:xfrm>
              <a:off x="381255" y="2449339"/>
              <a:ext cx="4431667" cy="518120"/>
              <a:chOff x="5310241" y="3063577"/>
              <a:chExt cx="4410000" cy="545639"/>
            </a:xfrm>
          </p:grpSpPr>
          <p:sp>
            <p:nvSpPr>
              <p:cNvPr id="26" name="모서리가 둥근 직사각형 25"/>
              <p:cNvSpPr/>
              <p:nvPr/>
            </p:nvSpPr>
            <p:spPr>
              <a:xfrm>
                <a:off x="5344473" y="3063577"/>
                <a:ext cx="4320480" cy="515604"/>
              </a:xfrm>
              <a:prstGeom prst="roundRect">
                <a:avLst>
                  <a:gd name="adj" fmla="val 17347"/>
                </a:avLst>
              </a:prstGeom>
              <a:solidFill>
                <a:srgbClr val="ECF2F8"/>
              </a:solidFill>
              <a:ln w="22225">
                <a:solidFill>
                  <a:srgbClr val="002B8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46052"/>
                <a:endParaRPr lang="ko-KR" altLang="en-US" sz="1905">
                  <a:solidFill>
                    <a:prstClr val="white"/>
                  </a:solidFill>
                  <a:latin typeface="맑은 고딕"/>
                  <a:ea typeface="맑은 고딕" panose="020B0503020000020004" pitchFamily="34" charset="-127"/>
                </a:endParaRPr>
              </a:p>
            </p:txBody>
          </p:sp>
          <p:sp>
            <p:nvSpPr>
              <p:cNvPr id="27" name="직사각형 26"/>
              <p:cNvSpPr/>
              <p:nvPr/>
            </p:nvSpPr>
            <p:spPr>
              <a:xfrm>
                <a:off x="5310241" y="3510645"/>
                <a:ext cx="4410000" cy="9857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46052"/>
                <a:endParaRPr lang="ko-KR" altLang="en-US" sz="1905">
                  <a:solidFill>
                    <a:prstClr val="white"/>
                  </a:solidFill>
                  <a:latin typeface="맑은 고딕"/>
                  <a:ea typeface="맑은 고딕" panose="020B0503020000020004" pitchFamily="34" charset="-127"/>
                </a:endParaRPr>
              </a:p>
            </p:txBody>
          </p:sp>
        </p:grpSp>
        <p:sp>
          <p:nvSpPr>
            <p:cNvPr id="28" name="TextBox 27"/>
            <p:cNvSpPr txBox="1"/>
            <p:nvPr/>
          </p:nvSpPr>
          <p:spPr>
            <a:xfrm>
              <a:off x="449469" y="2474741"/>
              <a:ext cx="4276870" cy="3627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46052">
                <a:lnSpc>
                  <a:spcPts val="2268"/>
                </a:lnSpc>
              </a:pPr>
              <a:r>
                <a:rPr lang="ko-KR" altLang="en-US" sz="1600" b="1" dirty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인프라 투자 비중과 경제성장률</a:t>
              </a:r>
              <a:endParaRPr lang="en-US" altLang="ko-KR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2406419" y="6089521"/>
            <a:ext cx="640079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46052"/>
            <a:r>
              <a:rPr lang="ko-KR" altLang="en-US" sz="9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자료 </a:t>
            </a:r>
            <a:r>
              <a:rPr lang="en-US" altLang="ko-KR" sz="9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en-US" altLang="ko-KR" sz="900" dirty="0" err="1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statOECD</a:t>
            </a:r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database(2006~2015)</a:t>
            </a:r>
          </a:p>
          <a:p>
            <a:pPr defTabSz="946052"/>
            <a:r>
              <a:rPr lang="ko-KR" altLang="en-US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주</a:t>
            </a:r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 : </a:t>
            </a:r>
            <a:r>
              <a:rPr lang="ko-KR" altLang="en-US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각 상관계수는 </a:t>
            </a:r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5% </a:t>
            </a:r>
            <a:r>
              <a:rPr lang="ko-KR" altLang="en-US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수준에서 통계적으로 유의함</a:t>
            </a:r>
            <a:endParaRPr lang="en-US" altLang="ko-KR" sz="9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defTabSz="946052"/>
            <a:r>
              <a:rPr lang="ko-KR" altLang="en-US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주</a:t>
            </a:r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 : </a:t>
            </a:r>
            <a:r>
              <a:rPr lang="ko-KR" altLang="en-US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경제성장률</a:t>
            </a:r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GDP </a:t>
            </a:r>
            <a:r>
              <a:rPr lang="ko-KR" altLang="en-US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대비 투자 비중은</a:t>
            </a:r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OECD 35</a:t>
            </a:r>
            <a:r>
              <a:rPr lang="ko-KR" altLang="en-US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개국 </a:t>
            </a:r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2006~2015</a:t>
            </a:r>
            <a:r>
              <a:rPr lang="ko-KR" altLang="en-US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년 동안의 </a:t>
            </a:r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10</a:t>
            </a:r>
            <a:r>
              <a:rPr lang="ko-KR" altLang="en-US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년 평균치임</a:t>
            </a: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0" y="276037"/>
            <a:ext cx="7185248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2.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경제 성장  </a:t>
            </a: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vs  SOC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투자 축소</a:t>
            </a:r>
            <a:endParaRPr lang="en-US" altLang="ko-KR" sz="2300" spc="-8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2579397" y="2301497"/>
            <a:ext cx="6659869" cy="3788024"/>
            <a:chOff x="2613611" y="2318217"/>
            <a:chExt cx="6659869" cy="3788024"/>
          </a:xfrm>
        </p:grpSpPr>
        <p:pic>
          <p:nvPicPr>
            <p:cNvPr id="30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58" t="7734" r="5764" b="27130"/>
            <a:stretch/>
          </p:blipFill>
          <p:spPr bwMode="auto">
            <a:xfrm>
              <a:off x="3128043" y="2318217"/>
              <a:ext cx="6001421" cy="37750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6825208" y="5589240"/>
              <a:ext cx="24482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Infrastructure investment/GDP(2006-2015)</a:t>
              </a:r>
              <a:endParaRPr lang="ko-KR" altLang="en-US" sz="8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3224808" y="2564904"/>
              <a:ext cx="0" cy="3266238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연결선 18"/>
            <p:cNvCxnSpPr/>
            <p:nvPr/>
          </p:nvCxnSpPr>
          <p:spPr>
            <a:xfrm flipH="1">
              <a:off x="3132003" y="5831142"/>
              <a:ext cx="6043591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2936776" y="3137918"/>
              <a:ext cx="26215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dirty="0">
                  <a:solidFill>
                    <a:schemeClr val="bg1">
                      <a:lumMod val="50000"/>
                    </a:schemeClr>
                  </a:solidFill>
                </a:rPr>
                <a:t>5</a:t>
              </a:r>
              <a:endParaRPr lang="ko-KR" alt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936776" y="4126015"/>
              <a:ext cx="26215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dirty="0">
                  <a:solidFill>
                    <a:schemeClr val="bg1">
                      <a:lumMod val="50000"/>
                    </a:schemeClr>
                  </a:solidFill>
                </a:rPr>
                <a:t>0</a:t>
              </a:r>
              <a:endParaRPr lang="ko-KR" alt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864700" y="5114062"/>
              <a:ext cx="39461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dirty="0">
                  <a:solidFill>
                    <a:schemeClr val="bg1">
                      <a:lumMod val="50000"/>
                    </a:schemeClr>
                  </a:solidFill>
                </a:rPr>
                <a:t>-5</a:t>
              </a:r>
              <a:endParaRPr lang="ko-KR" alt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348058" y="5851469"/>
              <a:ext cx="50405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dirty="0">
                  <a:solidFill>
                    <a:schemeClr val="bg1">
                      <a:lumMod val="50000"/>
                    </a:schemeClr>
                  </a:solidFill>
                </a:rPr>
                <a:t>0.5</a:t>
              </a:r>
              <a:endParaRPr lang="ko-KR" alt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7214126" y="5854763"/>
              <a:ext cx="50405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dirty="0">
                  <a:solidFill>
                    <a:schemeClr val="bg1">
                      <a:lumMod val="50000"/>
                    </a:schemeClr>
                  </a:solidFill>
                </a:rPr>
                <a:t>1.5</a:t>
              </a:r>
              <a:endParaRPr lang="ko-KR" alt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799844" y="5860020"/>
              <a:ext cx="50405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dirty="0">
                  <a:solidFill>
                    <a:schemeClr val="bg1">
                      <a:lumMod val="50000"/>
                    </a:schemeClr>
                  </a:solidFill>
                </a:rPr>
                <a:t>1</a:t>
              </a:r>
              <a:endParaRPr lang="ko-KR" alt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6040361" y="5764087"/>
              <a:ext cx="0" cy="144016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직선 연결선 36"/>
            <p:cNvCxnSpPr/>
            <p:nvPr/>
          </p:nvCxnSpPr>
          <p:spPr>
            <a:xfrm>
              <a:off x="7473280" y="5759134"/>
              <a:ext cx="0" cy="144016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직선 연결선 37"/>
            <p:cNvCxnSpPr/>
            <p:nvPr/>
          </p:nvCxnSpPr>
          <p:spPr>
            <a:xfrm>
              <a:off x="4592960" y="5762134"/>
              <a:ext cx="0" cy="144016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 rot="10800000">
              <a:off x="2613611" y="3421868"/>
              <a:ext cx="323165" cy="151930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en-US" altLang="ko-KR" sz="900" dirty="0"/>
                <a:t>GDP growth(2006-2015)</a:t>
              </a:r>
              <a:endParaRPr lang="ko-KR" altLang="en-US" sz="900" dirty="0"/>
            </a:p>
          </p:txBody>
        </p:sp>
      </p:grpSp>
      <p:grpSp>
        <p:nvGrpSpPr>
          <p:cNvPr id="42" name="그룹 41"/>
          <p:cNvGrpSpPr/>
          <p:nvPr/>
        </p:nvGrpSpPr>
        <p:grpSpPr>
          <a:xfrm>
            <a:off x="0" y="1051200"/>
            <a:ext cx="9906000" cy="522427"/>
            <a:chOff x="-770668" y="-1393736"/>
            <a:chExt cx="9666537" cy="522427"/>
          </a:xfrm>
        </p:grpSpPr>
        <p:sp>
          <p:nvSpPr>
            <p:cNvPr id="43" name="직사각형 42"/>
            <p:cNvSpPr/>
            <p:nvPr/>
          </p:nvSpPr>
          <p:spPr>
            <a:xfrm>
              <a:off x="-770668" y="-1393736"/>
              <a:ext cx="9666537" cy="522427"/>
            </a:xfrm>
            <a:prstGeom prst="rect">
              <a:avLst/>
            </a:prstGeom>
            <a:solidFill>
              <a:srgbClr val="E2E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3969" tIns="41985" rIns="83969" bIns="41985"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-660197" y="-1338916"/>
              <a:ext cx="9505056" cy="400093"/>
            </a:xfrm>
            <a:prstGeom prst="rect">
              <a:avLst/>
            </a:prstGeom>
            <a:noFill/>
          </p:spPr>
          <p:txBody>
            <a:bodyPr wrap="square" lIns="91422" tIns="45712" rIns="91422" bIns="45712" rtlCol="0" anchor="ctr">
              <a:spAutoFit/>
            </a:bodyPr>
            <a:lstStyle/>
            <a:p>
              <a:pPr algn="ctr"/>
              <a:r>
                <a:rPr lang="ko-KR" altLang="en-US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인프라 투자 ↑  →  경제 성장률 ↑</a:t>
              </a:r>
            </a:p>
          </p:txBody>
        </p:sp>
      </p:grpSp>
      <p:pic>
        <p:nvPicPr>
          <p:cNvPr id="45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491" y="-14714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" name="Text Box 5"/>
          <p:cNvSpPr txBox="1">
            <a:spLocks noChangeArrowheads="1"/>
          </p:cNvSpPr>
          <p:nvPr/>
        </p:nvSpPr>
        <p:spPr bwMode="auto">
          <a:xfrm>
            <a:off x="0" y="240958"/>
            <a:ext cx="71852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9967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2.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경제 성장 </a:t>
            </a: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vs SOC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투자 축소</a:t>
            </a:r>
            <a:endParaRPr lang="en-US" altLang="ko-KR" sz="2400" b="1" spc="-80" dirty="0">
              <a:solidFill>
                <a:srgbClr val="47C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556827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모서리가 둥근 직사각형 22"/>
          <p:cNvSpPr/>
          <p:nvPr/>
        </p:nvSpPr>
        <p:spPr>
          <a:xfrm>
            <a:off x="327554" y="3862219"/>
            <a:ext cx="9242777" cy="2231077"/>
          </a:xfrm>
          <a:prstGeom prst="roundRect">
            <a:avLst>
              <a:gd name="adj" fmla="val 3427"/>
            </a:avLst>
          </a:prstGeom>
          <a:noFill/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6052"/>
            <a:endParaRPr lang="ko-KR" altLang="en-US" sz="1905">
              <a:solidFill>
                <a:prstClr val="white"/>
              </a:solidFill>
              <a:latin typeface="맑은 고딕"/>
              <a:ea typeface="맑은 고딕" panose="020B0503020000020004" pitchFamily="34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730248" y="1700808"/>
            <a:ext cx="8831264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 latinLnBrk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kumimoji="1" lang="ko-KR" altLang="en-US" sz="16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정부 </a:t>
            </a:r>
            <a:r>
              <a:rPr kumimoji="1" lang="en-US" altLang="ko-KR" sz="16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SOC </a:t>
            </a:r>
            <a:r>
              <a:rPr kumimoji="1" lang="ko-KR" altLang="en-US" sz="16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예산 감소 시 건설산업을 </a:t>
            </a:r>
            <a:r>
              <a:rPr kumimoji="1" lang="ko-KR" altLang="en-US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포함하여 국내 전 산업의 생산액 감소 불가피</a:t>
            </a:r>
            <a:endParaRPr kumimoji="1" lang="en-US" altLang="ko-KR" sz="15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285750" indent="-285750" fontAlgn="base" latinLnBrk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en-US" altLang="ko-KR" sz="16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SOC </a:t>
            </a:r>
            <a:r>
              <a:rPr lang="ko-KR" altLang="en-US" sz="16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예산 </a:t>
            </a:r>
            <a:r>
              <a:rPr lang="en-US" altLang="ko-KR" sz="16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4.4</a:t>
            </a:r>
            <a:r>
              <a:rPr lang="ko-KR" altLang="en-US" sz="16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조원 감소 시 생산유발계수를 감안하면 총 </a:t>
            </a:r>
            <a:r>
              <a:rPr lang="en-US" altLang="ko-KR" sz="16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9.8</a:t>
            </a:r>
            <a:r>
              <a:rPr lang="ko-KR" altLang="en-US" sz="16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조원의 산업생산액 감소 추정</a:t>
            </a:r>
            <a:endParaRPr lang="en-US" altLang="ko-KR" sz="1600" kern="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742950" lvl="1" indent="-285750" fontAlgn="base" latinLnBrk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ko-KR" altLang="en-US" sz="14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건설부문에서 </a:t>
            </a:r>
            <a:r>
              <a:rPr lang="en-US" altLang="ko-KR" sz="14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4.</a:t>
            </a:r>
            <a:r>
              <a:rPr kumimoji="1" lang="en-US" altLang="ko-KR" sz="14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4</a:t>
            </a:r>
            <a:r>
              <a:rPr kumimoji="1" lang="ko-KR" altLang="en-US" sz="14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조원 감소</a:t>
            </a:r>
            <a:r>
              <a:rPr kumimoji="1" lang="en-US" altLang="ko-KR" sz="14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14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건설 이외의 산업에서 </a:t>
            </a:r>
            <a:r>
              <a:rPr kumimoji="1" lang="en-US" altLang="ko-KR" sz="14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5.4</a:t>
            </a:r>
            <a:r>
              <a:rPr kumimoji="1" lang="ko-KR" altLang="en-US" sz="14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조원 추가적으로 감소</a:t>
            </a:r>
            <a:endParaRPr kumimoji="1" lang="en-US" altLang="ko-KR" sz="140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742950" lvl="1" indent="-285750" fontAlgn="base" latinLnBrk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ko-KR" altLang="en-US" sz="14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건설 이외 산업 중 </a:t>
            </a:r>
            <a:r>
              <a:rPr lang="en-US" altLang="ko-KR" sz="14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lang="ko-KR" altLang="en-US" sz="14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차금속제품과 금속제품업이 가장 큰 타격을 입고</a:t>
            </a:r>
            <a:r>
              <a:rPr lang="en-US" altLang="ko-KR" sz="14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4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다음으로 비금속 광물제품과 화학제품 산업의 생산액 감소가 있을 것으로 분석됨</a:t>
            </a:r>
            <a:r>
              <a:rPr lang="en-US" altLang="ko-KR" sz="14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4437471"/>
              </p:ext>
            </p:extLst>
          </p:nvPr>
        </p:nvGraphicFramePr>
        <p:xfrm>
          <a:off x="362058" y="4149078"/>
          <a:ext cx="9176744" cy="1872209"/>
        </p:xfrm>
        <a:graphic>
          <a:graphicData uri="http://schemas.openxmlformats.org/drawingml/2006/table">
            <a:tbl>
              <a:tblPr firstRow="1" firstCol="1" bandRow="1"/>
              <a:tblGrid>
                <a:gridCol w="13080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6259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6259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1990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2794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2794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2794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27946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27946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27946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727946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727946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</a:tblGrid>
              <a:tr h="346058">
                <a:tc rowSpan="2"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ko-KR" sz="1300" b="1" kern="0" spc="-8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바탕"/>
                        </a:rPr>
                        <a:t>　구분</a:t>
                      </a:r>
                      <a:endParaRPr lang="ko-KR" sz="1300" b="1" kern="100" dirty="0">
                        <a:effectLst/>
                        <a:latin typeface="나눔고딕" pitchFamily="50" charset="-127"/>
                        <a:ea typeface="나눔고딕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ko-KR" sz="1300" b="1" kern="0" spc="-8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바탕"/>
                        </a:rPr>
                        <a:t>전체</a:t>
                      </a:r>
                      <a:endParaRPr lang="ko-KR" sz="1300" b="1" kern="100" dirty="0">
                        <a:effectLst/>
                        <a:latin typeface="나눔고딕" pitchFamily="50" charset="-127"/>
                        <a:ea typeface="나눔고딕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ko-KR" sz="1300" b="1" kern="0" spc="-8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바탕"/>
                        </a:rPr>
                        <a:t>건설</a:t>
                      </a:r>
                      <a:endParaRPr lang="ko-KR" sz="1300" b="1" kern="100" dirty="0">
                        <a:effectLst/>
                        <a:latin typeface="나눔고딕" pitchFamily="50" charset="-127"/>
                        <a:ea typeface="나눔고딕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ko-KR" sz="1300" b="1" kern="0" spc="-8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바탕"/>
                        </a:rPr>
                        <a:t>건설</a:t>
                      </a:r>
                      <a:r>
                        <a:rPr lang="ko-KR" sz="1300" b="1" kern="0" spc="-8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굴림"/>
                        </a:rPr>
                        <a:t> </a:t>
                      </a:r>
                      <a:r>
                        <a:rPr lang="ko-KR" sz="1300" b="1" kern="0" spc="-8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바탕"/>
                        </a:rPr>
                        <a:t>외</a:t>
                      </a:r>
                      <a:endParaRPr lang="ko-KR" sz="1300" b="1" kern="100" dirty="0">
                        <a:effectLst/>
                        <a:latin typeface="나눔고딕" pitchFamily="50" charset="-127"/>
                        <a:ea typeface="나눔고딕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8"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ko-KR" sz="1300" b="1" kern="0" spc="-8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바탕"/>
                        </a:rPr>
                        <a:t>건설</a:t>
                      </a:r>
                      <a:r>
                        <a:rPr lang="ko-KR" sz="1300" b="1" kern="0" spc="-8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굴림"/>
                        </a:rPr>
                        <a:t> </a:t>
                      </a:r>
                      <a:r>
                        <a:rPr lang="ko-KR" sz="1300" b="1" kern="0" spc="-8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바탕"/>
                        </a:rPr>
                        <a:t>외</a:t>
                      </a:r>
                      <a:r>
                        <a:rPr lang="ko-KR" sz="1300" b="1" kern="0" spc="-8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굴림"/>
                        </a:rPr>
                        <a:t> </a:t>
                      </a:r>
                      <a:r>
                        <a:rPr lang="ko-KR" sz="1300" b="1" kern="0" spc="-8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바탕"/>
                        </a:rPr>
                        <a:t>주요</a:t>
                      </a:r>
                      <a:r>
                        <a:rPr lang="ko-KR" sz="1300" b="1" kern="0" spc="-8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굴림"/>
                        </a:rPr>
                        <a:t> </a:t>
                      </a:r>
                      <a:r>
                        <a:rPr lang="ko-KR" sz="1300" b="1" kern="0" spc="-8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바탕"/>
                        </a:rPr>
                        <a:t>감소</a:t>
                      </a:r>
                      <a:r>
                        <a:rPr lang="ko-KR" sz="1300" b="1" kern="0" spc="-8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굴림"/>
                        </a:rPr>
                        <a:t> </a:t>
                      </a:r>
                      <a:r>
                        <a:rPr lang="ko-KR" sz="1300" b="1" kern="0" spc="-8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바탕"/>
                        </a:rPr>
                        <a:t>산업</a:t>
                      </a:r>
                      <a:endParaRPr lang="ko-KR" sz="1300" b="1" kern="100" dirty="0">
                        <a:effectLst/>
                        <a:latin typeface="나눔고딕" pitchFamily="50" charset="-127"/>
                        <a:ea typeface="나눔고딕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1676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0" spc="-8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굴림"/>
                        </a:rPr>
                        <a:t>1</a:t>
                      </a:r>
                      <a:r>
                        <a:rPr lang="ko-KR" sz="1300" b="1" kern="0" spc="-80" dirty="0" err="1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바탕"/>
                        </a:rPr>
                        <a:t>차금속</a:t>
                      </a:r>
                      <a:endParaRPr lang="en-US" altLang="ko-KR" sz="1300" b="1" kern="0" spc="-8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바탕"/>
                      </a:endParaRPr>
                    </a:p>
                    <a:p>
                      <a:pPr marL="31750" marR="31750" algn="ctr" fontAlgn="base" latinLnBrk="0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ko-KR" sz="1300" b="1" kern="0" spc="-8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바탕"/>
                        </a:rPr>
                        <a:t>제품</a:t>
                      </a:r>
                      <a:endParaRPr lang="ko-KR" sz="1300" b="1" kern="100" dirty="0">
                        <a:effectLst/>
                        <a:latin typeface="나눔고딕" pitchFamily="50" charset="-127"/>
                        <a:ea typeface="나눔고딕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ko-KR" sz="1300" b="1" kern="0" spc="-8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바탕"/>
                        </a:rPr>
                        <a:t>금속제품</a:t>
                      </a:r>
                      <a:endParaRPr lang="ko-KR" sz="1300" b="1" kern="100" dirty="0">
                        <a:effectLst/>
                        <a:latin typeface="나눔고딕" pitchFamily="50" charset="-127"/>
                        <a:ea typeface="나눔고딕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ko-KR" sz="1300" b="1" kern="0" spc="-8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바탕"/>
                        </a:rPr>
                        <a:t>비금속</a:t>
                      </a:r>
                      <a:endParaRPr lang="en-US" altLang="ko-KR" sz="1300" b="1" kern="0" spc="-8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바탕"/>
                      </a:endParaRPr>
                    </a:p>
                    <a:p>
                      <a:pPr marL="31750" marR="31750" algn="ctr" fontAlgn="base" latinLnBrk="0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ko-KR" sz="1300" b="1" kern="0" spc="-8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바탕"/>
                        </a:rPr>
                        <a:t>광물제품</a:t>
                      </a:r>
                      <a:endParaRPr lang="ko-KR" sz="1300" b="1" kern="100" dirty="0">
                        <a:effectLst/>
                        <a:latin typeface="나눔고딕" pitchFamily="50" charset="-127"/>
                        <a:ea typeface="나눔고딕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ko-KR" sz="1300" b="1" kern="0" spc="-8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바탕"/>
                        </a:rPr>
                        <a:t>화학제품</a:t>
                      </a:r>
                      <a:endParaRPr lang="ko-KR" sz="1300" b="1" kern="100" dirty="0">
                        <a:effectLst/>
                        <a:latin typeface="나눔고딕" pitchFamily="50" charset="-127"/>
                        <a:ea typeface="나눔고딕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ko-KR" sz="1300" b="1" kern="0" spc="-8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바탕"/>
                        </a:rPr>
                        <a:t>전기</a:t>
                      </a:r>
                      <a:r>
                        <a:rPr lang="ko-KR" sz="1300" b="1" kern="0" spc="-8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굴림"/>
                        </a:rPr>
                        <a:t> </a:t>
                      </a:r>
                      <a:r>
                        <a:rPr lang="en-US" sz="1300" b="1" kern="0" spc="-8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굴림"/>
                        </a:rPr>
                        <a:t>/ </a:t>
                      </a:r>
                      <a:r>
                        <a:rPr lang="ko-KR" sz="1300" b="1" kern="0" spc="-8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바탕"/>
                        </a:rPr>
                        <a:t>전자기기</a:t>
                      </a:r>
                      <a:endParaRPr lang="ko-KR" sz="1300" b="1" kern="100" dirty="0">
                        <a:effectLst/>
                        <a:latin typeface="나눔고딕" pitchFamily="50" charset="-127"/>
                        <a:ea typeface="나눔고딕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ko-KR" sz="1300" b="1" kern="0" spc="-8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바탕"/>
                        </a:rPr>
                        <a:t>도소매</a:t>
                      </a:r>
                      <a:endParaRPr lang="en-US" altLang="ko-KR" sz="1300" b="1" kern="0" spc="-8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바탕"/>
                      </a:endParaRPr>
                    </a:p>
                    <a:p>
                      <a:pPr marL="31750" marR="31750" algn="ctr" fontAlgn="base" latinLnBrk="0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ko-KR" sz="1300" b="1" kern="0" spc="-8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바탕"/>
                        </a:rPr>
                        <a:t>서비스</a:t>
                      </a:r>
                      <a:endParaRPr lang="ko-KR" sz="1300" b="1" kern="100" dirty="0">
                        <a:effectLst/>
                        <a:latin typeface="나눔고딕" pitchFamily="50" charset="-127"/>
                        <a:ea typeface="나눔고딕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ko-KR" sz="1300" b="1" kern="0" spc="-80" dirty="0" err="1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바탕"/>
                        </a:rPr>
                        <a:t>전문과학및기술</a:t>
                      </a:r>
                      <a:endParaRPr lang="en-US" altLang="ko-KR" sz="1300" b="1" kern="0" spc="-80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바탕"/>
                      </a:endParaRPr>
                    </a:p>
                    <a:p>
                      <a:pPr marL="31750" marR="31750" algn="ctr" fontAlgn="base" latinLnBrk="0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ko-KR" sz="1300" b="1" kern="0" spc="-8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바탕"/>
                        </a:rPr>
                        <a:t>서비스</a:t>
                      </a:r>
                      <a:endParaRPr lang="ko-KR" sz="1300" b="1" kern="100" dirty="0">
                        <a:effectLst/>
                        <a:latin typeface="나눔고딕" pitchFamily="50" charset="-127"/>
                        <a:ea typeface="나눔고딕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ko-KR" sz="1300" b="1" kern="0" spc="-8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바탕"/>
                        </a:rPr>
                        <a:t>금융</a:t>
                      </a:r>
                      <a:r>
                        <a:rPr lang="ko-KR" sz="1300" b="1" kern="0" spc="-8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굴림"/>
                        </a:rPr>
                        <a:t> </a:t>
                      </a:r>
                      <a:r>
                        <a:rPr lang="ko-KR" sz="1300" b="1" kern="0" spc="-8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바탕"/>
                        </a:rPr>
                        <a:t>및</a:t>
                      </a:r>
                      <a:r>
                        <a:rPr lang="ko-KR" sz="1300" b="1" kern="0" spc="-8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굴림"/>
                        </a:rPr>
                        <a:t> </a:t>
                      </a:r>
                      <a:r>
                        <a:rPr lang="ko-KR" sz="1300" b="1" kern="0" spc="-8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바탕"/>
                        </a:rPr>
                        <a:t>보험</a:t>
                      </a:r>
                      <a:r>
                        <a:rPr lang="ko-KR" sz="1300" b="1" kern="0" spc="-8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굴림"/>
                        </a:rPr>
                        <a:t> </a:t>
                      </a:r>
                      <a:r>
                        <a:rPr lang="ko-KR" sz="1300" b="1" kern="0" spc="-8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바탕"/>
                        </a:rPr>
                        <a:t>서비스</a:t>
                      </a:r>
                      <a:endParaRPr lang="ko-KR" sz="1300" b="1" kern="100" dirty="0">
                        <a:effectLst/>
                        <a:latin typeface="나눔고딕" pitchFamily="50" charset="-127"/>
                        <a:ea typeface="나눔고딕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2820"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ko-KR" sz="1300" b="1" kern="0" spc="-8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바탕"/>
                        </a:rPr>
                        <a:t>생산유발계수</a:t>
                      </a:r>
                      <a:endParaRPr lang="ko-KR" sz="1300" b="1" kern="100" dirty="0">
                        <a:effectLst/>
                        <a:latin typeface="나눔고딕" pitchFamily="50" charset="-127"/>
                        <a:ea typeface="나눔고딕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0" spc="-10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굴림"/>
                        </a:rPr>
                        <a:t>2.225 </a:t>
                      </a:r>
                      <a:endParaRPr lang="ko-KR" sz="1300" b="1" kern="100" dirty="0">
                        <a:effectLst/>
                        <a:latin typeface="나눔고딕" pitchFamily="50" charset="-127"/>
                        <a:ea typeface="나눔고딕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0" spc="-10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굴림"/>
                        </a:rPr>
                        <a:t>1.002 </a:t>
                      </a:r>
                      <a:endParaRPr lang="ko-KR" sz="1300" b="1" kern="100" dirty="0">
                        <a:effectLst/>
                        <a:latin typeface="나눔고딕" pitchFamily="50" charset="-127"/>
                        <a:ea typeface="나눔고딕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0" spc="-10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굴림"/>
                        </a:rPr>
                        <a:t>1.223 </a:t>
                      </a:r>
                      <a:endParaRPr lang="ko-KR" sz="1300" b="1" kern="100" dirty="0">
                        <a:effectLst/>
                        <a:latin typeface="나눔고딕" pitchFamily="50" charset="-127"/>
                        <a:ea typeface="나눔고딕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0" spc="-10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굴림"/>
                        </a:rPr>
                        <a:t>0.199 </a:t>
                      </a:r>
                      <a:endParaRPr lang="ko-KR" sz="1300" b="1" kern="100" dirty="0">
                        <a:effectLst/>
                        <a:latin typeface="나눔고딕" pitchFamily="50" charset="-127"/>
                        <a:ea typeface="나눔고딕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0" spc="-10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굴림"/>
                        </a:rPr>
                        <a:t>0.128 </a:t>
                      </a:r>
                      <a:endParaRPr lang="ko-KR" sz="1300" b="1" kern="100" dirty="0">
                        <a:effectLst/>
                        <a:latin typeface="나눔고딕" pitchFamily="50" charset="-127"/>
                        <a:ea typeface="나눔고딕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0" spc="-10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굴림"/>
                        </a:rPr>
                        <a:t>0.122 </a:t>
                      </a:r>
                      <a:endParaRPr lang="ko-KR" sz="1300" b="1" kern="100" dirty="0">
                        <a:effectLst/>
                        <a:latin typeface="나눔고딕" pitchFamily="50" charset="-127"/>
                        <a:ea typeface="나눔고딕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0" spc="-10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굴림"/>
                        </a:rPr>
                        <a:t>0.101 </a:t>
                      </a:r>
                      <a:endParaRPr lang="ko-KR" sz="1300" b="1" kern="100" dirty="0">
                        <a:effectLst/>
                        <a:latin typeface="나눔고딕" pitchFamily="50" charset="-127"/>
                        <a:ea typeface="나눔고딕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0" spc="-10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굴림"/>
                        </a:rPr>
                        <a:t>0.082 </a:t>
                      </a:r>
                      <a:endParaRPr lang="ko-KR" sz="1300" b="1" kern="100" dirty="0">
                        <a:effectLst/>
                        <a:latin typeface="나눔고딕" pitchFamily="50" charset="-127"/>
                        <a:ea typeface="나눔고딕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0" spc="-10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굴림"/>
                        </a:rPr>
                        <a:t>0.080 </a:t>
                      </a:r>
                      <a:endParaRPr lang="ko-KR" sz="1300" b="1" kern="100" dirty="0">
                        <a:effectLst/>
                        <a:latin typeface="나눔고딕" pitchFamily="50" charset="-127"/>
                        <a:ea typeface="나눔고딕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0" spc="-10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굴림"/>
                        </a:rPr>
                        <a:t>0.079 </a:t>
                      </a:r>
                      <a:endParaRPr lang="ko-KR" sz="1300" b="1" kern="100" dirty="0">
                        <a:effectLst/>
                        <a:latin typeface="나눔고딕" pitchFamily="50" charset="-127"/>
                        <a:ea typeface="나눔고딕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0" spc="-10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굴림"/>
                        </a:rPr>
                        <a:t>0.048 </a:t>
                      </a:r>
                      <a:endParaRPr lang="ko-KR" sz="1300" b="1" kern="100" dirty="0">
                        <a:effectLst/>
                        <a:latin typeface="나눔고딕" pitchFamily="50" charset="-127"/>
                        <a:ea typeface="나눔고딕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6563"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sz="1300" b="1" kern="0" spc="-8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바탕"/>
                        </a:rPr>
                        <a:t>생산</a:t>
                      </a:r>
                      <a:r>
                        <a:rPr lang="ko-KR" sz="1300" b="1" kern="0" spc="-8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굴림"/>
                        </a:rPr>
                        <a:t> </a:t>
                      </a:r>
                      <a:r>
                        <a:rPr lang="ko-KR" sz="1300" b="1" kern="0" spc="-8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바탕"/>
                        </a:rPr>
                        <a:t>유발</a:t>
                      </a:r>
                      <a:r>
                        <a:rPr lang="en-US" sz="1300" b="1" kern="0" spc="-8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굴림"/>
                        </a:rPr>
                        <a:t>(</a:t>
                      </a:r>
                      <a:r>
                        <a:rPr lang="ko-KR" sz="1300" b="1" kern="0" spc="-8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바탕"/>
                        </a:rPr>
                        <a:t>감소</a:t>
                      </a:r>
                      <a:r>
                        <a:rPr lang="en-US" sz="1300" b="1" kern="0" spc="-8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굴림"/>
                        </a:rPr>
                        <a:t>)</a:t>
                      </a:r>
                      <a:r>
                        <a:rPr lang="ko-KR" sz="1300" b="1" kern="0" spc="-8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바탕"/>
                        </a:rPr>
                        <a:t>효과</a:t>
                      </a:r>
                      <a:endParaRPr lang="ko-KR" sz="1300" b="1" kern="100" dirty="0">
                        <a:effectLst/>
                        <a:latin typeface="나눔고딕" pitchFamily="50" charset="-127"/>
                        <a:ea typeface="나눔고딕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0" spc="-10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굴림"/>
                        </a:rPr>
                        <a:t>-9,832.7</a:t>
                      </a:r>
                      <a:endParaRPr lang="ko-KR" sz="1300" b="1" kern="100" dirty="0">
                        <a:effectLst/>
                        <a:latin typeface="나눔고딕" pitchFamily="50" charset="-127"/>
                        <a:ea typeface="나눔고딕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0" spc="-10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굴림"/>
                        </a:rPr>
                        <a:t>-4,429.7</a:t>
                      </a:r>
                      <a:endParaRPr lang="ko-KR" sz="1300" b="1" kern="100" dirty="0">
                        <a:effectLst/>
                        <a:latin typeface="나눔고딕" pitchFamily="50" charset="-127"/>
                        <a:ea typeface="나눔고딕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0" spc="-10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굴림"/>
                        </a:rPr>
                        <a:t>-5,403.0</a:t>
                      </a:r>
                      <a:endParaRPr lang="ko-KR" sz="1300" b="1" kern="100" dirty="0">
                        <a:effectLst/>
                        <a:latin typeface="나눔고딕" pitchFamily="50" charset="-127"/>
                        <a:ea typeface="나눔고딕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0" spc="-10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굴림"/>
                        </a:rPr>
                        <a:t>-880.9</a:t>
                      </a:r>
                      <a:endParaRPr lang="ko-KR" sz="1300" b="1" kern="100" dirty="0">
                        <a:effectLst/>
                        <a:latin typeface="나눔고딕" pitchFamily="50" charset="-127"/>
                        <a:ea typeface="나눔고딕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0" spc="-10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굴림"/>
                        </a:rPr>
                        <a:t>-564.2</a:t>
                      </a:r>
                      <a:endParaRPr lang="ko-KR" sz="1300" b="1" kern="100" dirty="0">
                        <a:effectLst/>
                        <a:latin typeface="나눔고딕" pitchFamily="50" charset="-127"/>
                        <a:ea typeface="나눔고딕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0" spc="-10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굴림"/>
                        </a:rPr>
                        <a:t>-538.1</a:t>
                      </a:r>
                      <a:endParaRPr lang="ko-KR" sz="1300" b="1" kern="100" dirty="0">
                        <a:effectLst/>
                        <a:latin typeface="나눔고딕" pitchFamily="50" charset="-127"/>
                        <a:ea typeface="나눔고딕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0" spc="-10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굴림"/>
                        </a:rPr>
                        <a:t>-448.5</a:t>
                      </a:r>
                      <a:endParaRPr lang="ko-KR" sz="1300" b="1" kern="100" dirty="0">
                        <a:effectLst/>
                        <a:latin typeface="나눔고딕" pitchFamily="50" charset="-127"/>
                        <a:ea typeface="나눔고딕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0" spc="-10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굴림"/>
                        </a:rPr>
                        <a:t>-364.3</a:t>
                      </a:r>
                      <a:endParaRPr lang="ko-KR" sz="1300" b="1" kern="100" dirty="0">
                        <a:effectLst/>
                        <a:latin typeface="나눔고딕" pitchFamily="50" charset="-127"/>
                        <a:ea typeface="나눔고딕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0" spc="-10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굴림"/>
                        </a:rPr>
                        <a:t>-354.2</a:t>
                      </a:r>
                      <a:endParaRPr lang="ko-KR" sz="1300" b="1" kern="100" dirty="0">
                        <a:effectLst/>
                        <a:latin typeface="나눔고딕" pitchFamily="50" charset="-127"/>
                        <a:ea typeface="나눔고딕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0" spc="-10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굴림"/>
                        </a:rPr>
                        <a:t>-349.1</a:t>
                      </a:r>
                      <a:endParaRPr lang="ko-KR" sz="1300" b="1" kern="100" dirty="0">
                        <a:effectLst/>
                        <a:latin typeface="나눔고딕" pitchFamily="50" charset="-127"/>
                        <a:ea typeface="나눔고딕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1300" b="1" kern="0" spc="-100" dirty="0">
                          <a:solidFill>
                            <a:srgbClr val="000000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굴림"/>
                        </a:rPr>
                        <a:t>-211.2</a:t>
                      </a:r>
                      <a:endParaRPr lang="ko-KR" sz="1300" b="1" kern="100" dirty="0">
                        <a:effectLst/>
                        <a:latin typeface="나눔고딕" pitchFamily="50" charset="-127"/>
                        <a:ea typeface="나눔고딕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11" name="직사각형 10"/>
          <p:cNvSpPr/>
          <p:nvPr/>
        </p:nvSpPr>
        <p:spPr>
          <a:xfrm>
            <a:off x="260930" y="6093296"/>
            <a:ext cx="258690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9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자료 </a:t>
            </a:r>
            <a:r>
              <a:rPr kumimoji="1" lang="en-US" altLang="ko-KR" sz="9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kumimoji="1" lang="ko-KR" altLang="en-US" sz="9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한국은행</a:t>
            </a:r>
            <a:r>
              <a:rPr kumimoji="1" lang="en-US" altLang="ko-KR" sz="9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2014</a:t>
            </a:r>
            <a:r>
              <a:rPr kumimoji="1" lang="ko-KR" altLang="en-US" sz="9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년 산업연관표</a:t>
            </a:r>
          </a:p>
        </p:txBody>
      </p:sp>
      <p:pic>
        <p:nvPicPr>
          <p:cNvPr id="20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1004" y="0"/>
            <a:ext cx="9927004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직사각형 23"/>
          <p:cNvSpPr/>
          <p:nvPr/>
        </p:nvSpPr>
        <p:spPr>
          <a:xfrm>
            <a:off x="0" y="1051200"/>
            <a:ext cx="9907200" cy="5224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altLang="ko-KR" sz="2000" b="1" kern="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[</a:t>
            </a:r>
            <a:r>
              <a:rPr lang="ko-KR" altLang="en-US" sz="2000" b="1" kern="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참고</a:t>
            </a:r>
            <a:r>
              <a:rPr lang="en-US" altLang="ko-KR" sz="2000" b="1" kern="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] SOC </a:t>
            </a:r>
            <a:r>
              <a:rPr lang="ko-KR" altLang="en-US" sz="2000" b="1" kern="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예산 감소</a:t>
            </a:r>
            <a:r>
              <a:rPr lang="en-US" altLang="ko-KR" sz="2000" b="1" kern="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(4.4</a:t>
            </a:r>
            <a:r>
              <a:rPr lang="ko-KR" altLang="en-US" sz="2000" b="1" kern="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조원</a:t>
            </a:r>
            <a:r>
              <a:rPr lang="en-US" altLang="ko-KR" sz="2000" b="1" kern="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)</a:t>
            </a:r>
            <a:r>
              <a:rPr lang="ko-KR" altLang="en-US" sz="2000" b="1" kern="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시 총 </a:t>
            </a:r>
            <a:r>
              <a:rPr lang="en-US" altLang="ko-KR" sz="2000" b="1" kern="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9.8</a:t>
            </a:r>
            <a:r>
              <a:rPr lang="ko-KR" altLang="en-US" sz="2000" b="1" kern="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조원 규모의 산업생산액 감소 추정</a:t>
            </a:r>
            <a:endParaRPr lang="en-US" altLang="ko-KR" sz="2000" b="1" kern="0" dirty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255546" y="3684506"/>
            <a:ext cx="9433048" cy="520290"/>
            <a:chOff x="381256" y="2449336"/>
            <a:chExt cx="4431667" cy="520290"/>
          </a:xfrm>
        </p:grpSpPr>
        <p:grpSp>
          <p:nvGrpSpPr>
            <p:cNvPr id="14" name="그룹 13"/>
            <p:cNvGrpSpPr/>
            <p:nvPr/>
          </p:nvGrpSpPr>
          <p:grpSpPr>
            <a:xfrm>
              <a:off x="381256" y="2449336"/>
              <a:ext cx="4431667" cy="520290"/>
              <a:chOff x="5310242" y="3063577"/>
              <a:chExt cx="4410000" cy="547925"/>
            </a:xfrm>
          </p:grpSpPr>
          <p:sp>
            <p:nvSpPr>
              <p:cNvPr id="17" name="모서리가 둥근 직사각형 16"/>
              <p:cNvSpPr/>
              <p:nvPr/>
            </p:nvSpPr>
            <p:spPr>
              <a:xfrm>
                <a:off x="5344473" y="3063577"/>
                <a:ext cx="4320480" cy="515603"/>
              </a:xfrm>
              <a:prstGeom prst="roundRect">
                <a:avLst>
                  <a:gd name="adj" fmla="val 17347"/>
                </a:avLst>
              </a:prstGeom>
              <a:solidFill>
                <a:srgbClr val="ECF2F8"/>
              </a:solidFill>
              <a:ln w="22225">
                <a:solidFill>
                  <a:srgbClr val="002B8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46052"/>
                <a:endParaRPr lang="ko-KR" altLang="en-US" sz="1905">
                  <a:solidFill>
                    <a:prstClr val="white"/>
                  </a:solidFill>
                  <a:latin typeface="맑은 고딕"/>
                  <a:ea typeface="맑은 고딕" panose="020B0503020000020004" pitchFamily="34" charset="-127"/>
                </a:endParaRPr>
              </a:p>
            </p:txBody>
          </p:sp>
          <p:sp>
            <p:nvSpPr>
              <p:cNvPr id="18" name="직사각형 17"/>
              <p:cNvSpPr/>
              <p:nvPr/>
            </p:nvSpPr>
            <p:spPr>
              <a:xfrm>
                <a:off x="5310242" y="3512931"/>
                <a:ext cx="4410000" cy="9857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46052"/>
                <a:endParaRPr lang="ko-KR" altLang="en-US" sz="1905">
                  <a:solidFill>
                    <a:prstClr val="white"/>
                  </a:solidFill>
                  <a:latin typeface="맑은 고딕"/>
                  <a:ea typeface="맑은 고딕" panose="020B0503020000020004" pitchFamily="34" charset="-127"/>
                </a:endParaRPr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449469" y="2486484"/>
              <a:ext cx="4276870" cy="3627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46052">
                <a:lnSpc>
                  <a:spcPts val="2268"/>
                </a:lnSpc>
              </a:pPr>
              <a:r>
                <a:rPr lang="en-US" altLang="ko-KR" sz="1600" b="1" dirty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SOC</a:t>
              </a:r>
              <a:r>
                <a:rPr lang="ko-KR" altLang="en-US" sz="1600" b="1" dirty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예산 감소로 인한 산업별 생산 감소</a:t>
              </a:r>
              <a:r>
                <a:rPr lang="en-US" altLang="ko-KR" sz="1600" b="1" dirty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(</a:t>
              </a:r>
              <a:r>
                <a:rPr lang="ko-KR" altLang="en-US" sz="1600" b="1" dirty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유발</a:t>
              </a:r>
              <a:r>
                <a:rPr lang="en-US" altLang="ko-KR" sz="1600" b="1" dirty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) </a:t>
              </a:r>
              <a:r>
                <a:rPr lang="ko-KR" altLang="en-US" sz="1600" b="1" dirty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효과 비교</a:t>
              </a:r>
              <a:endParaRPr lang="en-US" altLang="ko-KR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0" y="276037"/>
            <a:ext cx="7185248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2.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경제 성장  </a:t>
            </a: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vs  SOC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투자 축소</a:t>
            </a:r>
            <a:endParaRPr lang="en-US" altLang="ko-KR" sz="2300" spc="-8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직사각형 23"/>
          <p:cNvSpPr>
            <a:spLocks noChangeArrowheads="1"/>
          </p:cNvSpPr>
          <p:nvPr/>
        </p:nvSpPr>
        <p:spPr bwMode="auto">
          <a:xfrm>
            <a:off x="8704157" y="4113212"/>
            <a:ext cx="91242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latinLnBrk="1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latinLnBrk="1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latinLnBrk="1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latinLnBrk="1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latinLnBrk="1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r" eaLnBrk="1" fontAlgn="base" latinLnBrk="0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en-US" altLang="ko-KR" sz="9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kumimoji="0" lang="ko-KR" altLang="en-US" sz="9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단위 </a:t>
            </a:r>
            <a:r>
              <a:rPr kumimoji="0" lang="en-US" altLang="ko-KR" sz="9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: </a:t>
            </a:r>
            <a:r>
              <a:rPr kumimoji="0" lang="ko-KR" altLang="en-US" sz="900" dirty="0" err="1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십억원</a:t>
            </a:r>
            <a:r>
              <a:rPr kumimoji="0" lang="en-US" altLang="ko-KR" sz="9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)</a:t>
            </a:r>
          </a:p>
        </p:txBody>
      </p:sp>
      <p:pic>
        <p:nvPicPr>
          <p:cNvPr id="21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5491" y="-14714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 Box 5"/>
          <p:cNvSpPr txBox="1">
            <a:spLocks noChangeArrowheads="1"/>
          </p:cNvSpPr>
          <p:nvPr/>
        </p:nvSpPr>
        <p:spPr bwMode="auto">
          <a:xfrm>
            <a:off x="0" y="240958"/>
            <a:ext cx="71852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9967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2.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경제 성장 </a:t>
            </a: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vs SOC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투자 축소</a:t>
            </a:r>
            <a:endParaRPr lang="en-US" altLang="ko-KR" sz="2400" b="1" spc="-80" dirty="0">
              <a:solidFill>
                <a:srgbClr val="47C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007276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 descr="EMB000037d002c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34587" y="2556661"/>
            <a:ext cx="6044875" cy="36004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직사각형 11"/>
          <p:cNvSpPr/>
          <p:nvPr/>
        </p:nvSpPr>
        <p:spPr>
          <a:xfrm>
            <a:off x="560512" y="2996952"/>
            <a:ext cx="1728192" cy="1975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 latinLnBrk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2000" b="1" i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“SOC </a:t>
            </a:r>
            <a:r>
              <a:rPr kumimoji="1" lang="ko-KR" altLang="en-US" sz="2000" b="1" i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투자 확대의 효과는 낙후지역에서 더 크게 나타남</a:t>
            </a:r>
            <a:r>
              <a:rPr kumimoji="1" lang="en-US" altLang="ko-KR" sz="2000" b="1" i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”</a:t>
            </a:r>
          </a:p>
        </p:txBody>
      </p:sp>
      <p:sp>
        <p:nvSpPr>
          <p:cNvPr id="19" name="모서리가 둥근 직사각형 18"/>
          <p:cNvSpPr/>
          <p:nvPr/>
        </p:nvSpPr>
        <p:spPr>
          <a:xfrm>
            <a:off x="2776443" y="2156550"/>
            <a:ext cx="6169905" cy="4072518"/>
          </a:xfrm>
          <a:prstGeom prst="roundRect">
            <a:avLst>
              <a:gd name="adj" fmla="val 2528"/>
            </a:avLst>
          </a:prstGeom>
          <a:noFill/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6052"/>
            <a:endParaRPr lang="ko-KR" altLang="en-US" sz="1905">
              <a:solidFill>
                <a:prstClr val="white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2745072" y="6269250"/>
            <a:ext cx="63123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ko-KR" sz="10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주 </a:t>
            </a:r>
            <a:r>
              <a:rPr kumimoji="1" lang="en-US" altLang="ko-KR" sz="10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: 2001∼2015</a:t>
            </a:r>
            <a:r>
              <a:rPr kumimoji="1" lang="ko-KR" altLang="ko-KR" sz="10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년 </a:t>
            </a:r>
            <a:r>
              <a:rPr kumimoji="1" lang="en-US" altLang="ko-KR" sz="10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16</a:t>
            </a:r>
            <a:r>
              <a:rPr kumimoji="1" lang="ko-KR" altLang="ko-KR" sz="10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개 지역별 패널 데이터</a:t>
            </a:r>
            <a:r>
              <a:rPr kumimoji="1" lang="en-US" altLang="ko-KR" sz="10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(panel data) </a:t>
            </a:r>
            <a:r>
              <a:rPr kumimoji="1" lang="ko-KR" altLang="ko-KR" sz="10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자료를 이용한 결과임</a:t>
            </a:r>
            <a:r>
              <a:rPr kumimoji="1" lang="en-US" altLang="ko-KR" sz="10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kumimoji="1" lang="ko-KR" altLang="en-US" sz="10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가</a:t>
            </a:r>
            <a:r>
              <a:rPr kumimoji="1" lang="ko-KR" altLang="ko-KR" sz="10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로축은 인프라 예산 비중이며</a:t>
            </a:r>
            <a:r>
              <a:rPr kumimoji="1" lang="en-US" altLang="ko-KR" sz="10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r>
              <a:rPr kumimoji="1" lang="ko-KR" altLang="ko-KR" sz="10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세로축은 </a:t>
            </a:r>
            <a:r>
              <a:rPr kumimoji="1" lang="en-US" altLang="ko-KR" sz="10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ln(1</a:t>
            </a:r>
            <a:r>
              <a:rPr kumimoji="1" lang="ko-KR" altLang="ko-KR" sz="10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인당 </a:t>
            </a:r>
            <a:r>
              <a:rPr kumimoji="1" lang="en-US" altLang="ko-KR" sz="10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GRDP)</a:t>
            </a:r>
            <a:r>
              <a:rPr kumimoji="1" lang="ko-KR" altLang="ko-KR" sz="10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의 표준편차임</a:t>
            </a:r>
            <a:r>
              <a:rPr kumimoji="1" lang="en-US" altLang="ko-KR" sz="10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.</a:t>
            </a:r>
            <a:endParaRPr kumimoji="1" lang="ko-KR" altLang="ko-KR" sz="1000" dirty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2720752" y="2058664"/>
            <a:ext cx="6254337" cy="510063"/>
            <a:chOff x="4363525" y="1962962"/>
            <a:chExt cx="5342003" cy="510063"/>
          </a:xfrm>
        </p:grpSpPr>
        <p:grpSp>
          <p:nvGrpSpPr>
            <p:cNvPr id="4" name="그룹 3"/>
            <p:cNvGrpSpPr/>
            <p:nvPr/>
          </p:nvGrpSpPr>
          <p:grpSpPr>
            <a:xfrm>
              <a:off x="4376442" y="1962962"/>
              <a:ext cx="5329086" cy="489600"/>
              <a:chOff x="4304928" y="1644493"/>
              <a:chExt cx="5329086" cy="489600"/>
            </a:xfrm>
          </p:grpSpPr>
          <p:sp>
            <p:nvSpPr>
              <p:cNvPr id="21" name="모서리가 둥근 직사각형 20"/>
              <p:cNvSpPr/>
              <p:nvPr/>
            </p:nvSpPr>
            <p:spPr>
              <a:xfrm>
                <a:off x="4339578" y="1644493"/>
                <a:ext cx="5270301" cy="489600"/>
              </a:xfrm>
              <a:prstGeom prst="roundRect">
                <a:avLst>
                  <a:gd name="adj" fmla="val 17347"/>
                </a:avLst>
              </a:prstGeom>
              <a:solidFill>
                <a:srgbClr val="ECF2F8"/>
              </a:solidFill>
              <a:ln w="22225">
                <a:solidFill>
                  <a:srgbClr val="002B8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46052"/>
                <a:endParaRPr lang="ko-KR" altLang="en-US" sz="1905">
                  <a:solidFill>
                    <a:prstClr val="white"/>
                  </a:solidFill>
                  <a:latin typeface="나눔고딕" pitchFamily="50" charset="-127"/>
                  <a:ea typeface="나눔고딕" pitchFamily="50" charset="-127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4304928" y="1683600"/>
                <a:ext cx="5329086" cy="3627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46052">
                  <a:lnSpc>
                    <a:spcPts val="2268"/>
                  </a:lnSpc>
                </a:pPr>
                <a:r>
                  <a:rPr lang="en-US" altLang="ko-KR" sz="1600" b="1" dirty="0">
                    <a:solidFill>
                      <a:prstClr val="black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SOC </a:t>
                </a:r>
                <a:r>
                  <a:rPr lang="ko-KR" altLang="en-US" sz="1600" b="1" dirty="0">
                    <a:solidFill>
                      <a:prstClr val="black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예산비중과 지역격차</a:t>
                </a:r>
                <a:r>
                  <a:rPr lang="en-US" altLang="ko-KR" sz="1600" b="1" dirty="0">
                    <a:solidFill>
                      <a:prstClr val="black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(1</a:t>
                </a:r>
                <a:r>
                  <a:rPr lang="ko-KR" altLang="en-US" sz="1600" b="1" dirty="0">
                    <a:solidFill>
                      <a:prstClr val="black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인당 </a:t>
                </a:r>
                <a:r>
                  <a:rPr lang="en-US" altLang="ko-KR" sz="1600" b="1" dirty="0">
                    <a:solidFill>
                      <a:prstClr val="black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GRDP </a:t>
                </a:r>
                <a:r>
                  <a:rPr lang="ko-KR" altLang="en-US" sz="1600" b="1" dirty="0">
                    <a:solidFill>
                      <a:prstClr val="black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격차</a:t>
                </a:r>
                <a:r>
                  <a:rPr lang="en-US" altLang="ko-KR" sz="1600" b="1" dirty="0">
                    <a:solidFill>
                      <a:prstClr val="black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)</a:t>
                </a:r>
                <a:r>
                  <a:rPr lang="ko-KR" altLang="en-US" sz="1600" b="1" dirty="0">
                    <a:solidFill>
                      <a:prstClr val="black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간의 상관관계</a:t>
                </a:r>
                <a:endParaRPr lang="en-US" altLang="ko-KR" sz="1600" b="1" dirty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p:grpSp>
        <p:sp>
          <p:nvSpPr>
            <p:cNvPr id="22" name="직사각형 21"/>
            <p:cNvSpPr/>
            <p:nvPr/>
          </p:nvSpPr>
          <p:spPr>
            <a:xfrm>
              <a:off x="4363525" y="2375825"/>
              <a:ext cx="5341012" cy="9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6052"/>
              <a:endParaRPr lang="ko-KR" altLang="en-US" sz="1905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352600" y="1583240"/>
            <a:ext cx="540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*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지역 별 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인당 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GRDP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의 표준편차로 추정</a:t>
            </a:r>
          </a:p>
        </p:txBody>
      </p:sp>
      <p:grpSp>
        <p:nvGrpSpPr>
          <p:cNvPr id="20" name="그룹 19"/>
          <p:cNvGrpSpPr/>
          <p:nvPr/>
        </p:nvGrpSpPr>
        <p:grpSpPr>
          <a:xfrm>
            <a:off x="0" y="1051200"/>
            <a:ext cx="9906000" cy="522427"/>
            <a:chOff x="-770668" y="-1393736"/>
            <a:chExt cx="9666537" cy="522427"/>
          </a:xfrm>
        </p:grpSpPr>
        <p:sp>
          <p:nvSpPr>
            <p:cNvPr id="24" name="직사각형 23"/>
            <p:cNvSpPr/>
            <p:nvPr/>
          </p:nvSpPr>
          <p:spPr>
            <a:xfrm>
              <a:off x="-770668" y="-1393736"/>
              <a:ext cx="9666537" cy="522427"/>
            </a:xfrm>
            <a:prstGeom prst="rect">
              <a:avLst/>
            </a:prstGeom>
            <a:solidFill>
              <a:srgbClr val="E2E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3969" tIns="41985" rIns="83969" bIns="41985"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-660197" y="-1338916"/>
              <a:ext cx="9505056" cy="400093"/>
            </a:xfrm>
            <a:prstGeom prst="rect">
              <a:avLst/>
            </a:prstGeom>
            <a:noFill/>
          </p:spPr>
          <p:txBody>
            <a:bodyPr wrap="square" lIns="91422" tIns="45712" rIns="91422" bIns="45712" rtlCol="0" anchor="ctr">
              <a:spAutoFit/>
            </a:bodyPr>
            <a:lstStyle/>
            <a:p>
              <a:pPr algn="ctr"/>
              <a:r>
                <a:rPr lang="en-US" altLang="ko-KR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SOC </a:t>
              </a:r>
              <a:r>
                <a:rPr lang="ko-KR" altLang="en-US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예산 축소 시 지역간 소득격차</a:t>
              </a:r>
              <a:r>
                <a:rPr lang="en-US" altLang="ko-KR" sz="2000" b="1" baseline="300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(</a:t>
              </a:r>
              <a:r>
                <a:rPr lang="ko-KR" altLang="en-US" sz="2000" b="1" baseline="300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*</a:t>
              </a:r>
              <a:r>
                <a:rPr lang="en-US" altLang="ko-KR" sz="2000" b="1" baseline="300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)</a:t>
              </a:r>
              <a:r>
                <a:rPr lang="ko-KR" altLang="en-US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 더욱 벌어져</a:t>
              </a:r>
              <a:r>
                <a:rPr lang="en-US" altLang="ko-KR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 </a:t>
              </a:r>
              <a:r>
                <a:rPr lang="ko-KR" altLang="en-US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지역균형발전 저해</a:t>
              </a:r>
            </a:p>
          </p:txBody>
        </p:sp>
      </p:grpSp>
      <p:pic>
        <p:nvPicPr>
          <p:cNvPr id="11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0" y="240958"/>
            <a:ext cx="71852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9967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400" b="1" spc="-8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3. </a:t>
            </a:r>
            <a:r>
              <a:rPr lang="ko-KR" altLang="en-US" sz="2400" b="1" spc="-8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지역균형발전 </a:t>
            </a:r>
            <a:r>
              <a:rPr lang="en-US" altLang="ko-KR" sz="2400" b="1" spc="-8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vs </a:t>
            </a: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SOC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투자 축소</a:t>
            </a:r>
            <a:endParaRPr lang="en-US" altLang="ko-KR" sz="2400" b="1" spc="-80" dirty="0">
              <a:solidFill>
                <a:srgbClr val="47C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188705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TextBox 30"/>
          <p:cNvSpPr txBox="1"/>
          <p:nvPr/>
        </p:nvSpPr>
        <p:spPr>
          <a:xfrm>
            <a:off x="1195984" y="5157192"/>
            <a:ext cx="7933480" cy="690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 latinLnBrk="0">
              <a:lnSpc>
                <a:spcPts val="2500"/>
              </a:lnSpc>
            </a:pP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(*) 50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조원의 근거 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: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향후 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5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년간 경제성장률을 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3%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수준으로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유지하기 위해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현재 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SOC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예산보다 추가로 투자가 필요한 금액 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47.2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조원 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연평균 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10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조원 규모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en-US" altLang="ko-KR" sz="10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5" name="오각형 34"/>
          <p:cNvSpPr/>
          <p:nvPr/>
        </p:nvSpPr>
        <p:spPr>
          <a:xfrm>
            <a:off x="1280592" y="2268405"/>
            <a:ext cx="1656184" cy="2537276"/>
          </a:xfrm>
          <a:prstGeom prst="homePlate">
            <a:avLst>
              <a:gd name="adj" fmla="val 14697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향후 </a:t>
            </a:r>
            <a:r>
              <a:rPr lang="en-US" altLang="ko-KR" sz="16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5</a:t>
            </a:r>
            <a:r>
              <a:rPr lang="ko-KR" altLang="en-US" sz="16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년간 </a:t>
            </a:r>
            <a:endParaRPr lang="en-US" altLang="ko-KR" sz="16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/>
            <a:r>
              <a:rPr lang="ko-KR" altLang="en-US" sz="1600" b="1" dirty="0" smtClean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추가 </a:t>
            </a:r>
            <a:r>
              <a:rPr lang="en-US" altLang="ko-KR" sz="1600" b="1" dirty="0" smtClean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50</a:t>
            </a:r>
            <a:r>
              <a:rPr lang="ko-KR" altLang="en-US" sz="16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조원</a:t>
            </a:r>
            <a:r>
              <a:rPr lang="en-US" altLang="ko-KR" sz="1600" b="1" baseline="30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*</a:t>
            </a:r>
            <a:r>
              <a:rPr lang="ko-KR" altLang="en-US" sz="16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lang="en-US" altLang="ko-KR" sz="16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/>
            <a:r>
              <a:rPr lang="ko-KR" altLang="en-US" sz="16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인프라 투자 시 기대효과</a:t>
            </a:r>
          </a:p>
        </p:txBody>
      </p:sp>
      <p:sp>
        <p:nvSpPr>
          <p:cNvPr id="36" name="직사각형 35"/>
          <p:cNvSpPr/>
          <p:nvPr/>
        </p:nvSpPr>
        <p:spPr>
          <a:xfrm>
            <a:off x="3080792" y="2204864"/>
            <a:ext cx="5688632" cy="108012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/>
          <p:cNvSpPr txBox="1"/>
          <p:nvPr/>
        </p:nvSpPr>
        <p:spPr>
          <a:xfrm>
            <a:off x="3080792" y="2530990"/>
            <a:ext cx="5688632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15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OECD(2011) </a:t>
            </a:r>
            <a:r>
              <a:rPr lang="ko-KR" altLang="en-US" sz="15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분석 방법 적용 시 </a:t>
            </a:r>
            <a:r>
              <a:rPr lang="en-US" altLang="ko-KR" sz="15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15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지니계수</a:t>
            </a:r>
            <a:r>
              <a:rPr lang="ko-KR" altLang="en-US" sz="15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5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4.3% </a:t>
            </a:r>
            <a:r>
              <a:rPr lang="ko-KR" altLang="en-US" sz="15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감소</a:t>
            </a:r>
          </a:p>
        </p:txBody>
      </p:sp>
      <p:sp>
        <p:nvSpPr>
          <p:cNvPr id="37" name="직사각형 36"/>
          <p:cNvSpPr/>
          <p:nvPr/>
        </p:nvSpPr>
        <p:spPr>
          <a:xfrm>
            <a:off x="3080792" y="3789040"/>
            <a:ext cx="5688632" cy="108012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TextBox 37"/>
          <p:cNvSpPr txBox="1"/>
          <p:nvPr/>
        </p:nvSpPr>
        <p:spPr>
          <a:xfrm>
            <a:off x="3080792" y="3933056"/>
            <a:ext cx="5688632" cy="744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5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한국금융학회</a:t>
            </a:r>
            <a:r>
              <a:rPr lang="en-US" altLang="ko-KR" sz="15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(2016) </a:t>
            </a:r>
            <a:r>
              <a:rPr lang="ko-KR" altLang="en-US" sz="15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분석 방법 적용 시 </a:t>
            </a:r>
            <a:r>
              <a:rPr lang="en-US" altLang="ko-KR" sz="15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15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지니계수</a:t>
            </a:r>
            <a:r>
              <a:rPr lang="ko-KR" altLang="en-US" sz="15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5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3.3% </a:t>
            </a:r>
            <a:r>
              <a:rPr lang="ko-KR" altLang="en-US" sz="15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감소 </a:t>
            </a:r>
            <a:r>
              <a:rPr lang="ko-KR" altLang="en-US" sz="15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                               </a:t>
            </a:r>
            <a:endParaRPr lang="en-US" altLang="ko-KR" sz="1500" b="1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15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5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                                                         </a:t>
            </a:r>
            <a:r>
              <a:rPr lang="en-US" altLang="ko-KR" sz="15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(OECD</a:t>
            </a:r>
            <a:r>
              <a:rPr lang="en-US" altLang="ko-KR" sz="15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21</a:t>
            </a:r>
            <a:r>
              <a:rPr lang="ko-KR" altLang="en-US" sz="15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위 → </a:t>
            </a:r>
            <a:r>
              <a:rPr lang="en-US" altLang="ko-KR" sz="15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16</a:t>
            </a:r>
            <a:r>
              <a:rPr lang="ko-KR" altLang="en-US" sz="15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위</a:t>
            </a:r>
            <a:r>
              <a:rPr lang="en-US" altLang="ko-KR" sz="15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lang="en-US" altLang="ko-KR" sz="15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lang="ko-KR" altLang="en-US" sz="15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3080792" y="3284984"/>
            <a:ext cx="612068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46052"/>
            <a:r>
              <a:rPr lang="en-US" altLang="ko-KR" sz="1000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OECD(2011) “An Overview of Growing Income Inequalities in OECD Countries: Main Findings"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000672" y="1495603"/>
            <a:ext cx="3171268" cy="492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* </a:t>
            </a:r>
            <a:r>
              <a:rPr lang="ko-KR" altLang="en-US" sz="12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지니계수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(0=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평등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1=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불평등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로 추정</a:t>
            </a:r>
            <a:endParaRPr lang="en-US" altLang="ko-KR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0" y="1051200"/>
            <a:ext cx="9906000" cy="522427"/>
            <a:chOff x="-770668" y="-1393736"/>
            <a:chExt cx="9666537" cy="522427"/>
          </a:xfrm>
        </p:grpSpPr>
        <p:sp>
          <p:nvSpPr>
            <p:cNvPr id="17" name="직사각형 16"/>
            <p:cNvSpPr/>
            <p:nvPr/>
          </p:nvSpPr>
          <p:spPr>
            <a:xfrm>
              <a:off x="-770668" y="-1393736"/>
              <a:ext cx="9666537" cy="522427"/>
            </a:xfrm>
            <a:prstGeom prst="rect">
              <a:avLst/>
            </a:prstGeom>
            <a:solidFill>
              <a:srgbClr val="E2E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3969" tIns="41985" rIns="83969" bIns="41985"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-660197" y="-1338916"/>
              <a:ext cx="9505056" cy="400093"/>
            </a:xfrm>
            <a:prstGeom prst="rect">
              <a:avLst/>
            </a:prstGeom>
            <a:noFill/>
          </p:spPr>
          <p:txBody>
            <a:bodyPr wrap="square" lIns="91422" tIns="45712" rIns="91422" bIns="45712" rtlCol="0" anchor="ctr">
              <a:spAutoFit/>
            </a:bodyPr>
            <a:lstStyle/>
            <a:p>
              <a:pPr algn="ctr"/>
              <a:r>
                <a:rPr lang="ko-KR" altLang="en-US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인프라 투자 확대는 개인별 소득 격차</a:t>
              </a:r>
              <a:r>
                <a:rPr lang="en-US" altLang="ko-KR" sz="2000" b="1" baseline="300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*</a:t>
              </a:r>
              <a:r>
                <a:rPr lang="ko-KR" altLang="en-US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 해소에 긍정적</a:t>
              </a:r>
            </a:p>
          </p:txBody>
        </p:sp>
      </p:grp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0" y="240958"/>
            <a:ext cx="71852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9967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400" b="1" spc="-8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4. </a:t>
            </a:r>
            <a:r>
              <a:rPr lang="ko-KR" altLang="en-US" sz="2400" b="1" spc="-8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소득 불균형 해소 </a:t>
            </a:r>
            <a:r>
              <a:rPr lang="en-US" altLang="ko-KR" sz="2400" b="1" spc="-8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vs </a:t>
            </a: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SOC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투자 축소</a:t>
            </a:r>
            <a:endParaRPr lang="en-US" altLang="ko-KR" sz="2400" b="1" spc="-80" dirty="0">
              <a:solidFill>
                <a:srgbClr val="47C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374315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3501008"/>
            <a:ext cx="990600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lvl="1" algn="ctr"/>
            <a:r>
              <a:rPr lang="en-US" altLang="ko-KR" sz="4000" dirty="0">
                <a:solidFill>
                  <a:schemeClr val="bg1"/>
                </a:solidFill>
                <a:latin typeface="Noto Sans CJK KR Medium" panose="020B0600000000000000" pitchFamily="34" charset="-127"/>
                <a:ea typeface="Noto Sans CJK KR Medium" panose="020B0600000000000000" pitchFamily="34" charset="-127"/>
              </a:rPr>
              <a:t>1. </a:t>
            </a:r>
            <a:r>
              <a:rPr lang="ko-KR" altLang="en-US" sz="4000" dirty="0">
                <a:solidFill>
                  <a:schemeClr val="bg1"/>
                </a:solidFill>
                <a:latin typeface="Noto Sans CJK KR Medium" panose="020B0600000000000000" pitchFamily="34" charset="-127"/>
                <a:ea typeface="Noto Sans CJK KR Medium" panose="020B0600000000000000" pitchFamily="34" charset="-127"/>
              </a:rPr>
              <a:t>노후 인프라의 실태와 현안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3165639"/>
            <a:ext cx="99060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lvl="1" algn="ctr"/>
            <a:r>
              <a:rPr lang="ko-KR" altLang="en-US" sz="1600" dirty="0">
                <a:solidFill>
                  <a:schemeClr val="bg1"/>
                </a:solidFill>
                <a:latin typeface="Noto Sans CJK KR Black" panose="020B0A00000000000000" pitchFamily="34" charset="-127"/>
                <a:ea typeface="Noto Sans CJK KR Black" panose="020B0A00000000000000" pitchFamily="34" charset="-127"/>
              </a:rPr>
              <a:t>노후 인프라의 실태와 </a:t>
            </a:r>
            <a:r>
              <a:rPr lang="ko-KR" altLang="en-US" sz="1600" dirty="0" err="1">
                <a:solidFill>
                  <a:schemeClr val="bg1"/>
                </a:solidFill>
                <a:latin typeface="Noto Sans CJK KR Black" panose="020B0A00000000000000" pitchFamily="34" charset="-127"/>
                <a:ea typeface="Noto Sans CJK KR Black" panose="020B0A00000000000000" pitchFamily="34" charset="-127"/>
              </a:rPr>
              <a:t>지속가능한</a:t>
            </a:r>
            <a:r>
              <a:rPr lang="ko-KR" altLang="en-US" sz="1600" dirty="0">
                <a:solidFill>
                  <a:schemeClr val="bg1"/>
                </a:solidFill>
                <a:latin typeface="Noto Sans CJK KR Black" panose="020B0A00000000000000" pitchFamily="34" charset="-127"/>
                <a:ea typeface="Noto Sans CJK KR Black" panose="020B0A00000000000000" pitchFamily="34" charset="-127"/>
              </a:rPr>
              <a:t> 관리 정책 방향</a:t>
            </a:r>
            <a:endParaRPr lang="en-US" altLang="ko-KR" sz="1600" dirty="0">
              <a:solidFill>
                <a:schemeClr val="bg1"/>
              </a:solidFill>
              <a:latin typeface="Noto Sans CJK KR Black" panose="020B0A00000000000000" pitchFamily="34" charset="-127"/>
              <a:ea typeface="Noto Sans CJK KR Black" panose="020B0A00000000000000" pitchFamily="34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776536" y="3356992"/>
            <a:ext cx="8856984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lvl="1"/>
            <a:r>
              <a:rPr lang="en-US" altLang="ko-KR" sz="3500" spc="-8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Ⅲ. SOC </a:t>
            </a:r>
            <a:r>
              <a:rPr lang="ko-KR" altLang="en-US" sz="3500" spc="-8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충분론의 </a:t>
            </a:r>
            <a:r>
              <a:rPr lang="en-US" altLang="ko-KR" sz="3500" b="1" spc="-80" dirty="0">
                <a:solidFill>
                  <a:srgbClr val="47C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lang="ko-KR" altLang="en-US" sz="3500" b="1" spc="-80" dirty="0">
                <a:solidFill>
                  <a:srgbClr val="47C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허상</a:t>
            </a:r>
            <a:r>
              <a:rPr lang="en-US" altLang="ko-KR" sz="3500" b="1" spc="-80" dirty="0">
                <a:solidFill>
                  <a:srgbClr val="47C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3500" b="1" spc="-80" dirty="0">
                <a:solidFill>
                  <a:srgbClr val="47C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虛像</a:t>
            </a:r>
            <a:r>
              <a:rPr lang="en-US" altLang="ko-KR" sz="3500" b="1" spc="-80" dirty="0">
                <a:solidFill>
                  <a:srgbClr val="47C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)’ </a:t>
            </a:r>
            <a:r>
              <a:rPr lang="ko-KR" altLang="en-US" sz="3500" spc="-8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과 </a:t>
            </a:r>
            <a:r>
              <a:rPr lang="en-US" altLang="ko-KR" sz="3500" b="1" spc="-80" dirty="0">
                <a:solidFill>
                  <a:srgbClr val="47C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lang="ko-KR" altLang="en-US" sz="3500" b="1" spc="-80" dirty="0">
                <a:solidFill>
                  <a:srgbClr val="47C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실상</a:t>
            </a:r>
            <a:r>
              <a:rPr lang="en-US" altLang="ko-KR" sz="3500" b="1" spc="-80" dirty="0">
                <a:solidFill>
                  <a:srgbClr val="47C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3500" b="1" spc="-80" dirty="0">
                <a:solidFill>
                  <a:srgbClr val="47C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實像</a:t>
            </a:r>
            <a:r>
              <a:rPr lang="en-US" altLang="ko-KR" sz="3500" b="1" spc="-80" dirty="0">
                <a:solidFill>
                  <a:srgbClr val="47C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)’</a:t>
            </a:r>
            <a:r>
              <a:rPr lang="ko-KR" altLang="en-US" sz="3500" b="1" spc="-80" dirty="0">
                <a:solidFill>
                  <a:srgbClr val="47C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46268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511712" y="4811199"/>
            <a:ext cx="613561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lvl="1" indent="-1080000" defTabSz="1800000"/>
            <a:r>
              <a:rPr lang="en-US" altLang="ko-KR" spc="-8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Ⅱ.</a:t>
            </a:r>
            <a:r>
              <a:rPr lang="ko-KR" altLang="en-US" spc="-8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경제정책 목표와 </a:t>
            </a:r>
            <a:r>
              <a:rPr lang="en-US" altLang="ko-KR" spc="-8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SOC </a:t>
            </a:r>
            <a:r>
              <a:rPr lang="ko-KR" altLang="en-US" spc="-8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투자 축소</a:t>
            </a:r>
            <a:r>
              <a:rPr lang="en-US" altLang="ko-KR" spc="-8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-</a:t>
            </a:r>
            <a:r>
              <a:rPr lang="ko-KR" altLang="en-US" spc="-8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무엇이 비정상적인가</a:t>
            </a:r>
            <a:r>
              <a:rPr lang="en-US" altLang="ko-KR" spc="-8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? </a:t>
            </a:r>
            <a:endParaRPr lang="ko-KR" altLang="en-US" spc="-8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492696" y="3573016"/>
            <a:ext cx="3888432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lvl="1"/>
            <a:r>
              <a:rPr lang="en-US" altLang="ko-KR" sz="4000" b="1" dirty="0">
                <a:solidFill>
                  <a:srgbClr val="47C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CONTENTS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511712" y="5217805"/>
            <a:ext cx="505549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lvl="1"/>
            <a:r>
              <a:rPr lang="en-US" altLang="ko-KR" spc="-8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Ⅲ. SOC </a:t>
            </a:r>
            <a:r>
              <a:rPr lang="ko-KR" altLang="en-US" spc="-8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충분론의 </a:t>
            </a:r>
            <a:r>
              <a:rPr lang="en-US" altLang="ko-KR" b="1" spc="-80" dirty="0">
                <a:solidFill>
                  <a:srgbClr val="47C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lang="ko-KR" altLang="en-US" b="1" spc="-80" dirty="0">
                <a:solidFill>
                  <a:srgbClr val="47C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허상</a:t>
            </a:r>
            <a:r>
              <a:rPr lang="en-US" altLang="ko-KR" b="1" spc="-80" dirty="0">
                <a:solidFill>
                  <a:srgbClr val="47C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b="1" spc="-80" dirty="0">
                <a:solidFill>
                  <a:srgbClr val="47C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虛像</a:t>
            </a:r>
            <a:r>
              <a:rPr lang="en-US" altLang="ko-KR" b="1" spc="-80" dirty="0">
                <a:solidFill>
                  <a:srgbClr val="47C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)’ </a:t>
            </a:r>
            <a:r>
              <a:rPr lang="ko-KR" altLang="en-US" spc="-8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과 </a:t>
            </a:r>
            <a:r>
              <a:rPr lang="en-US" altLang="ko-KR" b="1" spc="-80" dirty="0">
                <a:solidFill>
                  <a:srgbClr val="47C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lang="ko-KR" altLang="en-US" b="1" spc="-80" dirty="0">
                <a:solidFill>
                  <a:srgbClr val="47C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실상</a:t>
            </a:r>
            <a:r>
              <a:rPr lang="en-US" altLang="ko-KR" b="1" spc="-80" dirty="0">
                <a:solidFill>
                  <a:srgbClr val="47C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b="1" spc="-80" dirty="0">
                <a:solidFill>
                  <a:srgbClr val="47C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實像</a:t>
            </a:r>
            <a:r>
              <a:rPr lang="en-US" altLang="ko-KR" b="1" spc="-80" dirty="0">
                <a:solidFill>
                  <a:srgbClr val="47C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)’</a:t>
            </a:r>
            <a:r>
              <a:rPr lang="ko-KR" altLang="en-US" b="1" spc="-80" dirty="0">
                <a:solidFill>
                  <a:srgbClr val="47C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518608" y="5624411"/>
            <a:ext cx="388843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lvl="1"/>
            <a:r>
              <a:rPr lang="en-US" altLang="ko-KR" spc="-8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Ⅳ. </a:t>
            </a:r>
            <a:r>
              <a:rPr lang="ko-KR" altLang="en-US" spc="-8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글로벌 인프라 투자 동향</a:t>
            </a:r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511712" y="6031016"/>
            <a:ext cx="252028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lvl="1"/>
            <a:r>
              <a:rPr lang="en-US" altLang="ko-KR" spc="-8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Ⅴ. SOC </a:t>
            </a:r>
            <a:r>
              <a:rPr lang="ko-KR" altLang="en-US" spc="-8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투자 정상화 방안</a:t>
            </a:r>
            <a:endParaRPr lang="ko-KR" altLang="en-US" sz="1400" spc="-8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511712" y="4404593"/>
            <a:ext cx="455143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lvl="1"/>
            <a:r>
              <a:rPr lang="en-US" altLang="ko-KR" spc="-8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Ⅰ. SOC </a:t>
            </a:r>
            <a:r>
              <a:rPr lang="ko-KR" altLang="en-US" spc="-8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투자 축소</a:t>
            </a:r>
            <a:r>
              <a:rPr lang="en-US" altLang="ko-KR" spc="-8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pc="-8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추이와 전망</a:t>
            </a:r>
          </a:p>
        </p:txBody>
      </p:sp>
    </p:spTree>
    <p:extLst>
      <p:ext uri="{BB962C8B-B14F-4D97-AF65-F5344CB8AC3E}">
        <p14:creationId xmlns:p14="http://schemas.microsoft.com/office/powerpoint/2010/main" val="22189337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1784648" y="1808034"/>
            <a:ext cx="7848872" cy="234984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21" t="28559" r="19886" b="45490"/>
          <a:stretch/>
        </p:blipFill>
        <p:spPr bwMode="auto">
          <a:xfrm>
            <a:off x="1880934" y="2096065"/>
            <a:ext cx="7661467" cy="1719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직사각형 6"/>
          <p:cNvSpPr/>
          <p:nvPr/>
        </p:nvSpPr>
        <p:spPr>
          <a:xfrm>
            <a:off x="2172" y="1012508"/>
            <a:ext cx="9904703" cy="522427"/>
          </a:xfrm>
          <a:prstGeom prst="rect">
            <a:avLst/>
          </a:prstGeom>
          <a:solidFill>
            <a:srgbClr val="E2E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17244" y="1083805"/>
            <a:ext cx="8260532" cy="392567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 algn="ctr"/>
            <a:r>
              <a:rPr lang="ko-KR" altLang="en-US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우리나라는 빠른 경제발전과 함께 </a:t>
            </a:r>
            <a:r>
              <a:rPr lang="en-US" altLang="ko-KR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SOC</a:t>
            </a:r>
            <a:r>
              <a:rPr lang="ko-KR" altLang="en-US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스톡 확보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08924" y="6086000"/>
            <a:ext cx="1440160" cy="223320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r>
              <a:rPr lang="ko-KR" altLang="en-US" sz="9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자료 </a:t>
            </a:r>
            <a:r>
              <a:rPr lang="en-US" altLang="ko-KR" sz="9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900" dirty="0" err="1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기획재정부</a:t>
            </a:r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(2016)</a:t>
            </a:r>
            <a:endParaRPr lang="ko-KR" altLang="en-US" sz="9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55" t="69026" r="18620" b="6252"/>
          <a:stretch/>
        </p:blipFill>
        <p:spPr bwMode="auto">
          <a:xfrm>
            <a:off x="1880934" y="4400320"/>
            <a:ext cx="7661467" cy="1604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4"/>
          <p:cNvSpPr txBox="1">
            <a:spLocks noChangeArrowheads="1"/>
          </p:cNvSpPr>
          <p:nvPr/>
        </p:nvSpPr>
        <p:spPr bwMode="auto">
          <a:xfrm>
            <a:off x="8724" y="2816145"/>
            <a:ext cx="1512168" cy="2539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9989" tIns="0" rIns="0" bIns="0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atinLnBrk="0">
              <a:lnSpc>
                <a:spcPct val="150000"/>
              </a:lnSpc>
            </a:pPr>
            <a:r>
              <a:rPr lang="en-US" altLang="ko-KR" sz="1800" b="1" i="1" spc="-80" dirty="0">
                <a:latin typeface="나눔고딕" pitchFamily="50" charset="-127"/>
                <a:ea typeface="나눔고딕" pitchFamily="50" charset="-127"/>
              </a:rPr>
              <a:t>“ SOC </a:t>
            </a:r>
            <a:r>
              <a:rPr lang="ko-KR" altLang="en-US" sz="1800" b="1" i="1" spc="-80" dirty="0">
                <a:latin typeface="나눔고딕" pitchFamily="50" charset="-127"/>
                <a:ea typeface="나눔고딕" pitchFamily="50" charset="-127"/>
              </a:rPr>
              <a:t>스톡이 충분하므로</a:t>
            </a:r>
            <a:r>
              <a:rPr lang="en-US" altLang="ko-KR" sz="1800" b="1" i="1" spc="-80" dirty="0"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800" b="1" i="1" spc="-80" dirty="0">
                <a:latin typeface="나눔고딕" pitchFamily="50" charset="-127"/>
                <a:ea typeface="나눔고딕" pitchFamily="50" charset="-127"/>
              </a:rPr>
              <a:t> 투자를 축소해야 한다는 주장 대두 </a:t>
            </a:r>
            <a:r>
              <a:rPr lang="en-US" altLang="ko-KR" sz="1800" b="1" i="1" spc="-80" dirty="0">
                <a:latin typeface="나눔고딕" pitchFamily="50" charset="-127"/>
                <a:ea typeface="나눔고딕" pitchFamily="50" charset="-127"/>
              </a:rPr>
              <a:t>”</a:t>
            </a:r>
            <a:r>
              <a:rPr lang="ko-KR" altLang="en-US" sz="1800" b="1" i="1" spc="-80" dirty="0">
                <a:latin typeface="나눔고딕" pitchFamily="50" charset="-127"/>
                <a:ea typeface="나눔고딕" pitchFamily="50" charset="-127"/>
              </a:rPr>
              <a:t> </a:t>
            </a:r>
          </a:p>
        </p:txBody>
      </p:sp>
      <p:pic>
        <p:nvPicPr>
          <p:cNvPr id="21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0" y="276037"/>
            <a:ext cx="7185248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2.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경제 성장  </a:t>
            </a: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vs  SOC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투자 축소</a:t>
            </a:r>
            <a:endParaRPr lang="en-US" altLang="ko-KR" sz="2300" spc="-8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23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5491" y="-14714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 Box 5"/>
          <p:cNvSpPr txBox="1">
            <a:spLocks noChangeArrowheads="1"/>
          </p:cNvSpPr>
          <p:nvPr/>
        </p:nvSpPr>
        <p:spPr bwMode="auto">
          <a:xfrm>
            <a:off x="0" y="240958"/>
            <a:ext cx="71852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9967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虛像 </a:t>
            </a: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1 : SOC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스톡</a:t>
            </a: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충분한가 </a:t>
            </a: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2535239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666388" y="1819423"/>
            <a:ext cx="8640960" cy="424847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lang="ko-KR" altLang="en-US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37388" y="2399611"/>
            <a:ext cx="3379803" cy="193144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83969" tIns="41985" rIns="83969" bIns="41985" rtlCol="0">
            <a:spAutoFit/>
          </a:bodyPr>
          <a:lstStyle/>
          <a:p>
            <a:pPr marL="262404" indent="-262404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투입원가 기준 </a:t>
            </a:r>
            <a:endParaRPr lang="en-US" altLang="ko-KR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262404" indent="-262404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경제학적 최적성장 모형 </a:t>
            </a:r>
            <a:endParaRPr lang="en-US" altLang="ko-KR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262404" indent="-262404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Top-down approach</a:t>
            </a:r>
          </a:p>
          <a:p>
            <a:pPr marL="262404" indent="-262404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OECD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평균과 양적 비교</a:t>
            </a:r>
            <a:endParaRPr lang="en-US" altLang="ko-KR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262404" indent="-262404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지속가능성 미 고려   </a:t>
            </a:r>
            <a:endParaRPr lang="en-US" altLang="ko-KR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406988" y="2399611"/>
            <a:ext cx="3515805" cy="1931449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83969" tIns="41985" rIns="83969" bIns="41985" rtlCol="0">
            <a:spAutoFit/>
          </a:bodyPr>
          <a:lstStyle/>
          <a:p>
            <a:pPr marL="262404" indent="-262404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시설물의 실제 성과 기준</a:t>
            </a:r>
            <a:endParaRPr lang="en-US" altLang="ko-KR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262404" indent="-262404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한계 편익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-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비용 비교  </a:t>
            </a:r>
            <a:endParaRPr lang="en-US" altLang="ko-KR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262404" indent="-262404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Bottom-up approach</a:t>
            </a:r>
          </a:p>
          <a:p>
            <a:pPr marL="262404" indent="-262404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글로벌 선두국가들과 질적 비교</a:t>
            </a:r>
            <a:endParaRPr lang="en-US" altLang="ko-KR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262404" indent="-262404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지속가능성 고려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재투자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환경 등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  </a:t>
            </a:r>
            <a:endParaRPr lang="en-US" altLang="ko-KR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56808" y="4627735"/>
            <a:ext cx="3714036" cy="969648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 marL="165294" indent="-165294" latinLnBrk="0">
              <a:lnSpc>
                <a:spcPts val="2296"/>
              </a:lnSpc>
              <a:buFont typeface="Arial" panose="020B0604020202020204" pitchFamily="34" charset="0"/>
              <a:buChar char="•"/>
            </a:pP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G20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국가 중 한국의 </a:t>
            </a:r>
            <a:r>
              <a:rPr lang="ko-KR" altLang="en-US" sz="1600" b="1" u="sng" dirty="0">
                <a:solidFill>
                  <a:srgbClr val="C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국토면적당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인프라연장 순위 </a:t>
            </a:r>
            <a:endParaRPr lang="en-US" altLang="ko-KR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240538" indent="-80180" latinLnBrk="0">
              <a:lnSpc>
                <a:spcPts val="2296"/>
              </a:lnSpc>
            </a:pP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-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고속도로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위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국도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위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철도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6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위  </a:t>
            </a:r>
            <a:endParaRPr lang="en-US" altLang="ko-KR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287487" y="4627735"/>
            <a:ext cx="3515805" cy="1264600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 marL="165294" indent="-165294" latinLnBrk="0">
              <a:lnSpc>
                <a:spcPts val="2296"/>
              </a:lnSpc>
              <a:buFont typeface="Arial" panose="020B0604020202020204" pitchFamily="34" charset="0"/>
              <a:buChar char="•"/>
            </a:pP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OECD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국가 중 한국의 </a:t>
            </a:r>
            <a:r>
              <a:rPr lang="ko-KR" altLang="en-US" sz="1600" b="1" u="sng" dirty="0">
                <a:solidFill>
                  <a:srgbClr val="C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국토계수당</a:t>
            </a:r>
            <a:r>
              <a:rPr lang="en-US" altLang="ko-KR" sz="1600" b="1" u="sng" baseline="30000" dirty="0">
                <a:solidFill>
                  <a:srgbClr val="C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(*)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도로밀도 순위 </a:t>
            </a:r>
            <a:endParaRPr lang="en-US" altLang="ko-KR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446108" indent="-285750" latinLnBrk="0">
              <a:lnSpc>
                <a:spcPts val="2296"/>
              </a:lnSpc>
              <a:buFontTx/>
              <a:buChar char="-"/>
            </a:pPr>
            <a:r>
              <a:rPr lang="en-US" altLang="ko-KR" sz="16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OECD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국가  중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30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위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최하위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endParaRPr lang="en-US" altLang="ko-KR" sz="1600" b="1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77800" indent="-177800" latinLnBrk="0">
              <a:lnSpc>
                <a:spcPts val="2296"/>
              </a:lnSpc>
              <a:buFont typeface="Arial" panose="020B0604020202020204" pitchFamily="34" charset="0"/>
              <a:buChar char="•"/>
            </a:pPr>
            <a:r>
              <a:rPr lang="en-US" altLang="ko-KR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OECD </a:t>
            </a:r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국가 중 평균 출퇴근시간 </a:t>
            </a:r>
            <a:r>
              <a:rPr lang="en-US" altLang="ko-KR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위</a:t>
            </a:r>
            <a:endParaRPr lang="en-US" altLang="ko-KR" sz="1600" b="1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3938505" y="1858908"/>
            <a:ext cx="2178141" cy="392567"/>
          </a:xfrm>
          <a:prstGeom prst="rect">
            <a:avLst/>
          </a:prstGeom>
        </p:spPr>
        <p:txBody>
          <a:bodyPr wrap="none" lIns="83969" tIns="41985" rIns="83969" bIns="41985">
            <a:spAutoFit/>
          </a:bodyPr>
          <a:lstStyle/>
          <a:p>
            <a:r>
              <a:rPr lang="ko-KR" altLang="en-US" sz="2000" b="1" dirty="0">
                <a:solidFill>
                  <a:srgbClr val="C00000"/>
                </a:solidFill>
                <a:latin typeface="나눔고딕" pitchFamily="50" charset="-127"/>
                <a:ea typeface="나눔고딕" pitchFamily="50" charset="-127"/>
              </a:rPr>
              <a:t>상반된 평가 결과 </a:t>
            </a:r>
            <a:r>
              <a:rPr lang="en-US" altLang="ko-KR" sz="2000" b="1" dirty="0">
                <a:solidFill>
                  <a:srgbClr val="C00000"/>
                </a:solidFill>
                <a:latin typeface="나눔고딕" pitchFamily="50" charset="-127"/>
                <a:ea typeface="나눔고딕" pitchFamily="50" charset="-127"/>
              </a:rPr>
              <a:t>!</a:t>
            </a:r>
            <a:endParaRPr lang="ko-KR" altLang="en-US" sz="2000" b="1" dirty="0">
              <a:solidFill>
                <a:srgbClr val="C0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27" name="위로 구부러진 화살표 26"/>
          <p:cNvSpPr/>
          <p:nvPr/>
        </p:nvSpPr>
        <p:spPr>
          <a:xfrm rot="5400000">
            <a:off x="426865" y="4337620"/>
            <a:ext cx="764012" cy="428981"/>
          </a:xfrm>
          <a:prstGeom prst="curvedUp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9" name="왼쪽으로 구부러진 화살표 28"/>
          <p:cNvSpPr/>
          <p:nvPr/>
        </p:nvSpPr>
        <p:spPr>
          <a:xfrm>
            <a:off x="8922793" y="4148071"/>
            <a:ext cx="435115" cy="773530"/>
          </a:xfrm>
          <a:prstGeom prst="curvedLef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4685545" y="3045937"/>
            <a:ext cx="587962" cy="638788"/>
          </a:xfrm>
          <a:prstGeom prst="rect">
            <a:avLst/>
          </a:prstGeom>
        </p:spPr>
        <p:txBody>
          <a:bodyPr wrap="none" lIns="83969" tIns="41985" rIns="83969" bIns="41985">
            <a:spAutoFit/>
          </a:bodyPr>
          <a:lstStyle/>
          <a:p>
            <a:r>
              <a:rPr lang="en-US" altLang="ko-KR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vs</a:t>
            </a:r>
            <a:endParaRPr lang="ko-KR" alt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30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Text Box 5"/>
          <p:cNvSpPr txBox="1">
            <a:spLocks noChangeArrowheads="1"/>
          </p:cNvSpPr>
          <p:nvPr/>
        </p:nvSpPr>
        <p:spPr bwMode="auto">
          <a:xfrm>
            <a:off x="0" y="276038"/>
            <a:ext cx="9777536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ko-KR" altLang="en-US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虛像 </a:t>
            </a:r>
            <a:r>
              <a:rPr lang="en-US" altLang="ko-KR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1 : SOC </a:t>
            </a:r>
            <a:r>
              <a:rPr lang="ko-KR" altLang="en-US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스톡</a:t>
            </a:r>
            <a:r>
              <a:rPr lang="en-US" altLang="ko-KR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충분한가 </a:t>
            </a:r>
            <a:r>
              <a:rPr lang="en-US" altLang="ko-KR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?</a:t>
            </a:r>
            <a:endParaRPr lang="ko-KR" altLang="en-US" sz="2300" spc="-8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2172" y="1012508"/>
            <a:ext cx="9904703" cy="522427"/>
          </a:xfrm>
          <a:prstGeom prst="rect">
            <a:avLst/>
          </a:prstGeom>
          <a:solidFill>
            <a:srgbClr val="E2E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17244" y="1083805"/>
            <a:ext cx="8260532" cy="392567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SOC </a:t>
            </a:r>
            <a:r>
              <a:rPr lang="ko-KR" altLang="en-US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스톡은 평가 기준에 따라 상반된 결과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67910" y="6139903"/>
            <a:ext cx="8640960" cy="269456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r>
              <a:rPr lang="en-US" altLang="ko-KR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(*) </a:t>
            </a:r>
            <a:r>
              <a:rPr lang="ko-KR" altLang="en-US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국토계수 </a:t>
            </a:r>
            <a:r>
              <a:rPr lang="en-US" altLang="ko-KR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도로나 철도 등 인프라 스톡</a:t>
            </a:r>
            <a:r>
              <a:rPr lang="en-US" altLang="ko-KR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총 연장 등</a:t>
            </a:r>
            <a:r>
              <a:rPr lang="en-US" altLang="ko-KR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을 국토면적과 인구수를 모두 감안하여 비교하는 척도 </a:t>
            </a:r>
          </a:p>
        </p:txBody>
      </p:sp>
      <p:pic>
        <p:nvPicPr>
          <p:cNvPr id="16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0" y="276037"/>
            <a:ext cx="7185248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2.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경제 성장  </a:t>
            </a: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vs  SOC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투자 축소</a:t>
            </a:r>
            <a:endParaRPr lang="en-US" altLang="ko-KR" sz="2300" spc="-8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8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491" y="-14714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0" y="240958"/>
            <a:ext cx="71852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9967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虛像 </a:t>
            </a: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1 : SOC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스톡</a:t>
            </a: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충분한가 </a:t>
            </a: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8438861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675433"/>
              </p:ext>
            </p:extLst>
          </p:nvPr>
        </p:nvGraphicFramePr>
        <p:xfrm>
          <a:off x="880096" y="3341232"/>
          <a:ext cx="8286702" cy="25462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9855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967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9855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9855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9855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9855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9855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898558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57465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부문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비교항목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한국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미국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독일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영국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일본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선진국 </a:t>
                      </a:r>
                      <a:endParaRPr lang="en-US" altLang="ko-KR" sz="1400" b="1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ctr"/>
                      <a:r>
                        <a:rPr lang="ko-KR" altLang="en-US" sz="14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평균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924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도로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국토 계수당 연장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1.48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3.64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3.79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3.36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5.79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4.15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4924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철도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국토 계수당 연장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0.05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0.13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0.19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0.13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0.09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0.13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7465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항만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컨테이너 처리 실적 </a:t>
                      </a:r>
                      <a:endParaRPr lang="en-US" altLang="ko-KR" sz="140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4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만 </a:t>
                      </a:r>
                      <a:r>
                        <a:rPr lang="en-US" altLang="ko-KR" sz="14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TEU)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2,347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3,448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1,555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827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2,123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1,988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924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항공</a:t>
                      </a:r>
                      <a:endParaRPr lang="ko-KR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화물운송</a:t>
                      </a:r>
                      <a:r>
                        <a:rPr lang="en-US" altLang="ko-KR" sz="14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4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백만톤</a:t>
                      </a:r>
                      <a:r>
                        <a:rPr lang="en-US" altLang="ko-KR" sz="14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-km)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11,350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37,113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7,334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6,031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7,715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14,548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92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여객수송</a:t>
                      </a:r>
                      <a:r>
                        <a:rPr lang="en-US" altLang="ko-KR" sz="14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400" u="none" strike="noStrike" dirty="0" err="1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십만명</a:t>
                      </a:r>
                      <a:r>
                        <a:rPr lang="en-US" altLang="ko-KR" sz="14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546</a:t>
                      </a:r>
                      <a:endParaRPr lang="en-US" altLang="ko-KR" sz="14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7,432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1,050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1,186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1,076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2,686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38530" y="1674187"/>
            <a:ext cx="8239247" cy="642892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 marL="165294" indent="-165294">
              <a:lnSpc>
                <a:spcPts val="2296"/>
              </a:lnSpc>
              <a:buFont typeface="Arial" panose="020B0604020202020204" pitchFamily="34" charset="0"/>
              <a:buChar char="•"/>
            </a:pPr>
            <a:r>
              <a:rPr lang="ko-KR" altLang="en-US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우리나라 </a:t>
            </a:r>
            <a:r>
              <a:rPr lang="en-US" altLang="ko-KR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국토계수</a:t>
            </a:r>
            <a:r>
              <a:rPr lang="en-US" altLang="ko-KR" sz="1500" b="1" baseline="30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(*)</a:t>
            </a:r>
            <a:r>
              <a:rPr lang="ko-KR" altLang="en-US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당</a:t>
            </a:r>
            <a:r>
              <a:rPr lang="en-US" altLang="ko-KR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도로연장 </a:t>
            </a:r>
            <a:r>
              <a:rPr lang="en-US" altLang="ko-KR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1.48</a:t>
            </a:r>
            <a:r>
              <a:rPr lang="ko-KR" altLang="en-US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</a:t>
            </a:r>
            <a:r>
              <a:rPr lang="en-US" altLang="ko-KR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Vs [</a:t>
            </a:r>
            <a:r>
              <a:rPr lang="ko-KR" altLang="en-US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미국 </a:t>
            </a:r>
            <a:r>
              <a:rPr lang="en-US" altLang="ko-KR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3.64, </a:t>
            </a:r>
            <a:r>
              <a:rPr lang="ko-KR" altLang="en-US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독일 </a:t>
            </a:r>
            <a:r>
              <a:rPr lang="en-US" altLang="ko-KR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3.79, </a:t>
            </a:r>
            <a:r>
              <a:rPr lang="ko-KR" altLang="en-US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영국 </a:t>
            </a:r>
            <a:r>
              <a:rPr lang="en-US" altLang="ko-KR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3.36, </a:t>
            </a:r>
            <a:r>
              <a:rPr lang="ko-KR" altLang="en-US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일본 </a:t>
            </a:r>
            <a:r>
              <a:rPr lang="en-US" altLang="ko-KR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5.79]</a:t>
            </a:r>
          </a:p>
          <a:p>
            <a:pPr marL="165294" indent="-165294">
              <a:lnSpc>
                <a:spcPts val="2296"/>
              </a:lnSpc>
              <a:buFont typeface="Arial" panose="020B0604020202020204" pitchFamily="34" charset="0"/>
              <a:buChar char="•"/>
            </a:pPr>
            <a:r>
              <a:rPr lang="ko-KR" altLang="en-US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우리나라 </a:t>
            </a:r>
            <a:r>
              <a:rPr lang="en-US" altLang="ko-KR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국토계수당</a:t>
            </a:r>
            <a:r>
              <a:rPr lang="en-US" altLang="ko-KR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철도연장 </a:t>
            </a:r>
            <a:r>
              <a:rPr lang="en-US" altLang="ko-KR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0.05 Vs [</a:t>
            </a:r>
            <a:r>
              <a:rPr lang="ko-KR" altLang="en-US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미국 </a:t>
            </a:r>
            <a:r>
              <a:rPr lang="en-US" altLang="ko-KR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0.13, </a:t>
            </a:r>
            <a:r>
              <a:rPr lang="ko-KR" altLang="en-US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독일 </a:t>
            </a:r>
            <a:r>
              <a:rPr lang="en-US" altLang="ko-KR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0.19, </a:t>
            </a:r>
            <a:r>
              <a:rPr lang="ko-KR" altLang="en-US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영국 </a:t>
            </a:r>
            <a:r>
              <a:rPr lang="en-US" altLang="ko-KR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0.13, </a:t>
            </a:r>
            <a:r>
              <a:rPr lang="ko-KR" altLang="en-US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일본 </a:t>
            </a:r>
            <a:r>
              <a:rPr lang="en-US" altLang="ko-KR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0.09] </a:t>
            </a:r>
            <a:endParaRPr lang="ko-KR" altLang="en-US" sz="1500" b="1" dirty="0">
              <a:solidFill>
                <a:srgbClr val="1F497D">
                  <a:lumMod val="75000"/>
                </a:srgb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5055" y="1124748"/>
            <a:ext cx="8260532" cy="392567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[</a:t>
            </a:r>
            <a:r>
              <a:rPr lang="ko-KR" altLang="en-US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참고</a:t>
            </a:r>
            <a:r>
              <a:rPr lang="en-US" altLang="ko-KR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] </a:t>
            </a:r>
            <a:r>
              <a:rPr lang="ko-KR" altLang="en-US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주요 선진국들과의 </a:t>
            </a:r>
            <a:r>
              <a:rPr lang="en-US" altLang="ko-KR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국토계수당</a:t>
            </a:r>
            <a:r>
              <a:rPr lang="en-US" altLang="ko-KR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교통 </a:t>
            </a:r>
            <a:r>
              <a:rPr lang="en-US" altLang="ko-KR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SOC </a:t>
            </a:r>
            <a:r>
              <a:rPr lang="ko-KR" altLang="en-US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스톡 비교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7245" y="6014023"/>
            <a:ext cx="5203049" cy="223289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r>
              <a:rPr lang="ko-KR" altLang="en-US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자료 </a:t>
            </a:r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국토연구원</a:t>
            </a:r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(2016. 5) (</a:t>
            </a:r>
            <a:r>
              <a:rPr lang="ko-KR" altLang="en-US" sz="900" dirty="0" err="1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원자료</a:t>
            </a:r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OECD, World Bank, </a:t>
            </a:r>
            <a:r>
              <a:rPr lang="ko-KR" altLang="en-US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국토교통</a:t>
            </a:r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DB</a:t>
            </a:r>
            <a:r>
              <a:rPr lang="ko-KR" altLang="en-US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센터</a:t>
            </a:r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endParaRPr lang="ko-KR" altLang="en-US" sz="9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838530" y="2841206"/>
            <a:ext cx="8365013" cy="3108077"/>
          </a:xfrm>
          <a:prstGeom prst="roundRect">
            <a:avLst>
              <a:gd name="adj" fmla="val 3663"/>
            </a:avLst>
          </a:prstGeom>
          <a:noFill/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19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0" y="276038"/>
            <a:ext cx="9777536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ko-KR" altLang="en-US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虛像 </a:t>
            </a:r>
            <a:r>
              <a:rPr lang="en-US" altLang="ko-KR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1 : SOC </a:t>
            </a:r>
            <a:r>
              <a:rPr lang="ko-KR" altLang="en-US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스톡</a:t>
            </a:r>
            <a:r>
              <a:rPr lang="en-US" altLang="ko-KR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충분한가 </a:t>
            </a:r>
            <a:r>
              <a:rPr lang="en-US" altLang="ko-KR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?</a:t>
            </a:r>
            <a:endParaRPr lang="ko-KR" altLang="en-US" sz="2300" spc="-8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992560" y="2348880"/>
            <a:ext cx="609636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ko-KR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(*) </a:t>
            </a:r>
            <a:r>
              <a:rPr lang="ko-KR" altLang="en-US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주 </a:t>
            </a:r>
            <a:r>
              <a:rPr lang="en-US" altLang="ko-KR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1200" b="1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국토계수</a:t>
            </a:r>
            <a:r>
              <a:rPr lang="en-US" altLang="ko-KR" sz="1200" b="1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 = SOC </a:t>
            </a:r>
            <a:r>
              <a:rPr lang="ko-KR" altLang="en-US" sz="1200" b="1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연장</a:t>
            </a:r>
            <a:r>
              <a:rPr lang="en-US" altLang="ko-KR" sz="1200" b="1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(km)/(</a:t>
            </a:r>
            <a:r>
              <a:rPr lang="ko-KR" altLang="en-US" sz="1200" b="1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√</a:t>
            </a:r>
            <a:r>
              <a:rPr lang="en-US" altLang="ko-KR" sz="1200" b="1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200" b="1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국토면적</a:t>
            </a:r>
            <a:r>
              <a:rPr lang="en-US" altLang="ko-KR" sz="1200" b="1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(㎢)*</a:t>
            </a:r>
            <a:r>
              <a:rPr lang="ko-KR" altLang="en-US" sz="1200" b="1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인구</a:t>
            </a:r>
            <a:r>
              <a:rPr lang="en-US" altLang="ko-KR" sz="1200" b="1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200" b="1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천명</a:t>
            </a:r>
            <a:r>
              <a:rPr lang="en-US" altLang="ko-KR" sz="1200" b="1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)), 2013</a:t>
            </a:r>
            <a:r>
              <a:rPr lang="ko-KR" altLang="en-US" sz="1200" b="1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년 기준 비교</a:t>
            </a:r>
            <a:r>
              <a:rPr lang="en-US" altLang="ko-KR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</a:p>
        </p:txBody>
      </p:sp>
      <p:grpSp>
        <p:nvGrpSpPr>
          <p:cNvPr id="12" name="그룹 11"/>
          <p:cNvGrpSpPr/>
          <p:nvPr/>
        </p:nvGrpSpPr>
        <p:grpSpPr>
          <a:xfrm>
            <a:off x="776536" y="2821392"/>
            <a:ext cx="8538336" cy="512517"/>
            <a:chOff x="5310241" y="3063577"/>
            <a:chExt cx="4410000" cy="565074"/>
          </a:xfrm>
        </p:grpSpPr>
        <p:sp>
          <p:nvSpPr>
            <p:cNvPr id="14" name="모서리가 둥근 직사각형 13"/>
            <p:cNvSpPr/>
            <p:nvPr/>
          </p:nvSpPr>
          <p:spPr>
            <a:xfrm>
              <a:off x="5344473" y="3063577"/>
              <a:ext cx="4320480" cy="540000"/>
            </a:xfrm>
            <a:prstGeom prst="roundRect">
              <a:avLst>
                <a:gd name="adj" fmla="val 17347"/>
              </a:avLst>
            </a:prstGeom>
            <a:solidFill>
              <a:srgbClr val="ECF2F8"/>
            </a:solidFill>
            <a:ln w="22225">
              <a:solidFill>
                <a:srgbClr val="002B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5310241" y="3521175"/>
              <a:ext cx="4410000" cy="1074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1363439" y="2857716"/>
            <a:ext cx="7263055" cy="355249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 algn="ctr">
              <a:lnSpc>
                <a:spcPts val="2296"/>
              </a:lnSpc>
            </a:pPr>
            <a:r>
              <a:rPr lang="ko-KR" altLang="en-US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주요 선진국과의 </a:t>
            </a:r>
            <a:r>
              <a:rPr lang="en-US" altLang="ko-KR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SOC </a:t>
            </a:r>
            <a:r>
              <a:rPr lang="ko-KR" altLang="en-US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스톡 비교</a:t>
            </a:r>
            <a:endParaRPr lang="en-US" altLang="ko-KR" sz="12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3762833" y="3342372"/>
            <a:ext cx="900000" cy="2543367"/>
          </a:xfrm>
          <a:prstGeom prst="roundRect">
            <a:avLst/>
          </a:prstGeom>
          <a:noFill/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   </a:t>
            </a:r>
            <a:endParaRPr lang="ko-KR" altLang="en-US" dirty="0"/>
          </a:p>
        </p:txBody>
      </p:sp>
      <p:pic>
        <p:nvPicPr>
          <p:cNvPr id="17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0" y="276037"/>
            <a:ext cx="7185248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2.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경제 성장  </a:t>
            </a: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vs  SOC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투자 축소</a:t>
            </a:r>
            <a:endParaRPr lang="en-US" altLang="ko-KR" sz="2300" spc="-8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21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491" y="-14714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0" y="240958"/>
            <a:ext cx="71852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9967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虛像 </a:t>
            </a: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1 : SOC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스톡</a:t>
            </a: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충분한가 </a:t>
            </a: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9630362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모서리가 둥근 직사각형 17"/>
          <p:cNvSpPr/>
          <p:nvPr/>
        </p:nvSpPr>
        <p:spPr>
          <a:xfrm>
            <a:off x="2168088" y="2070094"/>
            <a:ext cx="6731223" cy="4273580"/>
          </a:xfrm>
          <a:prstGeom prst="roundRect">
            <a:avLst>
              <a:gd name="adj" fmla="val 2503"/>
            </a:avLst>
          </a:prstGeom>
          <a:noFill/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lang="ko-KR" altLang="en-US"/>
          </a:p>
        </p:txBody>
      </p:sp>
      <p:grpSp>
        <p:nvGrpSpPr>
          <p:cNvPr id="19" name="그룹 18"/>
          <p:cNvGrpSpPr/>
          <p:nvPr/>
        </p:nvGrpSpPr>
        <p:grpSpPr>
          <a:xfrm>
            <a:off x="2114755" y="2059456"/>
            <a:ext cx="6870693" cy="512517"/>
            <a:chOff x="5310241" y="3063577"/>
            <a:chExt cx="4410000" cy="565074"/>
          </a:xfrm>
        </p:grpSpPr>
        <p:sp>
          <p:nvSpPr>
            <p:cNvPr id="20" name="모서리가 둥근 직사각형 19"/>
            <p:cNvSpPr/>
            <p:nvPr/>
          </p:nvSpPr>
          <p:spPr>
            <a:xfrm>
              <a:off x="5344473" y="3063577"/>
              <a:ext cx="4320480" cy="540000"/>
            </a:xfrm>
            <a:prstGeom prst="roundRect">
              <a:avLst>
                <a:gd name="adj" fmla="val 17347"/>
              </a:avLst>
            </a:prstGeom>
            <a:solidFill>
              <a:srgbClr val="ECF2F8"/>
            </a:solidFill>
            <a:ln w="22225">
              <a:solidFill>
                <a:srgbClr val="002B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5310241" y="3521175"/>
              <a:ext cx="4410000" cy="1074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2708438" y="2070098"/>
            <a:ext cx="5472609" cy="379743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 algn="ctr">
              <a:lnSpc>
                <a:spcPts val="2296"/>
              </a:lnSpc>
            </a:pP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주요국의 도로 및 철도에 대한 여객 및 화물 부하지수</a:t>
            </a:r>
            <a:endParaRPr lang="en-US" altLang="ko-KR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6287" y="2731551"/>
            <a:ext cx="2821133" cy="1624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498" y="4610254"/>
            <a:ext cx="2809025" cy="163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7545" y="2727168"/>
            <a:ext cx="2796918" cy="1618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906" y="4633967"/>
            <a:ext cx="2809025" cy="1606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2581696" y="2420888"/>
            <a:ext cx="2734936" cy="342938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 algn="ctr">
              <a:lnSpc>
                <a:spcPts val="2296"/>
              </a:lnSpc>
            </a:pPr>
            <a:r>
              <a:rPr lang="ko-KR" altLang="en-US" sz="12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도로여객부하지수</a:t>
            </a:r>
            <a:endParaRPr lang="en-US" altLang="ko-KR" sz="12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581696" y="4304653"/>
            <a:ext cx="2734936" cy="342938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 algn="ctr">
              <a:lnSpc>
                <a:spcPts val="2296"/>
              </a:lnSpc>
            </a:pPr>
            <a:r>
              <a:rPr lang="ko-KR" altLang="en-US" sz="12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철도여객부하지수</a:t>
            </a:r>
            <a:endParaRPr lang="en-US" altLang="ko-KR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757904" y="2420888"/>
            <a:ext cx="2734936" cy="342938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 algn="ctr">
              <a:lnSpc>
                <a:spcPts val="2296"/>
              </a:lnSpc>
            </a:pPr>
            <a:r>
              <a:rPr lang="ko-KR" altLang="en-US" sz="12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도로화물부하지수</a:t>
            </a:r>
            <a:endParaRPr lang="en-US" altLang="ko-KR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799527" y="4314964"/>
            <a:ext cx="2734936" cy="342938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 algn="ctr">
              <a:lnSpc>
                <a:spcPts val="2296"/>
              </a:lnSpc>
            </a:pPr>
            <a:r>
              <a:rPr lang="ko-KR" altLang="en-US" sz="12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철도화물부하지수</a:t>
            </a:r>
            <a:endParaRPr lang="en-US" altLang="ko-KR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495498" y="1628800"/>
            <a:ext cx="5409831" cy="2616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lvl="0">
              <a:defRPr sz="90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r>
              <a:rPr lang="en-US" altLang="ko-KR" sz="1100" b="1" dirty="0"/>
              <a:t>(*) </a:t>
            </a:r>
            <a:r>
              <a:rPr lang="ko-KR" altLang="en-US" sz="1100" b="1" dirty="0"/>
              <a:t>주 </a:t>
            </a:r>
            <a:r>
              <a:rPr lang="en-US" altLang="ko-KR" sz="1100" b="1" dirty="0"/>
              <a:t>:  </a:t>
            </a:r>
            <a:r>
              <a:rPr lang="ko-KR" altLang="en-US" sz="1100" b="1" dirty="0"/>
              <a:t>부하지수</a:t>
            </a:r>
            <a:r>
              <a:rPr lang="en-US" altLang="ko-KR" sz="1100" b="1" dirty="0"/>
              <a:t>  = </a:t>
            </a:r>
            <a:r>
              <a:rPr lang="ko-KR" altLang="en-US" sz="1100" b="1" dirty="0"/>
              <a:t>수송실적</a:t>
            </a:r>
            <a:r>
              <a:rPr lang="en-US" altLang="ko-KR" sz="1100" b="1" dirty="0"/>
              <a:t>/km  (</a:t>
            </a:r>
            <a:r>
              <a:rPr lang="ko-KR" altLang="en-US" sz="1100" b="1" dirty="0"/>
              <a:t>단위 </a:t>
            </a:r>
            <a:r>
              <a:rPr lang="en-US" altLang="ko-KR" sz="1100" b="1" dirty="0"/>
              <a:t>km </a:t>
            </a:r>
            <a:r>
              <a:rPr lang="ko-KR" altLang="en-US" sz="1100" b="1" dirty="0"/>
              <a:t>당 여객 또는 화물의 수송실적</a:t>
            </a:r>
            <a:r>
              <a:rPr lang="en-US" altLang="ko-KR" sz="1100" b="1" dirty="0"/>
              <a:t>)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44487" y="2597621"/>
            <a:ext cx="1440161" cy="2343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9989" tIns="0" rIns="0" bIns="0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defPPr>
              <a:defRPr lang="ko-KR"/>
            </a:defPPr>
            <a:lvl1pPr algn="ctr">
              <a:lnSpc>
                <a:spcPct val="150000"/>
              </a:lnSpc>
              <a:spcBef>
                <a:spcPct val="0"/>
              </a:spcBef>
              <a:buNone/>
              <a:defRPr i="1" spc="-80">
                <a:latin typeface="나눔고딕" pitchFamily="50" charset="-127"/>
                <a:ea typeface="나눔고딕" pitchFamily="50" charset="-127"/>
                <a:cs typeface="+mj-cs"/>
              </a:defRPr>
            </a:lvl1pPr>
          </a:lstStyle>
          <a:p>
            <a:r>
              <a:rPr lang="en-US" altLang="ko-KR" b="1" dirty="0"/>
              <a:t>“</a:t>
            </a:r>
            <a:r>
              <a:rPr lang="ko-KR" altLang="en-US" b="1" dirty="0"/>
              <a:t>우리나라의  </a:t>
            </a:r>
            <a:r>
              <a:rPr lang="en-US" altLang="ko-KR" b="1" dirty="0"/>
              <a:t>SOC</a:t>
            </a:r>
            <a:r>
              <a:rPr lang="ko-KR" altLang="en-US" b="1" dirty="0"/>
              <a:t>는</a:t>
            </a:r>
            <a:r>
              <a:rPr lang="en-US" altLang="ko-KR" b="1" dirty="0"/>
              <a:t> </a:t>
            </a:r>
          </a:p>
          <a:p>
            <a:r>
              <a:rPr lang="ko-KR" altLang="en-US" b="1" dirty="0"/>
              <a:t>선진국 대비 과부하 </a:t>
            </a:r>
            <a:r>
              <a:rPr lang="en-US" altLang="ko-KR" b="1" dirty="0"/>
              <a:t>“</a:t>
            </a:r>
            <a:endParaRPr lang="ko-KR" altLang="en-US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2203400" y="6329053"/>
            <a:ext cx="1745764" cy="292539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9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자료 </a:t>
            </a:r>
            <a:r>
              <a:rPr lang="en-US" altLang="ko-KR" sz="9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국토연구원</a:t>
            </a:r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(2016. 5)</a:t>
            </a:r>
            <a:endParaRPr lang="ko-KR" altLang="en-US" sz="9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30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0" y="276038"/>
            <a:ext cx="9777536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ko-KR" altLang="en-US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虛像 </a:t>
            </a:r>
            <a:r>
              <a:rPr lang="en-US" altLang="ko-KR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1 : SOC </a:t>
            </a:r>
            <a:r>
              <a:rPr lang="ko-KR" altLang="en-US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스톡</a:t>
            </a:r>
            <a:r>
              <a:rPr lang="en-US" altLang="ko-KR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충분한가 </a:t>
            </a:r>
            <a:r>
              <a:rPr lang="en-US" altLang="ko-KR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?</a:t>
            </a:r>
            <a:endParaRPr lang="ko-KR" altLang="en-US" sz="2300" spc="-8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64345" y="1124748"/>
            <a:ext cx="8260532" cy="392567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[</a:t>
            </a:r>
            <a:r>
              <a:rPr lang="ko-KR" altLang="en-US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참고</a:t>
            </a:r>
            <a:r>
              <a:rPr lang="en-US" altLang="ko-KR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] </a:t>
            </a:r>
            <a:r>
              <a:rPr lang="ko-KR" altLang="en-US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주요 선진국들과의 </a:t>
            </a:r>
            <a:r>
              <a:rPr lang="en-US" altLang="ko-KR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SOC </a:t>
            </a:r>
            <a:r>
              <a:rPr lang="ko-KR" altLang="en-US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부하지수</a:t>
            </a:r>
            <a:r>
              <a:rPr lang="en-US" altLang="ko-KR" sz="2000" b="1" baseline="30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(*)</a:t>
            </a:r>
            <a:r>
              <a:rPr lang="ko-KR" altLang="en-US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비교</a:t>
            </a:r>
          </a:p>
        </p:txBody>
      </p:sp>
      <p:pic>
        <p:nvPicPr>
          <p:cNvPr id="33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276037"/>
            <a:ext cx="7185248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2.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경제 성장  </a:t>
            </a: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vs  SOC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투자 축소</a:t>
            </a:r>
            <a:endParaRPr lang="en-US" altLang="ko-KR" sz="2300" spc="-8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38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5491" y="-14714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Text Box 5"/>
          <p:cNvSpPr txBox="1">
            <a:spLocks noChangeArrowheads="1"/>
          </p:cNvSpPr>
          <p:nvPr/>
        </p:nvSpPr>
        <p:spPr bwMode="auto">
          <a:xfrm>
            <a:off x="0" y="240958"/>
            <a:ext cx="71852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9967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虛像 </a:t>
            </a: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1 : SOC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스톡</a:t>
            </a: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충분한가 </a:t>
            </a: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0022448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모서리가 둥근 직사각형 22"/>
          <p:cNvSpPr/>
          <p:nvPr/>
        </p:nvSpPr>
        <p:spPr>
          <a:xfrm>
            <a:off x="1918143" y="1930628"/>
            <a:ext cx="7762570" cy="4302317"/>
          </a:xfrm>
          <a:prstGeom prst="roundRect">
            <a:avLst>
              <a:gd name="adj" fmla="val 2031"/>
            </a:avLst>
          </a:prstGeom>
          <a:noFill/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6052"/>
            <a:endParaRPr lang="ko-KR" altLang="en-US" sz="1905">
              <a:solidFill>
                <a:prstClr val="white"/>
              </a:solidFill>
              <a:latin typeface="맑은 고딕"/>
              <a:ea typeface="맑은 고딕" panose="020B0503020000020004" pitchFamily="34" charset="-127"/>
            </a:endParaRPr>
          </a:p>
        </p:txBody>
      </p:sp>
      <p:pic>
        <p:nvPicPr>
          <p:cNvPr id="5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0" y="276038"/>
            <a:ext cx="9777536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ko-KR" altLang="en-US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虛像 </a:t>
            </a:r>
            <a:r>
              <a:rPr lang="en-US" altLang="ko-KR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1 : SOC </a:t>
            </a:r>
            <a:r>
              <a:rPr lang="ko-KR" altLang="en-US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스톡</a:t>
            </a:r>
            <a:r>
              <a:rPr lang="en-US" altLang="ko-KR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충분한가 </a:t>
            </a:r>
            <a:r>
              <a:rPr lang="en-US" altLang="ko-KR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?</a:t>
            </a:r>
            <a:endParaRPr lang="ko-KR" altLang="en-US" sz="2300" spc="-8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1856655" y="1772816"/>
            <a:ext cx="7920881" cy="512517"/>
            <a:chOff x="2546803" y="1815767"/>
            <a:chExt cx="6870693" cy="512517"/>
          </a:xfrm>
        </p:grpSpPr>
        <p:grpSp>
          <p:nvGrpSpPr>
            <p:cNvPr id="19" name="그룹 18"/>
            <p:cNvGrpSpPr/>
            <p:nvPr/>
          </p:nvGrpSpPr>
          <p:grpSpPr>
            <a:xfrm>
              <a:off x="2546803" y="1815767"/>
              <a:ext cx="6870693" cy="512517"/>
              <a:chOff x="5310241" y="3063577"/>
              <a:chExt cx="4410000" cy="565074"/>
            </a:xfrm>
          </p:grpSpPr>
          <p:sp>
            <p:nvSpPr>
              <p:cNvPr id="20" name="모서리가 둥근 직사각형 19"/>
              <p:cNvSpPr/>
              <p:nvPr/>
            </p:nvSpPr>
            <p:spPr>
              <a:xfrm>
                <a:off x="5344473" y="3063577"/>
                <a:ext cx="4320480" cy="540000"/>
              </a:xfrm>
              <a:prstGeom prst="roundRect">
                <a:avLst>
                  <a:gd name="adj" fmla="val 17347"/>
                </a:avLst>
              </a:prstGeom>
              <a:solidFill>
                <a:srgbClr val="ECF2F8"/>
              </a:solidFill>
              <a:ln w="22225">
                <a:solidFill>
                  <a:srgbClr val="002B8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" name="직사각형 20"/>
              <p:cNvSpPr/>
              <p:nvPr/>
            </p:nvSpPr>
            <p:spPr>
              <a:xfrm>
                <a:off x="5310241" y="3521175"/>
                <a:ext cx="4410000" cy="1074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2" name="TextBox 21"/>
            <p:cNvSpPr txBox="1"/>
            <p:nvPr/>
          </p:nvSpPr>
          <p:spPr>
            <a:xfrm>
              <a:off x="3140484" y="1826407"/>
              <a:ext cx="5472609" cy="379743"/>
            </a:xfrm>
            <a:prstGeom prst="rect">
              <a:avLst/>
            </a:prstGeom>
            <a:noFill/>
          </p:spPr>
          <p:txBody>
            <a:bodyPr wrap="square" lIns="83969" tIns="41985" rIns="83969" bIns="41985" rtlCol="0">
              <a:spAutoFit/>
            </a:bodyPr>
            <a:lstStyle/>
            <a:p>
              <a:pPr algn="ctr">
                <a:lnSpc>
                  <a:spcPts val="2296"/>
                </a:lnSpc>
              </a:pPr>
              <a:r>
                <a:rPr lang="ko-KR" altLang="en-US" sz="16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상수도 보급률 및</a:t>
              </a:r>
              <a:r>
                <a:rPr lang="en-US" altLang="ko-KR" sz="16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 </a:t>
              </a:r>
              <a:r>
                <a:rPr lang="ko-KR" altLang="en-US" sz="1600" b="1" dirty="0" err="1">
                  <a:latin typeface="나눔고딕" panose="020D0604000000000000" pitchFamily="50" charset="-127"/>
                  <a:ea typeface="나눔고딕" panose="020D0604000000000000" pitchFamily="50" charset="-127"/>
                </a:rPr>
                <a:t>누수율</a:t>
              </a:r>
              <a:endPara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6181528"/>
              </p:ext>
            </p:extLst>
          </p:nvPr>
        </p:nvGraphicFramePr>
        <p:xfrm>
          <a:off x="2026964" y="4557031"/>
          <a:ext cx="7581156" cy="7920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3717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1599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1599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1599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1599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1599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1599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15998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15998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15998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39604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지역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solidFill>
                            <a:srgbClr val="C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전국</a:t>
                      </a:r>
                      <a:endParaRPr lang="ko-KR" alt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서울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부산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대구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인천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광주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대전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울산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solidFill>
                            <a:srgbClr val="C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세종</a:t>
                      </a:r>
                      <a:endParaRPr lang="ko-KR" alt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604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 dirty="0" err="1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누수율</a:t>
                      </a:r>
                      <a:r>
                        <a:rPr lang="en-US" altLang="ko-KR" sz="14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(%)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u="none" strike="noStrike" dirty="0">
                          <a:solidFill>
                            <a:srgbClr val="C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10.9</a:t>
                      </a:r>
                      <a:endParaRPr lang="en-US" altLang="ko-KR" sz="1400" b="1" i="0" u="none" strike="noStrike" dirty="0">
                        <a:solidFill>
                          <a:srgbClr val="C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2.4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4.4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5.4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6.4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10.1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4.6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6.9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u="none" strike="noStrike" dirty="0">
                          <a:solidFill>
                            <a:srgbClr val="C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19.9</a:t>
                      </a:r>
                      <a:endParaRPr lang="en-US" altLang="ko-KR" sz="1400" b="1" i="0" u="none" strike="noStrike" dirty="0">
                        <a:solidFill>
                          <a:srgbClr val="C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9530027"/>
              </p:ext>
            </p:extLst>
          </p:nvPr>
        </p:nvGraphicFramePr>
        <p:xfrm>
          <a:off x="2026964" y="5460705"/>
          <a:ext cx="7581156" cy="6805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3717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1599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1599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1599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1599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1599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1599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15998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15998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15998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340251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지역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경기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solidFill>
                            <a:srgbClr val="C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강원</a:t>
                      </a:r>
                      <a:endParaRPr lang="ko-KR" alt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충북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충남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solidFill>
                            <a:srgbClr val="C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전북</a:t>
                      </a:r>
                      <a:endParaRPr lang="ko-KR" alt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solidFill>
                            <a:srgbClr val="C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전남</a:t>
                      </a:r>
                      <a:endParaRPr lang="ko-KR" alt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solidFill>
                            <a:srgbClr val="C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경북</a:t>
                      </a:r>
                      <a:endParaRPr lang="ko-KR" alt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solidFill>
                            <a:srgbClr val="C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경남</a:t>
                      </a:r>
                      <a:endParaRPr lang="ko-KR" alt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solidFill>
                            <a:srgbClr val="C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제주</a:t>
                      </a:r>
                      <a:endParaRPr lang="ko-KR" alt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0251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누수율</a:t>
                      </a:r>
                      <a:r>
                        <a:rPr lang="en-US" altLang="ko-KR" sz="14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(%)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6.4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u="none" strike="noStrike" dirty="0">
                          <a:solidFill>
                            <a:srgbClr val="C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</a:t>
                      </a:r>
                      <a:endParaRPr lang="en-US" altLang="ko-KR" sz="1400" b="1" i="0" u="none" strike="noStrike" dirty="0">
                        <a:solidFill>
                          <a:srgbClr val="C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11.8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15.2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u="none" strike="noStrike" dirty="0">
                          <a:solidFill>
                            <a:srgbClr val="C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23.2</a:t>
                      </a:r>
                      <a:endParaRPr lang="en-US" altLang="ko-KR" sz="1400" b="1" i="0" u="none" strike="noStrike" dirty="0">
                        <a:solidFill>
                          <a:srgbClr val="C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u="none" strike="noStrike" dirty="0">
                          <a:solidFill>
                            <a:srgbClr val="C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27.0</a:t>
                      </a:r>
                      <a:endParaRPr lang="en-US" altLang="ko-KR" sz="1400" b="1" i="0" u="none" strike="noStrike" dirty="0">
                        <a:solidFill>
                          <a:srgbClr val="C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u="none" strike="noStrike" dirty="0">
                          <a:solidFill>
                            <a:srgbClr val="C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24.3</a:t>
                      </a:r>
                      <a:endParaRPr lang="en-US" altLang="ko-KR" sz="1400" b="1" i="0" u="none" strike="noStrike" dirty="0">
                        <a:solidFill>
                          <a:srgbClr val="C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u="none" strike="noStrike" dirty="0">
                          <a:solidFill>
                            <a:srgbClr val="C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19.9</a:t>
                      </a:r>
                      <a:endParaRPr lang="en-US" altLang="ko-KR" sz="1400" b="1" i="0" u="none" strike="noStrike" dirty="0">
                        <a:solidFill>
                          <a:srgbClr val="C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u="none" strike="noStrike" dirty="0">
                          <a:solidFill>
                            <a:srgbClr val="C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41.7</a:t>
                      </a:r>
                      <a:endParaRPr lang="en-US" altLang="ko-KR" sz="1400" b="1" i="0" u="none" strike="noStrike" dirty="0">
                        <a:solidFill>
                          <a:srgbClr val="C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200473" y="2501512"/>
            <a:ext cx="1368153" cy="2631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9989" tIns="0" rIns="0" bIns="0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defPPr>
              <a:defRPr lang="ko-KR"/>
            </a:defPPr>
            <a:lvl1pPr algn="ctr">
              <a:lnSpc>
                <a:spcPct val="150000"/>
              </a:lnSpc>
              <a:spcBef>
                <a:spcPct val="0"/>
              </a:spcBef>
              <a:buNone/>
              <a:defRPr i="1" spc="-80">
                <a:latin typeface="나눔고딕" pitchFamily="50" charset="-127"/>
                <a:ea typeface="나눔고딕" pitchFamily="50" charset="-127"/>
                <a:cs typeface="+mj-cs"/>
              </a:defRPr>
            </a:lvl1pPr>
          </a:lstStyle>
          <a:p>
            <a:pPr latinLnBrk="0"/>
            <a:r>
              <a:rPr lang="en-US" altLang="ko-KR" b="1" dirty="0"/>
              <a:t>“</a:t>
            </a:r>
            <a:r>
              <a:rPr lang="ko-KR" altLang="en-US" b="1" dirty="0"/>
              <a:t>상수도 </a:t>
            </a:r>
            <a:endParaRPr lang="en-US" altLang="ko-KR" b="1" dirty="0"/>
          </a:p>
          <a:p>
            <a:pPr latinLnBrk="0"/>
            <a:r>
              <a:rPr lang="ko-KR" altLang="en-US" b="1" dirty="0"/>
              <a:t>보급률은 높지만 버리는 물이 많고</a:t>
            </a:r>
            <a:r>
              <a:rPr lang="en-US" altLang="ko-KR" b="1" dirty="0"/>
              <a:t>,</a:t>
            </a:r>
            <a:r>
              <a:rPr lang="ko-KR" altLang="en-US" b="1" dirty="0"/>
              <a:t> </a:t>
            </a:r>
            <a:endParaRPr lang="en-US" altLang="ko-KR" b="1" dirty="0" smtClean="0"/>
          </a:p>
          <a:p>
            <a:pPr latinLnBrk="0"/>
            <a:r>
              <a:rPr lang="ko-KR" altLang="en-US" b="1" dirty="0" smtClean="0"/>
              <a:t>지역별 </a:t>
            </a:r>
            <a:r>
              <a:rPr lang="ko-KR" altLang="en-US" b="1" dirty="0"/>
              <a:t>편차도 심각</a:t>
            </a:r>
            <a:r>
              <a:rPr lang="en-US" altLang="ko-KR" b="1" dirty="0"/>
              <a:t>”</a:t>
            </a:r>
            <a:r>
              <a:rPr lang="ko-KR" altLang="en-US" b="1" dirty="0"/>
              <a:t>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000672" y="6213215"/>
            <a:ext cx="2160240" cy="292539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9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자료 </a:t>
            </a:r>
            <a:r>
              <a:rPr lang="en-US" altLang="ko-KR" sz="9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환경부</a:t>
            </a:r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</a:t>
            </a:r>
            <a:r>
              <a:rPr lang="ko-KR" altLang="en-US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상수도 통계 </a:t>
            </a:r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(2015)</a:t>
            </a:r>
            <a:endParaRPr lang="ko-KR" altLang="en-US" sz="9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25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0" y="276038"/>
            <a:ext cx="9777536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ko-KR" altLang="en-US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虛像 </a:t>
            </a:r>
            <a:r>
              <a:rPr lang="en-US" altLang="ko-KR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1 : SOC </a:t>
            </a:r>
            <a:r>
              <a:rPr lang="ko-KR" altLang="en-US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스톡</a:t>
            </a:r>
            <a:r>
              <a:rPr lang="en-US" altLang="ko-KR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충분한가 </a:t>
            </a:r>
            <a:r>
              <a:rPr lang="en-US" altLang="ko-KR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?</a:t>
            </a:r>
            <a:endParaRPr lang="ko-KR" altLang="en-US" sz="2300" spc="-8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27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0" y="276037"/>
            <a:ext cx="7185248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2.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경제 성장  </a:t>
            </a: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vs  SOC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투자 축소</a:t>
            </a:r>
            <a:endParaRPr lang="en-US" altLang="ko-KR" sz="2300" spc="-8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29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491" y="-14714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816" y="2286643"/>
            <a:ext cx="4982165" cy="2155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직사각형 32"/>
          <p:cNvSpPr/>
          <p:nvPr/>
        </p:nvSpPr>
        <p:spPr>
          <a:xfrm>
            <a:off x="2172" y="1012508"/>
            <a:ext cx="9904703" cy="522427"/>
          </a:xfrm>
          <a:prstGeom prst="rect">
            <a:avLst/>
          </a:prstGeom>
          <a:solidFill>
            <a:srgbClr val="E2E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171" y="1083805"/>
            <a:ext cx="9898337" cy="392567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SOC </a:t>
            </a:r>
            <a:r>
              <a:rPr lang="ko-KR" altLang="en-US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스톡은 양</a:t>
            </a:r>
            <a:r>
              <a:rPr lang="en-US" altLang="ko-KR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2000" b="1" dirty="0" err="1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量</a:t>
            </a:r>
            <a:r>
              <a:rPr lang="en-US" altLang="ko-KR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뿐만 아니라 질</a:t>
            </a:r>
            <a:r>
              <a:rPr lang="en-US" altLang="ko-KR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質</a:t>
            </a:r>
            <a:r>
              <a:rPr lang="en-US" altLang="ko-KR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도 중요  </a:t>
            </a:r>
          </a:p>
        </p:txBody>
      </p:sp>
      <p:sp>
        <p:nvSpPr>
          <p:cNvPr id="35" name="Text Box 5"/>
          <p:cNvSpPr txBox="1">
            <a:spLocks noChangeArrowheads="1"/>
          </p:cNvSpPr>
          <p:nvPr/>
        </p:nvSpPr>
        <p:spPr bwMode="auto">
          <a:xfrm>
            <a:off x="0" y="240958"/>
            <a:ext cx="71852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9967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虛像 </a:t>
            </a: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1 : SOC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스톡</a:t>
            </a: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충분한가 </a:t>
            </a: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4178115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모서리가 둥근 직사각형 32"/>
          <p:cNvSpPr/>
          <p:nvPr/>
        </p:nvSpPr>
        <p:spPr>
          <a:xfrm>
            <a:off x="1928665" y="4509118"/>
            <a:ext cx="7749566" cy="1730445"/>
          </a:xfrm>
          <a:prstGeom prst="roundRect">
            <a:avLst>
              <a:gd name="adj" fmla="val 5286"/>
            </a:avLst>
          </a:prstGeom>
          <a:noFill/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6052"/>
            <a:endParaRPr lang="ko-KR" altLang="en-US" sz="1905">
              <a:solidFill>
                <a:prstClr val="white"/>
              </a:solidFill>
              <a:latin typeface="맑은 고딕"/>
              <a:ea typeface="맑은 고딕" panose="020B0503020000020004" pitchFamily="34" charset="-127"/>
            </a:endParaRPr>
          </a:p>
        </p:txBody>
      </p:sp>
      <p:sp>
        <p:nvSpPr>
          <p:cNvPr id="32" name="모서리가 둥근 직사각형 31"/>
          <p:cNvSpPr/>
          <p:nvPr/>
        </p:nvSpPr>
        <p:spPr>
          <a:xfrm>
            <a:off x="1928664" y="1869405"/>
            <a:ext cx="7749567" cy="1917379"/>
          </a:xfrm>
          <a:prstGeom prst="roundRect">
            <a:avLst>
              <a:gd name="adj" fmla="val 4104"/>
            </a:avLst>
          </a:prstGeom>
          <a:noFill/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6052"/>
            <a:endParaRPr lang="ko-KR" altLang="en-US" sz="1905">
              <a:solidFill>
                <a:prstClr val="white"/>
              </a:solidFill>
              <a:latin typeface="맑은 고딕"/>
              <a:ea typeface="맑은 고딕" panose="020B0503020000020004" pitchFamily="34" charset="-127"/>
            </a:endParaRP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128464" y="2562666"/>
            <a:ext cx="1440160" cy="2018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9989" tIns="0" rIns="0" bIns="0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defPPr>
              <a:defRPr lang="ko-KR"/>
            </a:defPPr>
            <a:lvl1pPr algn="ctr">
              <a:lnSpc>
                <a:spcPct val="150000"/>
              </a:lnSpc>
              <a:spcBef>
                <a:spcPct val="0"/>
              </a:spcBef>
              <a:buNone/>
              <a:defRPr i="1" spc="-80">
                <a:latin typeface="나눔고딕" pitchFamily="50" charset="-127"/>
                <a:ea typeface="나눔고딕" pitchFamily="50" charset="-127"/>
                <a:cs typeface="+mj-cs"/>
              </a:defRPr>
            </a:lvl1pPr>
          </a:lstStyle>
          <a:p>
            <a:r>
              <a:rPr lang="en-US" altLang="ko-KR" b="1" dirty="0"/>
              <a:t>“</a:t>
            </a:r>
            <a:r>
              <a:rPr lang="ko-KR" altLang="en-US" b="1" dirty="0"/>
              <a:t>노후화 된 </a:t>
            </a:r>
            <a:r>
              <a:rPr lang="en-US" altLang="ko-KR" b="1" dirty="0"/>
              <a:t> SOC </a:t>
            </a:r>
            <a:r>
              <a:rPr lang="ko-KR" altLang="en-US" b="1" dirty="0"/>
              <a:t>는 성능저하 및 시민 안전위협</a:t>
            </a:r>
            <a:r>
              <a:rPr lang="en-US" altLang="ko-KR" b="1" dirty="0"/>
              <a:t>”</a:t>
            </a:r>
            <a:endParaRPr lang="ko-KR" altLang="en-US" b="1" dirty="0"/>
          </a:p>
        </p:txBody>
      </p:sp>
      <p:sp>
        <p:nvSpPr>
          <p:cNvPr id="53" name="직사각형 16"/>
          <p:cNvSpPr>
            <a:spLocks noChangeArrowheads="1"/>
          </p:cNvSpPr>
          <p:nvPr/>
        </p:nvSpPr>
        <p:spPr bwMode="auto">
          <a:xfrm>
            <a:off x="2072680" y="2351370"/>
            <a:ext cx="7488832" cy="23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fontAlgn="ctr">
              <a:lnSpc>
                <a:spcPct val="110000"/>
              </a:lnSpc>
              <a:spcBef>
                <a:spcPts val="400"/>
              </a:spcBef>
              <a:buClr>
                <a:srgbClr val="F79646">
                  <a:lumMod val="75000"/>
                </a:srgbClr>
              </a:buClr>
              <a:defRPr/>
            </a:pPr>
            <a:r>
              <a:rPr lang="ko-KR" altLang="en-US" sz="1400" b="1" spc="-80" dirty="0">
                <a:solidFill>
                  <a:prstClr val="black">
                    <a:lumMod val="75000"/>
                    <a:lumOff val="25000"/>
                  </a:prstClr>
                </a:solidFill>
                <a:latin typeface="나눔고딕" pitchFamily="50" charset="-127"/>
                <a:ea typeface="나눔고딕" pitchFamily="50" charset="-127"/>
              </a:rPr>
              <a:t>사용연수 </a:t>
            </a:r>
            <a:r>
              <a:rPr lang="en-US" altLang="ko-KR" sz="1400" b="1" spc="-80" dirty="0">
                <a:solidFill>
                  <a:prstClr val="black">
                    <a:lumMod val="75000"/>
                    <a:lumOff val="25000"/>
                  </a:prstClr>
                </a:solidFill>
                <a:latin typeface="나눔고딕" pitchFamily="50" charset="-127"/>
                <a:ea typeface="나눔고딕" pitchFamily="50" charset="-127"/>
              </a:rPr>
              <a:t>30</a:t>
            </a:r>
            <a:r>
              <a:rPr lang="ko-KR" altLang="en-US" sz="1400" b="1" spc="-80" dirty="0">
                <a:solidFill>
                  <a:prstClr val="black">
                    <a:lumMod val="75000"/>
                    <a:lumOff val="25000"/>
                  </a:prstClr>
                </a:solidFill>
                <a:latin typeface="나눔고딕" pitchFamily="50" charset="-127"/>
                <a:ea typeface="나눔고딕" pitchFamily="50" charset="-127"/>
              </a:rPr>
              <a:t>년 이상의 노후 </a:t>
            </a:r>
            <a:r>
              <a:rPr lang="ko-KR" altLang="en-US" sz="1400" b="1" spc="-80" dirty="0" err="1">
                <a:solidFill>
                  <a:prstClr val="black">
                    <a:lumMod val="75000"/>
                    <a:lumOff val="25000"/>
                  </a:prstClr>
                </a:solidFill>
                <a:latin typeface="나눔고딕" pitchFamily="50" charset="-127"/>
                <a:ea typeface="나눔고딕" pitchFamily="50" charset="-127"/>
              </a:rPr>
              <a:t>하수관로</a:t>
            </a:r>
            <a:r>
              <a:rPr lang="ko-KR" altLang="en-US" sz="1400" b="1" spc="-80" dirty="0">
                <a:solidFill>
                  <a:prstClr val="black">
                    <a:lumMod val="75000"/>
                    <a:lumOff val="25000"/>
                  </a:prstClr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en-US" altLang="ko-KR" sz="1400" b="1" spc="-80" dirty="0">
                <a:solidFill>
                  <a:prstClr val="black">
                    <a:lumMod val="75000"/>
                    <a:lumOff val="25000"/>
                  </a:prstClr>
                </a:solidFill>
                <a:latin typeface="나눔고딕" pitchFamily="50" charset="-127"/>
                <a:ea typeface="나눔고딕" pitchFamily="50" charset="-127"/>
              </a:rPr>
              <a:t>: 48.3% </a:t>
            </a:r>
            <a:r>
              <a:rPr lang="en-US" altLang="ko-KR" sz="1200" b="1" spc="-80" dirty="0">
                <a:solidFill>
                  <a:prstClr val="black">
                    <a:lumMod val="75000"/>
                    <a:lumOff val="25000"/>
                  </a:prstClr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200" b="1" spc="-80" dirty="0">
                <a:solidFill>
                  <a:prstClr val="black">
                    <a:lumMod val="75000"/>
                    <a:lumOff val="25000"/>
                  </a:prstClr>
                </a:solidFill>
                <a:latin typeface="나눔고딕" pitchFamily="50" charset="-127"/>
                <a:ea typeface="나눔고딕" pitchFamily="50" charset="-127"/>
              </a:rPr>
              <a:t>약 </a:t>
            </a:r>
            <a:r>
              <a:rPr lang="en-US" altLang="ko-KR" sz="1200" b="1" spc="-80" dirty="0">
                <a:solidFill>
                  <a:prstClr val="black">
                    <a:lumMod val="75000"/>
                    <a:lumOff val="25000"/>
                  </a:prstClr>
                </a:solidFill>
                <a:latin typeface="나눔고딕" pitchFamily="50" charset="-127"/>
                <a:ea typeface="나눔고딕" pitchFamily="50" charset="-127"/>
              </a:rPr>
              <a:t>5,000km,)</a:t>
            </a:r>
            <a:r>
              <a:rPr lang="en-US" altLang="ko-KR" sz="1400" b="1" spc="-80" dirty="0">
                <a:solidFill>
                  <a:prstClr val="black">
                    <a:lumMod val="75000"/>
                    <a:lumOff val="25000"/>
                  </a:prstClr>
                </a:solidFill>
                <a:latin typeface="나눔고딕" pitchFamily="50" charset="-127"/>
                <a:ea typeface="나눔고딕" pitchFamily="50" charset="-127"/>
              </a:rPr>
              <a:t>  →  </a:t>
            </a:r>
            <a:r>
              <a:rPr lang="en-US" altLang="ko-KR" sz="1400" b="1" spc="-80" dirty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10</a:t>
            </a:r>
            <a:r>
              <a:rPr lang="ko-KR" altLang="en-US" sz="1400" b="1" spc="-80" dirty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년 후 약 </a:t>
            </a:r>
            <a:r>
              <a:rPr lang="en-US" altLang="ko-KR" sz="1400" b="1" spc="-80" dirty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70%</a:t>
            </a:r>
            <a:endParaRPr lang="ko-KR" altLang="en-US" sz="1400" b="1" spc="-80" dirty="0">
              <a:solidFill>
                <a:srgbClr val="FF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5898516"/>
              </p:ext>
            </p:extLst>
          </p:nvPr>
        </p:nvGraphicFramePr>
        <p:xfrm>
          <a:off x="2016679" y="2708918"/>
          <a:ext cx="7595636" cy="9192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46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2557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8509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509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8509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8509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85091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09632"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ko-KR" altLang="en-US" sz="1200" b="1" kern="1200" spc="-8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사용연수</a:t>
                      </a:r>
                    </a:p>
                  </a:txBody>
                  <a:tcPr anchor="ctr"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b="1" kern="1200" spc="-8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10</a:t>
                      </a:r>
                      <a:r>
                        <a:rPr kumimoji="0" lang="ko-KR" altLang="en-US" sz="1200" b="1" kern="1200" spc="-8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년 미만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b="1" kern="1200" spc="-8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~20</a:t>
                      </a:r>
                      <a:r>
                        <a:rPr kumimoji="0" lang="ko-KR" altLang="en-US" sz="1200" b="1" kern="1200" spc="-8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년 미만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b="1" kern="1200" spc="-8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~30</a:t>
                      </a:r>
                      <a:r>
                        <a:rPr kumimoji="0" lang="ko-KR" altLang="en-US" sz="1200" b="1" kern="1200" spc="-8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년 미만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b="1" kern="1200" spc="-8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~40</a:t>
                      </a:r>
                      <a:r>
                        <a:rPr kumimoji="0" lang="ko-KR" altLang="en-US" sz="1200" b="1" kern="1200" spc="-8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년 미만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b="1" kern="1200" spc="-8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~50</a:t>
                      </a:r>
                      <a:r>
                        <a:rPr kumimoji="0" lang="ko-KR" altLang="en-US" sz="1200" b="1" kern="1200" spc="-8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년 미만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b="1" kern="1200" spc="-8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50</a:t>
                      </a:r>
                      <a:r>
                        <a:rPr kumimoji="0" lang="ko-KR" altLang="en-US" sz="1200" b="1" kern="1200" spc="-8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년 이상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02026"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ko-KR" altLang="en-US" sz="1200" b="1" kern="1200" spc="-70" baseline="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연장 </a:t>
                      </a:r>
                      <a:r>
                        <a:rPr kumimoji="0" lang="en-US" altLang="ko-KR" sz="1200" b="1" kern="1200" spc="-70" baseline="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(km)</a:t>
                      </a:r>
                      <a:br>
                        <a:rPr kumimoji="0" lang="en-US" altLang="ko-KR" sz="1200" b="1" kern="1200" spc="-70" baseline="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</a:br>
                      <a:r>
                        <a:rPr kumimoji="0" lang="en-US" altLang="ko-KR" sz="1100" b="1" kern="1200" spc="-70" baseline="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(</a:t>
                      </a:r>
                      <a:r>
                        <a:rPr kumimoji="0" lang="ko-KR" altLang="en-US" sz="1100" b="1" kern="1200" spc="-70" baseline="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총 연장대비</a:t>
                      </a:r>
                      <a:endParaRPr kumimoji="0" lang="en-US" altLang="ko-KR" sz="1100" b="1" kern="1200" spc="-7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  <a:p>
                      <a:pPr algn="ctr" latinLnBrk="1"/>
                      <a:r>
                        <a:rPr kumimoji="0" lang="ko-KR" altLang="en-US" sz="1100" b="1" kern="1200" spc="-70" baseline="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비율</a:t>
                      </a:r>
                      <a:r>
                        <a:rPr kumimoji="0" lang="en-US" altLang="ko-KR" sz="1100" b="1" kern="1200" spc="-70" baseline="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)</a:t>
                      </a:r>
                      <a:endParaRPr kumimoji="0" lang="ko-KR" altLang="en-US" sz="1100" b="1" kern="1200" spc="-7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anchor="ctr"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b="1" kern="1200" spc="-70" baseline="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1,316.8km</a:t>
                      </a:r>
                      <a:br>
                        <a:rPr kumimoji="0" lang="en-US" altLang="ko-KR" sz="1200" b="1" kern="1200" spc="-70" baseline="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</a:br>
                      <a:r>
                        <a:rPr kumimoji="0" lang="en-US" altLang="ko-KR" sz="1200" b="1" kern="1200" spc="-70" baseline="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(12.7%)</a:t>
                      </a:r>
                      <a:endParaRPr kumimoji="0" lang="ko-KR" altLang="en-US" sz="1200" b="1" kern="1200" spc="-7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1" i="0" u="none" strike="noStrike" kern="1200" cap="none" spc="-7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1,454.7km</a:t>
                      </a:r>
                      <a:br>
                        <a:rPr kumimoji="0" lang="en-US" altLang="ko-KR" sz="1200" b="1" i="0" u="none" strike="noStrike" kern="1200" cap="none" spc="-7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</a:br>
                      <a:r>
                        <a:rPr kumimoji="0" lang="en-US" altLang="ko-KR" sz="1200" b="1" i="0" u="none" strike="noStrike" kern="1200" cap="none" spc="-7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(14.0%)</a:t>
                      </a:r>
                      <a:endParaRPr kumimoji="0" lang="ko-KR" altLang="en-US" sz="1200" b="1" i="0" u="none" strike="noStrike" kern="1200" cap="none" spc="-7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1" i="0" u="none" strike="noStrike" kern="1200" cap="none" spc="-7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2,597.5km</a:t>
                      </a:r>
                      <a:br>
                        <a:rPr kumimoji="0" lang="en-US" altLang="ko-KR" sz="1200" b="1" i="0" u="none" strike="noStrike" kern="1200" cap="none" spc="-7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</a:br>
                      <a:r>
                        <a:rPr kumimoji="0" lang="en-US" altLang="ko-KR" sz="1200" b="1" i="0" u="none" strike="noStrike" kern="1200" cap="none" spc="-7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(25.0%)</a:t>
                      </a:r>
                      <a:endParaRPr kumimoji="0" lang="ko-KR" altLang="en-US" sz="1200" b="1" i="0" u="none" strike="noStrike" kern="1200" cap="none" spc="-7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1" i="0" u="none" strike="noStrike" kern="1200" cap="none" spc="-7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1,376.7km</a:t>
                      </a:r>
                      <a:br>
                        <a:rPr kumimoji="0" lang="en-US" altLang="ko-KR" sz="1200" b="1" i="0" u="none" strike="noStrike" kern="1200" cap="none" spc="-7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</a:br>
                      <a:r>
                        <a:rPr kumimoji="0" lang="en-US" altLang="ko-KR" sz="1200" b="1" i="0" u="none" strike="noStrike" kern="1200" cap="none" spc="-7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(13.3%)</a:t>
                      </a:r>
                      <a:endParaRPr kumimoji="0" lang="ko-KR" altLang="en-US" sz="1200" b="1" i="0" u="none" strike="noStrike" kern="1200" cap="none" spc="-7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1" i="0" u="none" strike="noStrike" kern="1200" cap="none" spc="-7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472.7km</a:t>
                      </a:r>
                      <a:br>
                        <a:rPr kumimoji="0" lang="en-US" altLang="ko-KR" sz="1200" b="1" i="0" u="none" strike="noStrike" kern="1200" cap="none" spc="-7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</a:br>
                      <a:r>
                        <a:rPr kumimoji="0" lang="en-US" altLang="ko-KR" sz="1200" b="1" i="0" u="none" strike="noStrike" kern="1200" cap="none" spc="-7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(4.5%)</a:t>
                      </a:r>
                      <a:endParaRPr kumimoji="0" lang="ko-KR" altLang="en-US" sz="1200" b="1" i="0" u="none" strike="noStrike" kern="1200" cap="none" spc="-7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1" i="0" u="none" strike="noStrike" kern="1200" cap="none" spc="-7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3,173.9km</a:t>
                      </a:r>
                      <a:br>
                        <a:rPr kumimoji="0" lang="en-US" altLang="ko-KR" sz="1200" b="1" i="0" u="none" strike="noStrike" kern="1200" cap="none" spc="-7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</a:br>
                      <a:r>
                        <a:rPr kumimoji="0" lang="en-US" altLang="ko-KR" sz="1200" b="1" i="0" u="none" strike="noStrike" kern="1200" cap="none" spc="-7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(30.5%)</a:t>
                      </a:r>
                      <a:endParaRPr kumimoji="0" lang="ko-KR" altLang="en-US" sz="1200" b="1" i="0" u="none" strike="noStrike" kern="1200" cap="none" spc="-7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59" name="직사각형 16"/>
          <p:cNvSpPr>
            <a:spLocks noChangeArrowheads="1"/>
          </p:cNvSpPr>
          <p:nvPr/>
        </p:nvSpPr>
        <p:spPr bwMode="auto">
          <a:xfrm>
            <a:off x="2160314" y="4704101"/>
            <a:ext cx="6681118" cy="23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fontAlgn="ctr">
              <a:lnSpc>
                <a:spcPct val="110000"/>
              </a:lnSpc>
              <a:spcBef>
                <a:spcPts val="400"/>
              </a:spcBef>
              <a:buClr>
                <a:srgbClr val="F79646">
                  <a:lumMod val="75000"/>
                </a:srgbClr>
              </a:buClr>
              <a:defRPr/>
            </a:pPr>
            <a:r>
              <a:rPr lang="ko-KR" altLang="en-US" sz="1400" b="1" spc="-80" dirty="0">
                <a:solidFill>
                  <a:prstClr val="black">
                    <a:lumMod val="75000"/>
                    <a:lumOff val="25000"/>
                  </a:prstClr>
                </a:solidFill>
                <a:latin typeface="나눔고딕" pitchFamily="50" charset="-127"/>
                <a:ea typeface="나눔고딕" pitchFamily="50" charset="-127"/>
              </a:rPr>
              <a:t>사용연수 </a:t>
            </a:r>
            <a:r>
              <a:rPr lang="en-US" altLang="ko-KR" sz="1400" b="1" spc="-80" dirty="0">
                <a:solidFill>
                  <a:prstClr val="black">
                    <a:lumMod val="75000"/>
                    <a:lumOff val="25000"/>
                  </a:prstClr>
                </a:solidFill>
                <a:latin typeface="나눔고딕" pitchFamily="50" charset="-127"/>
                <a:ea typeface="나눔고딕" pitchFamily="50" charset="-127"/>
              </a:rPr>
              <a:t>20</a:t>
            </a:r>
            <a:r>
              <a:rPr lang="ko-KR" altLang="en-US" sz="1400" b="1" spc="-80" dirty="0">
                <a:solidFill>
                  <a:prstClr val="black">
                    <a:lumMod val="75000"/>
                    <a:lumOff val="25000"/>
                  </a:prstClr>
                </a:solidFill>
                <a:latin typeface="나눔고딕" pitchFamily="50" charset="-127"/>
                <a:ea typeface="나눔고딕" pitchFamily="50" charset="-127"/>
              </a:rPr>
              <a:t>년 이상의 노후 </a:t>
            </a:r>
            <a:r>
              <a:rPr lang="ko-KR" altLang="en-US" sz="1400" b="1" spc="-80" dirty="0" err="1">
                <a:solidFill>
                  <a:prstClr val="black">
                    <a:lumMod val="75000"/>
                    <a:lumOff val="25000"/>
                  </a:prstClr>
                </a:solidFill>
                <a:latin typeface="나눔고딕" pitchFamily="50" charset="-127"/>
                <a:ea typeface="나눔고딕" pitchFamily="50" charset="-127"/>
              </a:rPr>
              <a:t>상수관로</a:t>
            </a:r>
            <a:r>
              <a:rPr lang="ko-KR" altLang="en-US" sz="1400" b="1" spc="-80" dirty="0">
                <a:solidFill>
                  <a:prstClr val="black">
                    <a:lumMod val="75000"/>
                    <a:lumOff val="25000"/>
                  </a:prstClr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en-US" altLang="ko-KR" sz="1400" b="1" spc="-80" dirty="0">
                <a:solidFill>
                  <a:prstClr val="black">
                    <a:lumMod val="75000"/>
                    <a:lumOff val="25000"/>
                  </a:prstClr>
                </a:solidFill>
                <a:latin typeface="나눔고딕" pitchFamily="50" charset="-127"/>
                <a:ea typeface="나눔고딕" pitchFamily="50" charset="-127"/>
              </a:rPr>
              <a:t>51.1% </a:t>
            </a:r>
            <a:r>
              <a:rPr lang="en-US" altLang="ko-KR" sz="1200" b="1" spc="-80" dirty="0">
                <a:solidFill>
                  <a:prstClr val="black">
                    <a:lumMod val="75000"/>
                    <a:lumOff val="25000"/>
                  </a:prstClr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200" b="1" spc="-80" dirty="0">
                <a:solidFill>
                  <a:prstClr val="black">
                    <a:lumMod val="75000"/>
                    <a:lumOff val="25000"/>
                  </a:prstClr>
                </a:solidFill>
                <a:latin typeface="나눔고딕" pitchFamily="50" charset="-127"/>
                <a:ea typeface="나눔고딕" pitchFamily="50" charset="-127"/>
              </a:rPr>
              <a:t>약 </a:t>
            </a:r>
            <a:r>
              <a:rPr lang="en-US" altLang="ko-KR" sz="1200" b="1" spc="-80" dirty="0">
                <a:solidFill>
                  <a:prstClr val="black">
                    <a:lumMod val="75000"/>
                    <a:lumOff val="25000"/>
                  </a:prstClr>
                </a:solidFill>
                <a:latin typeface="나눔고딕" pitchFamily="50" charset="-127"/>
                <a:ea typeface="나눔고딕" pitchFamily="50" charset="-127"/>
              </a:rPr>
              <a:t>7,000km)</a:t>
            </a:r>
            <a:r>
              <a:rPr lang="en-US" altLang="ko-KR" sz="1400" b="1" spc="-80" dirty="0">
                <a:solidFill>
                  <a:prstClr val="black">
                    <a:lumMod val="75000"/>
                    <a:lumOff val="25000"/>
                  </a:prstClr>
                </a:solidFill>
                <a:latin typeface="나눔고딕" pitchFamily="50" charset="-127"/>
                <a:ea typeface="나눔고딕" pitchFamily="50" charset="-127"/>
              </a:rPr>
              <a:t>  →  </a:t>
            </a:r>
            <a:r>
              <a:rPr lang="ko-KR" altLang="en-US" sz="1400" b="1" spc="-80" dirty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매년 </a:t>
            </a:r>
            <a:r>
              <a:rPr lang="en-US" altLang="ko-KR" sz="1400" b="1" spc="-80" dirty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438km </a:t>
            </a:r>
            <a:r>
              <a:rPr lang="ko-KR" altLang="en-US" sz="1400" b="1" spc="-80" dirty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증가</a:t>
            </a:r>
          </a:p>
        </p:txBody>
      </p:sp>
      <p:graphicFrame>
        <p:nvGraphicFramePr>
          <p:cNvPr id="60" name="표 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9735179"/>
              </p:ext>
            </p:extLst>
          </p:nvPr>
        </p:nvGraphicFramePr>
        <p:xfrm>
          <a:off x="2052230" y="5042732"/>
          <a:ext cx="7512414" cy="10592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206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520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5206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5206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5206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5206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12580"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ko-KR" altLang="en-US" sz="1200" b="1" kern="1200" spc="-8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사용연수</a:t>
                      </a:r>
                    </a:p>
                  </a:txBody>
                  <a:tcPr anchor="ctr"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b="1" kern="1200" spc="-8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5</a:t>
                      </a:r>
                      <a:r>
                        <a:rPr kumimoji="0" lang="ko-KR" altLang="en-US" sz="1200" b="1" kern="1200" spc="-8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년 이상</a:t>
                      </a:r>
                      <a:r>
                        <a:rPr kumimoji="0" lang="en-US" altLang="ko-KR" sz="1200" b="1" kern="1200" spc="-8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/>
                      </a:r>
                      <a:br>
                        <a:rPr kumimoji="0" lang="en-US" altLang="ko-KR" sz="1200" b="1" kern="1200" spc="-8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</a:br>
                      <a:r>
                        <a:rPr kumimoji="0" lang="en-US" altLang="ko-KR" sz="1200" b="1" kern="1200" spc="-8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~ 10</a:t>
                      </a:r>
                      <a:r>
                        <a:rPr kumimoji="0" lang="ko-KR" altLang="en-US" sz="1200" b="1" kern="1200" spc="-8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년 미만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b="1" kern="1200" spc="-8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10</a:t>
                      </a:r>
                      <a:r>
                        <a:rPr kumimoji="0" lang="ko-KR" altLang="en-US" sz="1200" b="1" kern="1200" spc="-8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년 이상</a:t>
                      </a:r>
                      <a:r>
                        <a:rPr kumimoji="0" lang="en-US" altLang="ko-KR" sz="1200" b="1" kern="1200" spc="-8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/>
                      </a:r>
                      <a:br>
                        <a:rPr kumimoji="0" lang="en-US" altLang="ko-KR" sz="1200" b="1" kern="1200" spc="-8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</a:br>
                      <a:r>
                        <a:rPr kumimoji="0" lang="en-US" altLang="ko-KR" sz="1200" b="1" kern="1200" spc="-8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~15</a:t>
                      </a:r>
                      <a:r>
                        <a:rPr kumimoji="0" lang="ko-KR" altLang="en-US" sz="1200" b="1" kern="1200" spc="-8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년 미만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b="1" kern="1200" spc="-8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15</a:t>
                      </a:r>
                      <a:r>
                        <a:rPr kumimoji="0" lang="ko-KR" altLang="en-US" sz="1200" b="1" kern="1200" spc="-8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년 이상</a:t>
                      </a:r>
                      <a:r>
                        <a:rPr kumimoji="0" lang="en-US" altLang="ko-KR" sz="1200" b="1" kern="1200" spc="-8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/>
                      </a:r>
                      <a:br>
                        <a:rPr kumimoji="0" lang="en-US" altLang="ko-KR" sz="1200" b="1" kern="1200" spc="-8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</a:br>
                      <a:r>
                        <a:rPr kumimoji="0" lang="en-US" altLang="ko-KR" sz="1200" b="1" kern="1200" spc="-8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~20</a:t>
                      </a:r>
                      <a:r>
                        <a:rPr kumimoji="0" lang="ko-KR" altLang="en-US" sz="1200" b="1" kern="1200" spc="-8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년 미만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b="1" kern="1200" spc="-8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20</a:t>
                      </a:r>
                      <a:r>
                        <a:rPr kumimoji="0" lang="ko-KR" altLang="en-US" sz="1200" b="1" kern="1200" spc="-8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년 이상</a:t>
                      </a:r>
                      <a:r>
                        <a:rPr kumimoji="0" lang="en-US" altLang="ko-KR" sz="1200" b="1" kern="1200" spc="-8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/>
                      </a:r>
                      <a:br>
                        <a:rPr kumimoji="0" lang="en-US" altLang="ko-KR" sz="1200" b="1" kern="1200" spc="-8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</a:br>
                      <a:r>
                        <a:rPr kumimoji="0" lang="en-US" altLang="ko-KR" sz="1200" b="1" kern="1200" spc="-8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~25</a:t>
                      </a:r>
                      <a:r>
                        <a:rPr kumimoji="0" lang="ko-KR" altLang="en-US" sz="1200" b="1" kern="1200" spc="-8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년 미만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b="1" kern="1200" spc="-8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25</a:t>
                      </a:r>
                      <a:r>
                        <a:rPr kumimoji="0" lang="ko-KR" altLang="en-US" sz="1200" b="1" kern="1200" spc="-8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년 이상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02026"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ko-KR" altLang="en-US" sz="1200" b="1" kern="1200" spc="-70" baseline="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연장 </a:t>
                      </a:r>
                      <a:r>
                        <a:rPr kumimoji="0" lang="en-US" altLang="ko-KR" sz="1200" b="1" kern="1200" spc="-70" baseline="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(km)</a:t>
                      </a:r>
                      <a:br>
                        <a:rPr kumimoji="0" lang="en-US" altLang="ko-KR" sz="1200" b="1" kern="1200" spc="-70" baseline="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</a:br>
                      <a:r>
                        <a:rPr kumimoji="0" lang="en-US" altLang="ko-KR" sz="1100" b="1" kern="1200" spc="-70" baseline="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(</a:t>
                      </a:r>
                      <a:r>
                        <a:rPr kumimoji="0" lang="ko-KR" altLang="en-US" sz="1100" b="1" kern="1200" spc="-70" baseline="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총 연장대비비율</a:t>
                      </a:r>
                      <a:r>
                        <a:rPr kumimoji="0" lang="en-US" altLang="ko-KR" sz="1100" b="1" kern="1200" spc="-70" baseline="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)</a:t>
                      </a:r>
                      <a:endParaRPr kumimoji="0" lang="ko-KR" altLang="en-US" sz="1100" b="1" kern="1200" spc="-7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anchor="ctr"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b="1" kern="1200" spc="-70" baseline="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1,303.9km</a:t>
                      </a:r>
                      <a:br>
                        <a:rPr kumimoji="0" lang="en-US" altLang="ko-KR" sz="1200" b="1" kern="1200" spc="-70" baseline="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</a:br>
                      <a:r>
                        <a:rPr kumimoji="0" lang="en-US" altLang="ko-KR" sz="1200" b="1" kern="1200" spc="-70" baseline="0" dirty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(9.45%)</a:t>
                      </a:r>
                      <a:endParaRPr kumimoji="0" lang="ko-KR" altLang="en-US" sz="1200" b="1" kern="1200" spc="-70" baseline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1" i="0" u="none" strike="noStrike" kern="1200" cap="none" spc="-7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2,546.9km</a:t>
                      </a:r>
                      <a:br>
                        <a:rPr kumimoji="0" lang="en-US" altLang="ko-KR" sz="1200" b="1" i="0" u="none" strike="noStrike" kern="1200" cap="none" spc="-7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</a:br>
                      <a:r>
                        <a:rPr kumimoji="0" lang="en-US" altLang="ko-KR" sz="1200" b="1" i="0" u="none" strike="noStrike" kern="1200" cap="none" spc="-7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(18.47%)</a:t>
                      </a:r>
                      <a:endParaRPr kumimoji="0" lang="ko-KR" altLang="en-US" sz="1200" b="1" i="0" u="none" strike="noStrike" kern="1200" cap="none" spc="-7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1" i="0" u="none" strike="noStrike" kern="1200" cap="none" spc="-7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2,416.8km</a:t>
                      </a:r>
                      <a:br>
                        <a:rPr kumimoji="0" lang="en-US" altLang="ko-KR" sz="1200" b="1" i="0" u="none" strike="noStrike" kern="1200" cap="none" spc="-7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</a:br>
                      <a:r>
                        <a:rPr kumimoji="0" lang="en-US" altLang="ko-KR" sz="1200" b="1" i="0" u="none" strike="noStrike" kern="1200" cap="none" spc="-7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(17.52%)</a:t>
                      </a:r>
                      <a:endParaRPr kumimoji="0" lang="ko-KR" altLang="en-US" sz="1200" b="1" i="0" u="none" strike="noStrike" kern="1200" cap="none" spc="-7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1" i="0" u="none" strike="noStrike" kern="1200" cap="none" spc="-7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3,325.2km</a:t>
                      </a:r>
                      <a:br>
                        <a:rPr kumimoji="0" lang="en-US" altLang="ko-KR" sz="1200" b="1" i="0" u="none" strike="noStrike" kern="1200" cap="none" spc="-7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</a:br>
                      <a:r>
                        <a:rPr kumimoji="0" lang="en-US" altLang="ko-KR" sz="1200" b="1" i="0" u="none" strike="noStrike" kern="1200" cap="none" spc="-7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(24.11%)</a:t>
                      </a:r>
                      <a:endParaRPr kumimoji="0" lang="ko-KR" altLang="en-US" sz="1200" b="1" i="0" u="none" strike="noStrike" kern="1200" cap="none" spc="-7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1" i="0" u="none" strike="noStrike" kern="1200" cap="none" spc="-7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3,728.8km</a:t>
                      </a:r>
                      <a:br>
                        <a:rPr kumimoji="0" lang="en-US" altLang="ko-KR" sz="1200" b="1" i="0" u="none" strike="noStrike" kern="1200" cap="none" spc="-7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</a:br>
                      <a:r>
                        <a:rPr kumimoji="0" lang="en-US" altLang="ko-KR" sz="1200" b="1" i="0" u="none" strike="noStrike" kern="1200" cap="none" spc="-7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(27.03%)</a:t>
                      </a:r>
                      <a:endParaRPr kumimoji="0" lang="ko-KR" altLang="en-US" sz="1200" b="1" i="0" u="none" strike="noStrike" kern="1200" cap="none" spc="-7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20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0" y="276038"/>
            <a:ext cx="9777536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ko-KR" altLang="en-US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虛像 </a:t>
            </a:r>
            <a:r>
              <a:rPr lang="en-US" altLang="ko-KR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1 : SOC </a:t>
            </a:r>
            <a:r>
              <a:rPr lang="ko-KR" altLang="en-US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스톡</a:t>
            </a:r>
            <a:r>
              <a:rPr lang="en-US" altLang="ko-KR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충분한가 </a:t>
            </a:r>
            <a:r>
              <a:rPr lang="en-US" altLang="ko-KR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?</a:t>
            </a:r>
            <a:endParaRPr lang="ko-KR" altLang="en-US" sz="2300" spc="-8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22" name="그룹 21"/>
          <p:cNvGrpSpPr/>
          <p:nvPr/>
        </p:nvGrpSpPr>
        <p:grpSpPr>
          <a:xfrm>
            <a:off x="1856655" y="1844824"/>
            <a:ext cx="7920881" cy="512517"/>
            <a:chOff x="2546803" y="1815767"/>
            <a:chExt cx="6870693" cy="512517"/>
          </a:xfrm>
        </p:grpSpPr>
        <p:grpSp>
          <p:nvGrpSpPr>
            <p:cNvPr id="23" name="그룹 22"/>
            <p:cNvGrpSpPr/>
            <p:nvPr/>
          </p:nvGrpSpPr>
          <p:grpSpPr>
            <a:xfrm>
              <a:off x="2546803" y="1815767"/>
              <a:ext cx="6870693" cy="512517"/>
              <a:chOff x="5310241" y="3063577"/>
              <a:chExt cx="4410000" cy="565074"/>
            </a:xfrm>
          </p:grpSpPr>
          <p:sp>
            <p:nvSpPr>
              <p:cNvPr id="25" name="모서리가 둥근 직사각형 24"/>
              <p:cNvSpPr/>
              <p:nvPr/>
            </p:nvSpPr>
            <p:spPr>
              <a:xfrm>
                <a:off x="5344473" y="3063577"/>
                <a:ext cx="4320480" cy="540000"/>
              </a:xfrm>
              <a:prstGeom prst="roundRect">
                <a:avLst>
                  <a:gd name="adj" fmla="val 17347"/>
                </a:avLst>
              </a:prstGeom>
              <a:solidFill>
                <a:srgbClr val="ECF2F8"/>
              </a:solidFill>
              <a:ln w="22225">
                <a:solidFill>
                  <a:srgbClr val="002B8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6" name="직사각형 25"/>
              <p:cNvSpPr/>
              <p:nvPr/>
            </p:nvSpPr>
            <p:spPr>
              <a:xfrm>
                <a:off x="5310241" y="3521175"/>
                <a:ext cx="4410000" cy="1074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2716449" y="1843131"/>
              <a:ext cx="6107283" cy="379743"/>
            </a:xfrm>
            <a:prstGeom prst="rect">
              <a:avLst/>
            </a:prstGeom>
            <a:noFill/>
          </p:spPr>
          <p:txBody>
            <a:bodyPr wrap="square" lIns="83969" tIns="41985" rIns="83969" bIns="41985" rtlCol="0">
              <a:spAutoFit/>
            </a:bodyPr>
            <a:lstStyle/>
            <a:p>
              <a:pPr algn="ctr">
                <a:lnSpc>
                  <a:spcPts val="2296"/>
                </a:lnSpc>
              </a:pPr>
              <a:r>
                <a:rPr lang="ko-KR" altLang="en-US" sz="16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서울시 </a:t>
              </a:r>
              <a:r>
                <a:rPr lang="ko-KR" altLang="en-US" sz="1600" b="1" dirty="0" err="1">
                  <a:latin typeface="나눔고딕" panose="020D0604000000000000" pitchFamily="50" charset="-127"/>
                  <a:ea typeface="나눔고딕" panose="020D0604000000000000" pitchFamily="50" charset="-127"/>
                </a:rPr>
                <a:t>하수관로</a:t>
              </a:r>
              <a:r>
                <a:rPr lang="ko-KR" altLang="en-US" sz="16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 노후화 현황 </a:t>
              </a:r>
              <a:r>
                <a:rPr lang="en-US" altLang="ko-KR" sz="16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: </a:t>
              </a:r>
              <a:r>
                <a:rPr lang="ko-KR" altLang="en-US" sz="16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도로함몰의 </a:t>
              </a:r>
              <a:r>
                <a:rPr lang="en-US" altLang="ko-KR" sz="16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85% </a:t>
              </a:r>
              <a:r>
                <a:rPr lang="ko-KR" altLang="en-US" sz="16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원인</a:t>
              </a:r>
            </a:p>
          </p:txBody>
        </p:sp>
      </p:grpSp>
      <p:grpSp>
        <p:nvGrpSpPr>
          <p:cNvPr id="27" name="그룹 26"/>
          <p:cNvGrpSpPr/>
          <p:nvPr/>
        </p:nvGrpSpPr>
        <p:grpSpPr>
          <a:xfrm>
            <a:off x="1856655" y="4149082"/>
            <a:ext cx="7920881" cy="512517"/>
            <a:chOff x="2546803" y="1815767"/>
            <a:chExt cx="6870693" cy="512517"/>
          </a:xfrm>
        </p:grpSpPr>
        <p:grpSp>
          <p:nvGrpSpPr>
            <p:cNvPr id="28" name="그룹 27"/>
            <p:cNvGrpSpPr/>
            <p:nvPr/>
          </p:nvGrpSpPr>
          <p:grpSpPr>
            <a:xfrm>
              <a:off x="2546803" y="1815767"/>
              <a:ext cx="6870693" cy="512517"/>
              <a:chOff x="5310241" y="3063577"/>
              <a:chExt cx="4410000" cy="565074"/>
            </a:xfrm>
          </p:grpSpPr>
          <p:sp>
            <p:nvSpPr>
              <p:cNvPr id="30" name="모서리가 둥근 직사각형 29"/>
              <p:cNvSpPr/>
              <p:nvPr/>
            </p:nvSpPr>
            <p:spPr>
              <a:xfrm>
                <a:off x="5344473" y="3063577"/>
                <a:ext cx="4320480" cy="540000"/>
              </a:xfrm>
              <a:prstGeom prst="roundRect">
                <a:avLst>
                  <a:gd name="adj" fmla="val 17347"/>
                </a:avLst>
              </a:prstGeom>
              <a:solidFill>
                <a:srgbClr val="ECF2F8"/>
              </a:solidFill>
              <a:ln w="22225">
                <a:solidFill>
                  <a:srgbClr val="002B8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" name="직사각형 30"/>
              <p:cNvSpPr/>
              <p:nvPr/>
            </p:nvSpPr>
            <p:spPr>
              <a:xfrm>
                <a:off x="5310241" y="3521175"/>
                <a:ext cx="4410000" cy="1074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9" name="TextBox 28"/>
            <p:cNvSpPr txBox="1"/>
            <p:nvPr/>
          </p:nvSpPr>
          <p:spPr>
            <a:xfrm>
              <a:off x="2716449" y="1843131"/>
              <a:ext cx="6614909" cy="379743"/>
            </a:xfrm>
            <a:prstGeom prst="rect">
              <a:avLst/>
            </a:prstGeom>
            <a:noFill/>
          </p:spPr>
          <p:txBody>
            <a:bodyPr wrap="square" lIns="83969" tIns="41985" rIns="83969" bIns="41985" rtlCol="0">
              <a:spAutoFit/>
            </a:bodyPr>
            <a:lstStyle/>
            <a:p>
              <a:pPr algn="ctr">
                <a:lnSpc>
                  <a:spcPts val="2296"/>
                </a:lnSpc>
              </a:pPr>
              <a:r>
                <a:rPr lang="ko-KR" altLang="en-US" sz="16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서울시 </a:t>
              </a:r>
              <a:r>
                <a:rPr lang="ko-KR" altLang="en-US" sz="1600" b="1" dirty="0" err="1">
                  <a:latin typeface="나눔고딕" panose="020D0604000000000000" pitchFamily="50" charset="-127"/>
                  <a:ea typeface="나눔고딕" panose="020D0604000000000000" pitchFamily="50" charset="-127"/>
                </a:rPr>
                <a:t>상수관로</a:t>
              </a:r>
              <a:r>
                <a:rPr lang="ko-KR" altLang="en-US" sz="16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 노후화 현황 </a:t>
              </a:r>
              <a:r>
                <a:rPr lang="en-US" altLang="ko-KR" sz="16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: </a:t>
              </a:r>
              <a:r>
                <a:rPr lang="ko-KR" altLang="en-US" sz="1600" b="1" dirty="0" err="1">
                  <a:latin typeface="나눔고딕" panose="020D0604000000000000" pitchFamily="50" charset="-127"/>
                  <a:ea typeface="나눔고딕" panose="020D0604000000000000" pitchFamily="50" charset="-127"/>
                </a:rPr>
                <a:t>관로파손</a:t>
              </a:r>
              <a:r>
                <a:rPr lang="ko-KR" altLang="en-US" sz="16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 및 도로 함몰 원인</a:t>
              </a:r>
            </a:p>
          </p:txBody>
        </p:sp>
      </p:grpSp>
      <p:sp>
        <p:nvSpPr>
          <p:cNvPr id="34" name="직사각형 33"/>
          <p:cNvSpPr/>
          <p:nvPr/>
        </p:nvSpPr>
        <p:spPr>
          <a:xfrm>
            <a:off x="2172" y="1012508"/>
            <a:ext cx="9904703" cy="522427"/>
          </a:xfrm>
          <a:prstGeom prst="rect">
            <a:avLst/>
          </a:prstGeom>
          <a:solidFill>
            <a:srgbClr val="E2E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36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276038"/>
            <a:ext cx="9777536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ko-KR" altLang="en-US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虛像 </a:t>
            </a:r>
            <a:r>
              <a:rPr lang="en-US" altLang="ko-KR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1 : SOC </a:t>
            </a:r>
            <a:r>
              <a:rPr lang="ko-KR" altLang="en-US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스톡</a:t>
            </a:r>
            <a:r>
              <a:rPr lang="en-US" altLang="ko-KR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충분한가 </a:t>
            </a:r>
            <a:r>
              <a:rPr lang="en-US" altLang="ko-KR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?</a:t>
            </a:r>
            <a:endParaRPr lang="ko-KR" altLang="en-US" sz="2300" spc="-8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38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0" y="276037"/>
            <a:ext cx="7185248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2.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경제 성장  </a:t>
            </a: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vs  SOC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투자 축소</a:t>
            </a:r>
            <a:endParaRPr lang="en-US" altLang="ko-KR" sz="2300" spc="-8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40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491" y="-14714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" name="TextBox 41"/>
          <p:cNvSpPr txBox="1"/>
          <p:nvPr/>
        </p:nvSpPr>
        <p:spPr>
          <a:xfrm>
            <a:off x="1951180" y="3784531"/>
            <a:ext cx="2821608" cy="292539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9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자료 </a:t>
            </a:r>
            <a:r>
              <a:rPr lang="en-US" altLang="ko-KR" sz="9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9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서울시</a:t>
            </a:r>
            <a:r>
              <a:rPr lang="en-US" altLang="ko-KR" sz="9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(2015), </a:t>
            </a:r>
            <a:r>
              <a:rPr lang="ko-KR" altLang="en-US" sz="9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도로함몰 특별관리 대책</a:t>
            </a:r>
            <a:endParaRPr lang="ko-KR" altLang="en-US" sz="9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943541" y="6232803"/>
            <a:ext cx="2821608" cy="292539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9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자료 </a:t>
            </a:r>
            <a:r>
              <a:rPr lang="en-US" altLang="ko-KR" sz="9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9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환경</a:t>
            </a:r>
            <a:r>
              <a:rPr lang="ko-KR" altLang="en-US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</a:t>
            </a:r>
            <a:r>
              <a:rPr lang="en-US" altLang="ko-KR" sz="9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(2015), 2013 </a:t>
            </a:r>
            <a:r>
              <a:rPr lang="ko-KR" altLang="en-US" sz="9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상수도 통계</a:t>
            </a:r>
            <a:endParaRPr lang="ko-KR" altLang="en-US" sz="9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171" y="1083805"/>
            <a:ext cx="9898337" cy="392567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SOC </a:t>
            </a:r>
            <a:r>
              <a:rPr lang="ko-KR" altLang="en-US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스톡은 양</a:t>
            </a:r>
            <a:r>
              <a:rPr lang="en-US" altLang="ko-KR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2000" b="1" dirty="0" err="1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量</a:t>
            </a:r>
            <a:r>
              <a:rPr lang="en-US" altLang="ko-KR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뿐만 아니라 질</a:t>
            </a:r>
            <a:r>
              <a:rPr lang="en-US" altLang="ko-KR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質</a:t>
            </a:r>
            <a:r>
              <a:rPr lang="en-US" altLang="ko-KR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도 중요  </a:t>
            </a:r>
          </a:p>
        </p:txBody>
      </p:sp>
      <p:sp>
        <p:nvSpPr>
          <p:cNvPr id="45" name="Text Box 5"/>
          <p:cNvSpPr txBox="1">
            <a:spLocks noChangeArrowheads="1"/>
          </p:cNvSpPr>
          <p:nvPr/>
        </p:nvSpPr>
        <p:spPr bwMode="auto">
          <a:xfrm>
            <a:off x="0" y="240958"/>
            <a:ext cx="71852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9967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虛像 </a:t>
            </a: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1 : SOC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스톡</a:t>
            </a: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충분한가 </a:t>
            </a: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7711100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모서리가 둥근 직사각형 47"/>
          <p:cNvSpPr/>
          <p:nvPr/>
        </p:nvSpPr>
        <p:spPr>
          <a:xfrm>
            <a:off x="266983" y="2383862"/>
            <a:ext cx="9352008" cy="3348570"/>
          </a:xfrm>
          <a:prstGeom prst="roundRect">
            <a:avLst>
              <a:gd name="adj" fmla="val 2961"/>
            </a:avLst>
          </a:prstGeom>
          <a:noFill/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6052"/>
            <a:endParaRPr lang="ko-KR" altLang="en-US" sz="1905">
              <a:solidFill>
                <a:prstClr val="white"/>
              </a:solidFill>
              <a:latin typeface="맑은 고딕"/>
              <a:ea typeface="맑은 고딕" panose="020B0503020000020004" pitchFamily="34" charset="-127"/>
            </a:endParaRPr>
          </a:p>
        </p:txBody>
      </p:sp>
      <p:cxnSp>
        <p:nvCxnSpPr>
          <p:cNvPr id="32" name="직선 연결선 31"/>
          <p:cNvCxnSpPr/>
          <p:nvPr/>
        </p:nvCxnSpPr>
        <p:spPr>
          <a:xfrm>
            <a:off x="4888768" y="2651595"/>
            <a:ext cx="3120349" cy="0"/>
          </a:xfrm>
          <a:prstGeom prst="line">
            <a:avLst/>
          </a:prstGeom>
          <a:ln w="7620">
            <a:gradFill flip="none" rotWithShape="1">
              <a:gsLst>
                <a:gs pos="70000">
                  <a:srgbClr val="FFFFFF">
                    <a:alpha val="80000"/>
                  </a:srgbClr>
                </a:gs>
                <a:gs pos="30427">
                  <a:srgbClr val="FFFFFF">
                    <a:alpha val="80000"/>
                  </a:srgbClr>
                </a:gs>
                <a:gs pos="10000">
                  <a:schemeClr val="bg1">
                    <a:alpha val="50000"/>
                  </a:schemeClr>
                </a:gs>
                <a:gs pos="0">
                  <a:schemeClr val="bg1">
                    <a:alpha val="0"/>
                  </a:schemeClr>
                </a:gs>
                <a:gs pos="90000">
                  <a:schemeClr val="bg1">
                    <a:alpha val="50000"/>
                  </a:schemeClr>
                </a:gs>
                <a:gs pos="50000">
                  <a:schemeClr val="bg1">
                    <a:alpha val="9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6" name="표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4301368"/>
              </p:ext>
            </p:extLst>
          </p:nvPr>
        </p:nvGraphicFramePr>
        <p:xfrm>
          <a:off x="346148" y="3356168"/>
          <a:ext cx="5614960" cy="21602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18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0187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0187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0187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0187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0187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0187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0187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234038">
                <a:tc rowSpan="2">
                  <a:txBody>
                    <a:bodyPr/>
                    <a:lstStyle/>
                    <a:p>
                      <a:pPr algn="ctr" latinLnBrk="1"/>
                      <a:r>
                        <a:rPr kumimoji="0" lang="ko-KR" altLang="en-US" sz="1200" b="0" kern="1200" spc="-8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구 분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kumimoji="0" lang="ko-KR" altLang="en-US" sz="1200" b="0" kern="1200" spc="-8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합 계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latinLnBrk="1"/>
                      <a:r>
                        <a:rPr kumimoji="0" lang="ko-KR" altLang="en-US" sz="900" b="0" kern="1200" spc="-8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경 과 년 수 별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kumimoji="0" lang="ko-KR" altLang="en-US" sz="1100" kern="1200" spc="-80" dirty="0">
                        <a:solidFill>
                          <a:prstClr val="white"/>
                        </a:solidFill>
                        <a:effectLst>
                          <a:outerShdw blurRad="50800" dist="25400" dir="5400000" algn="t" rotWithShape="0">
                            <a:prstClr val="black">
                              <a:alpha val="50000"/>
                            </a:prstClr>
                          </a:outerShdw>
                        </a:effectLst>
                        <a:latin typeface="Noto Sans CJK KR Medium" pitchFamily="34" charset="-127"/>
                        <a:ea typeface="Noto Sans CJK KR Medium" pitchFamily="34" charset="-127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kumimoji="0" lang="ko-KR" altLang="en-US" sz="1100" kern="1200" spc="-80" dirty="0">
                        <a:solidFill>
                          <a:prstClr val="white"/>
                        </a:solidFill>
                        <a:effectLst>
                          <a:outerShdw blurRad="50800" dist="25400" dir="5400000" algn="t" rotWithShape="0">
                            <a:prstClr val="black">
                              <a:alpha val="50000"/>
                            </a:prstClr>
                          </a:outerShdw>
                        </a:effectLst>
                        <a:latin typeface="Noto Sans CJK KR Medium" pitchFamily="34" charset="-127"/>
                        <a:ea typeface="Noto Sans CJK KR Medium" pitchFamily="34" charset="-127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kumimoji="0" lang="ko-KR" altLang="en-US" sz="1100" kern="1200" spc="-80" dirty="0">
                        <a:solidFill>
                          <a:prstClr val="white"/>
                        </a:solidFill>
                        <a:effectLst>
                          <a:outerShdw blurRad="50800" dist="25400" dir="5400000" algn="t" rotWithShape="0">
                            <a:prstClr val="black">
                              <a:alpha val="50000"/>
                            </a:prstClr>
                          </a:outerShdw>
                        </a:effectLst>
                        <a:latin typeface="Noto Sans CJK KR Medium" pitchFamily="34" charset="-127"/>
                        <a:ea typeface="Noto Sans CJK KR Medium" pitchFamily="34" charset="-127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kumimoji="0" lang="ko-KR" altLang="en-US" sz="1100" kern="1200" spc="-80" dirty="0">
                        <a:solidFill>
                          <a:prstClr val="white"/>
                        </a:solidFill>
                        <a:effectLst>
                          <a:outerShdw blurRad="50800" dist="25400" dir="5400000" algn="t" rotWithShape="0">
                            <a:prstClr val="black">
                              <a:alpha val="50000"/>
                            </a:prstClr>
                          </a:outerShdw>
                        </a:effectLst>
                        <a:latin typeface="Noto Sans CJK KR Medium" pitchFamily="34" charset="-127"/>
                        <a:ea typeface="Noto Sans CJK KR Medium" pitchFamily="34" charset="-127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kumimoji="0" lang="ko-KR" altLang="en-US" sz="1100" kern="1200" spc="-80" dirty="0">
                        <a:solidFill>
                          <a:prstClr val="white"/>
                        </a:solidFill>
                        <a:effectLst>
                          <a:outerShdw blurRad="50800" dist="25400" dir="5400000" algn="t" rotWithShape="0">
                            <a:prstClr val="black">
                              <a:alpha val="50000"/>
                            </a:prstClr>
                          </a:outerShdw>
                        </a:effectLst>
                        <a:latin typeface="Noto Sans CJK KR Medium" pitchFamily="34" charset="-127"/>
                        <a:ea typeface="Noto Sans CJK KR Medium" pitchFamily="34" charset="-127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5172">
                <a:tc vMerge="1">
                  <a:txBody>
                    <a:bodyPr/>
                    <a:lstStyle/>
                    <a:p>
                      <a:pPr latinLnBrk="1"/>
                      <a:endParaRPr kumimoji="0" lang="ko-KR" altLang="en-US" sz="1100" kern="1200" spc="-80" dirty="0">
                        <a:solidFill>
                          <a:prstClr val="white"/>
                        </a:solidFill>
                        <a:effectLst>
                          <a:outerShdw blurRad="50800" dist="25400" dir="5400000" algn="t" rotWithShape="0">
                            <a:prstClr val="black">
                              <a:alpha val="50000"/>
                            </a:prstClr>
                          </a:outerShdw>
                        </a:effectLst>
                        <a:latin typeface="Noto Sans CJK KR Medium" pitchFamily="34" charset="-127"/>
                        <a:ea typeface="Noto Sans CJK KR Medium" pitchFamily="34" charset="-127"/>
                        <a:cs typeface="+mn-cs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kumimoji="0" lang="ko-KR" altLang="en-US" sz="1100" kern="1200" spc="-80" dirty="0">
                        <a:solidFill>
                          <a:prstClr val="white"/>
                        </a:solidFill>
                        <a:effectLst>
                          <a:outerShdw blurRad="50800" dist="25400" dir="5400000" algn="t" rotWithShape="0">
                            <a:prstClr val="black">
                              <a:alpha val="50000"/>
                            </a:prstClr>
                          </a:outerShdw>
                        </a:effectLst>
                        <a:latin typeface="Noto Sans CJK KR Medium" pitchFamily="34" charset="-127"/>
                        <a:ea typeface="Noto Sans CJK KR Medium" pitchFamily="34" charset="-127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b="0" kern="1200" spc="-8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10</a:t>
                      </a:r>
                      <a:r>
                        <a:rPr kumimoji="0" lang="ko-KR" altLang="en-US" sz="1200" b="0" kern="1200" spc="-8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년 미만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b="0" kern="1200" spc="-8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10~20</a:t>
                      </a:r>
                      <a:r>
                        <a:rPr kumimoji="0" lang="ko-KR" altLang="en-US" sz="1200" b="0" kern="1200" spc="-8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년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b="0" kern="1200" spc="-8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21~30</a:t>
                      </a:r>
                      <a:r>
                        <a:rPr kumimoji="0" lang="ko-KR" altLang="en-US" sz="1200" b="0" kern="1200" spc="-8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년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b="0" kern="1200" spc="-8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31~40</a:t>
                      </a:r>
                      <a:r>
                        <a:rPr kumimoji="0" lang="ko-KR" altLang="en-US" sz="1200" b="0" kern="1200" spc="-8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년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b="0" kern="1200" spc="-8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41~50</a:t>
                      </a:r>
                      <a:r>
                        <a:rPr kumimoji="0" lang="ko-KR" altLang="en-US" sz="1200" b="0" kern="1200" spc="-8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년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b="0" kern="1200" spc="-8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50</a:t>
                      </a:r>
                      <a:r>
                        <a:rPr kumimoji="0" lang="ko-KR" altLang="en-US" sz="1200" b="0" kern="1200" spc="-8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년 이상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5172"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ko-KR" altLang="en-US" sz="1200" kern="1200" spc="-8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합</a:t>
                      </a:r>
                      <a:r>
                        <a:rPr kumimoji="0" lang="ko-KR" altLang="en-US" sz="1200" kern="1200" spc="-8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 계</a:t>
                      </a:r>
                      <a:endParaRPr kumimoji="0" lang="ko-KR" altLang="en-US" sz="1200" kern="1200" spc="-8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14,608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4,019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2,695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757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1,355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775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5,007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5172"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ko-KR" altLang="en-US" sz="1200" kern="1200" spc="-8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교 량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3,282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1,128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654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214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377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149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760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75172"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ko-KR" altLang="en-US" sz="1200" kern="1200" spc="-8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터 널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784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325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128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47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30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30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224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5172"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ko-KR" altLang="en-US" sz="1200" kern="1200" spc="-8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옹 벽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5,648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1,164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1,058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235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611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380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2,200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75172"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ko-KR" altLang="en-US" sz="1200" kern="1200" spc="-8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구 교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3,678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914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513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117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278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164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1,692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75172"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ko-KR" altLang="en-US" sz="1200" kern="1200" spc="-8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승강장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1,216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488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342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144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59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52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131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38" name="직사각형 16"/>
          <p:cNvSpPr>
            <a:spLocks noChangeArrowheads="1"/>
          </p:cNvSpPr>
          <p:nvPr/>
        </p:nvSpPr>
        <p:spPr bwMode="auto">
          <a:xfrm>
            <a:off x="5338373" y="3140144"/>
            <a:ext cx="622739" cy="13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r" fontAlgn="ctr">
              <a:lnSpc>
                <a:spcPct val="110000"/>
              </a:lnSpc>
              <a:buClr>
                <a:prstClr val="black">
                  <a:lumMod val="75000"/>
                  <a:lumOff val="25000"/>
                </a:prstClr>
              </a:buClr>
              <a:defRPr/>
            </a:pPr>
            <a:r>
              <a:rPr lang="en-US" altLang="ko-KR" sz="800" dirty="0">
                <a:solidFill>
                  <a:prstClr val="black">
                    <a:lumMod val="75000"/>
                    <a:lumOff val="25000"/>
                  </a:prstClr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800" dirty="0">
                <a:solidFill>
                  <a:prstClr val="black">
                    <a:lumMod val="75000"/>
                    <a:lumOff val="25000"/>
                  </a:prstClr>
                </a:solidFill>
                <a:latin typeface="나눔고딕" pitchFamily="50" charset="-127"/>
                <a:ea typeface="나눔고딕" pitchFamily="50" charset="-127"/>
              </a:rPr>
              <a:t>단위 </a:t>
            </a:r>
            <a:r>
              <a:rPr lang="en-US" altLang="ko-KR" sz="800" dirty="0">
                <a:solidFill>
                  <a:prstClr val="black">
                    <a:lumMod val="75000"/>
                    <a:lumOff val="25000"/>
                  </a:prstClr>
                </a:solidFill>
                <a:latin typeface="나눔고딕" pitchFamily="50" charset="-127"/>
                <a:ea typeface="나눔고딕" pitchFamily="50" charset="-127"/>
              </a:rPr>
              <a:t>: </a:t>
            </a:r>
            <a:r>
              <a:rPr lang="ko-KR" altLang="en-US" sz="800" dirty="0">
                <a:solidFill>
                  <a:prstClr val="black">
                    <a:lumMod val="75000"/>
                    <a:lumOff val="25000"/>
                  </a:prstClr>
                </a:solidFill>
                <a:latin typeface="나눔고딕" pitchFamily="50" charset="-127"/>
                <a:ea typeface="나눔고딕" pitchFamily="50" charset="-127"/>
              </a:rPr>
              <a:t>개소</a:t>
            </a:r>
            <a:r>
              <a:rPr lang="en-US" altLang="ko-KR" sz="800" dirty="0">
                <a:solidFill>
                  <a:prstClr val="black">
                    <a:lumMod val="75000"/>
                    <a:lumOff val="25000"/>
                  </a:prstClr>
                </a:solidFill>
                <a:latin typeface="나눔고딕" pitchFamily="50" charset="-127"/>
                <a:ea typeface="나눔고딕" pitchFamily="50" charset="-127"/>
              </a:rPr>
              <a:t>)</a:t>
            </a:r>
          </a:p>
        </p:txBody>
      </p:sp>
      <p:graphicFrame>
        <p:nvGraphicFramePr>
          <p:cNvPr id="39" name="표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2720666"/>
              </p:ext>
            </p:extLst>
          </p:nvPr>
        </p:nvGraphicFramePr>
        <p:xfrm>
          <a:off x="6105130" y="3347600"/>
          <a:ext cx="3444878" cy="15915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510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595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5595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5595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5595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5595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85540"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ko-KR" altLang="en-US" sz="1200" b="0" kern="1200" spc="-8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구분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b="0" kern="1200" spc="-8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2013</a:t>
                      </a:r>
                      <a:endParaRPr kumimoji="0" lang="ko-KR" altLang="en-US" sz="1200" b="0" kern="1200" spc="-8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b="0" kern="1200" spc="-8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2014</a:t>
                      </a:r>
                      <a:endParaRPr kumimoji="0" lang="ko-KR" altLang="en-US" sz="1200" b="0" kern="1200" spc="-8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b="0" kern="1200" spc="-8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2015</a:t>
                      </a:r>
                      <a:endParaRPr kumimoji="0" lang="ko-KR" altLang="en-US" sz="1200" b="0" kern="1200" spc="-8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b="0" kern="1200" spc="-8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2016</a:t>
                      </a:r>
                      <a:endParaRPr kumimoji="0" lang="ko-KR" altLang="en-US" sz="1200" b="0" kern="1200" spc="-8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b="0" kern="1200" spc="-8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2017</a:t>
                      </a:r>
                      <a:endParaRPr kumimoji="0" lang="ko-KR" altLang="en-US" sz="1200" b="0" kern="1200" spc="-8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1495"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ko-KR" altLang="en-US" sz="1200" kern="1200" spc="-8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전철전력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13.5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17.7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15.9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9.8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9.2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1495"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ko-KR" altLang="en-US" sz="1200" kern="1200" spc="-8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통 신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28.9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30.2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31.4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41.5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40.8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01495"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ko-KR" altLang="en-US" sz="1200" kern="1200" spc="-8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신 호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37.0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38.8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43.4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42.5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42.5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01496">
                <a:tc gridSpan="5">
                  <a:txBody>
                    <a:bodyPr/>
                    <a:lstStyle/>
                    <a:p>
                      <a:pPr algn="ctr" latinLnBrk="1"/>
                      <a:r>
                        <a:rPr kumimoji="0" lang="ko-KR" altLang="en-US" sz="1200" kern="1200" spc="-8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평균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r" latinLnBrk="1"/>
                      <a:endParaRPr kumimoji="0" lang="ko-KR" altLang="en-US" sz="9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r" latinLnBrk="1"/>
                      <a:endParaRPr kumimoji="0" lang="ko-KR" altLang="en-US" sz="9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r" latinLnBrk="1"/>
                      <a:endParaRPr kumimoji="0" lang="ko-KR" altLang="en-US" sz="9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r" latinLnBrk="1"/>
                      <a:endParaRPr kumimoji="0" lang="ko-KR" altLang="en-US" sz="9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kern="1200" spc="-70" baseline="0" dirty="0"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41.2</a:t>
                      </a:r>
                      <a:endParaRPr kumimoji="0" lang="ko-KR" altLang="en-US" sz="1200" kern="1200" spc="-70" baseline="0" dirty="0"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40" name="직사각형 16"/>
          <p:cNvSpPr>
            <a:spLocks noChangeArrowheads="1"/>
          </p:cNvSpPr>
          <p:nvPr/>
        </p:nvSpPr>
        <p:spPr bwMode="auto">
          <a:xfrm>
            <a:off x="8697418" y="3140144"/>
            <a:ext cx="849191" cy="13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r" fontAlgn="ctr">
              <a:lnSpc>
                <a:spcPct val="110000"/>
              </a:lnSpc>
              <a:buClr>
                <a:prstClr val="black">
                  <a:lumMod val="75000"/>
                  <a:lumOff val="25000"/>
                </a:prstClr>
              </a:buClr>
              <a:defRPr/>
            </a:pPr>
            <a:r>
              <a:rPr lang="en-US" altLang="ko-KR" sz="800" dirty="0">
                <a:solidFill>
                  <a:prstClr val="black">
                    <a:lumMod val="75000"/>
                    <a:lumOff val="25000"/>
                  </a:prstClr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800" dirty="0">
                <a:solidFill>
                  <a:prstClr val="black">
                    <a:lumMod val="75000"/>
                    <a:lumOff val="25000"/>
                  </a:prstClr>
                </a:solidFill>
                <a:latin typeface="나눔고딕" pitchFamily="50" charset="-127"/>
                <a:ea typeface="나눔고딕" pitchFamily="50" charset="-127"/>
              </a:rPr>
              <a:t>단위 </a:t>
            </a:r>
            <a:r>
              <a:rPr lang="en-US" altLang="ko-KR" sz="800" dirty="0">
                <a:solidFill>
                  <a:prstClr val="black">
                    <a:lumMod val="75000"/>
                    <a:lumOff val="25000"/>
                  </a:prstClr>
                </a:solidFill>
                <a:latin typeface="나눔고딕" pitchFamily="50" charset="-127"/>
                <a:ea typeface="나눔고딕" pitchFamily="50" charset="-127"/>
              </a:rPr>
              <a:t>: %)</a:t>
            </a:r>
          </a:p>
        </p:txBody>
      </p:sp>
      <p:pic>
        <p:nvPicPr>
          <p:cNvPr id="41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" name="Text Box 5"/>
          <p:cNvSpPr txBox="1">
            <a:spLocks noChangeArrowheads="1"/>
          </p:cNvSpPr>
          <p:nvPr/>
        </p:nvSpPr>
        <p:spPr bwMode="auto">
          <a:xfrm>
            <a:off x="0" y="276038"/>
            <a:ext cx="9777536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ko-KR" altLang="en-US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虛像 </a:t>
            </a:r>
            <a:r>
              <a:rPr lang="en-US" altLang="ko-KR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1 : SOC </a:t>
            </a:r>
            <a:r>
              <a:rPr lang="ko-KR" altLang="en-US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스톡</a:t>
            </a:r>
            <a:r>
              <a:rPr lang="en-US" altLang="ko-KR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충분한가 </a:t>
            </a:r>
            <a:r>
              <a:rPr lang="en-US" altLang="ko-KR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?</a:t>
            </a:r>
            <a:endParaRPr lang="ko-KR" altLang="en-US" sz="2300" spc="-8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44" name="그룹 43"/>
          <p:cNvGrpSpPr/>
          <p:nvPr/>
        </p:nvGrpSpPr>
        <p:grpSpPr>
          <a:xfrm>
            <a:off x="195033" y="2132856"/>
            <a:ext cx="9543606" cy="512517"/>
            <a:chOff x="5310241" y="3063577"/>
            <a:chExt cx="4410000" cy="565074"/>
          </a:xfrm>
        </p:grpSpPr>
        <p:sp>
          <p:nvSpPr>
            <p:cNvPr id="46" name="모서리가 둥근 직사각형 45"/>
            <p:cNvSpPr/>
            <p:nvPr/>
          </p:nvSpPr>
          <p:spPr>
            <a:xfrm>
              <a:off x="5344473" y="3063577"/>
              <a:ext cx="4320480" cy="540000"/>
            </a:xfrm>
            <a:prstGeom prst="roundRect">
              <a:avLst>
                <a:gd name="adj" fmla="val 17347"/>
              </a:avLst>
            </a:prstGeom>
            <a:solidFill>
              <a:srgbClr val="ECF2F8"/>
            </a:solidFill>
            <a:ln w="22225">
              <a:solidFill>
                <a:srgbClr val="002B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/>
            <p:cNvSpPr/>
            <p:nvPr/>
          </p:nvSpPr>
          <p:spPr>
            <a:xfrm>
              <a:off x="5310241" y="3521175"/>
              <a:ext cx="4410000" cy="1074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680111" y="2149790"/>
            <a:ext cx="8527881" cy="379743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 algn="ctr">
              <a:lnSpc>
                <a:spcPts val="2296"/>
              </a:lnSpc>
            </a:pP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철도시설 노후화 현황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(2017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년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월 기준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</p:txBody>
      </p:sp>
      <p:sp>
        <p:nvSpPr>
          <p:cNvPr id="34" name="직사각형 16"/>
          <p:cNvSpPr>
            <a:spLocks noChangeArrowheads="1"/>
          </p:cNvSpPr>
          <p:nvPr/>
        </p:nvSpPr>
        <p:spPr bwMode="auto">
          <a:xfrm>
            <a:off x="680112" y="2780104"/>
            <a:ext cx="4751890" cy="23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 fontAlgn="ctr">
              <a:lnSpc>
                <a:spcPct val="110000"/>
              </a:lnSpc>
              <a:spcBef>
                <a:spcPts val="400"/>
              </a:spcBef>
              <a:buClr>
                <a:srgbClr val="F79646">
                  <a:lumMod val="75000"/>
                </a:srgbClr>
              </a:buClr>
              <a:defRPr/>
            </a:pPr>
            <a:r>
              <a:rPr lang="ko-KR" altLang="en-US" sz="1400" spc="-100" dirty="0">
                <a:solidFill>
                  <a:prstClr val="black">
                    <a:lumMod val="75000"/>
                    <a:lumOff val="25000"/>
                  </a:prstClr>
                </a:solidFill>
                <a:latin typeface="나눔고딕" pitchFamily="50" charset="-127"/>
                <a:ea typeface="나눔고딕" pitchFamily="50" charset="-127"/>
              </a:rPr>
              <a:t>교량 및 터널 </a:t>
            </a:r>
            <a:r>
              <a:rPr lang="en-US" altLang="ko-KR" sz="1400" spc="-100" dirty="0">
                <a:solidFill>
                  <a:prstClr val="black">
                    <a:lumMod val="75000"/>
                    <a:lumOff val="25000"/>
                  </a:prstClr>
                </a:solidFill>
                <a:latin typeface="나눔고딕" pitchFamily="50" charset="-127"/>
                <a:ea typeface="나눔고딕" pitchFamily="50" charset="-127"/>
              </a:rPr>
              <a:t>: </a:t>
            </a:r>
            <a:r>
              <a:rPr lang="ko-KR" altLang="en-US" sz="1400" b="1" spc="-100" dirty="0">
                <a:solidFill>
                  <a:srgbClr val="C00000"/>
                </a:solidFill>
                <a:latin typeface="나눔고딕" pitchFamily="50" charset="-127"/>
                <a:ea typeface="나눔고딕" pitchFamily="50" charset="-127"/>
              </a:rPr>
              <a:t>준공 후 </a:t>
            </a:r>
            <a:r>
              <a:rPr lang="en-US" altLang="ko-KR" sz="1400" b="1" spc="-100" dirty="0">
                <a:solidFill>
                  <a:srgbClr val="C00000"/>
                </a:solidFill>
                <a:latin typeface="나눔고딕" pitchFamily="50" charset="-127"/>
                <a:ea typeface="나눔고딕" pitchFamily="50" charset="-127"/>
              </a:rPr>
              <a:t>30</a:t>
            </a:r>
            <a:r>
              <a:rPr lang="ko-KR" altLang="en-US" sz="1400" b="1" spc="-100" dirty="0">
                <a:solidFill>
                  <a:srgbClr val="C00000"/>
                </a:solidFill>
                <a:latin typeface="나눔고딕" pitchFamily="50" charset="-127"/>
                <a:ea typeface="나눔고딕" pitchFamily="50" charset="-127"/>
              </a:rPr>
              <a:t>년 이상 </a:t>
            </a:r>
            <a:r>
              <a:rPr lang="en-US" altLang="ko-KR" sz="1400" b="1" spc="-100" dirty="0">
                <a:solidFill>
                  <a:srgbClr val="C00000"/>
                </a:solidFill>
                <a:latin typeface="나눔고딕" pitchFamily="50" charset="-127"/>
                <a:ea typeface="나눔고딕" pitchFamily="50" charset="-127"/>
              </a:rPr>
              <a:t>39.2%, </a:t>
            </a:r>
            <a:r>
              <a:rPr lang="en-US" altLang="ko-KR" sz="1400" b="1" spc="-100" dirty="0" smtClean="0">
                <a:solidFill>
                  <a:srgbClr val="C00000"/>
                </a:solidFill>
                <a:latin typeface="나눔고딕" pitchFamily="50" charset="-127"/>
                <a:ea typeface="나눔고딕" pitchFamily="50" charset="-127"/>
              </a:rPr>
              <a:t> 50</a:t>
            </a:r>
            <a:r>
              <a:rPr lang="ko-KR" altLang="en-US" sz="1400" b="1" spc="-100" dirty="0">
                <a:solidFill>
                  <a:srgbClr val="C00000"/>
                </a:solidFill>
                <a:latin typeface="나눔고딕" pitchFamily="50" charset="-127"/>
                <a:ea typeface="나눔고딕" pitchFamily="50" charset="-127"/>
              </a:rPr>
              <a:t>년 이상 </a:t>
            </a:r>
            <a:r>
              <a:rPr lang="en-US" altLang="ko-KR" sz="1400" b="1" spc="-100" dirty="0">
                <a:solidFill>
                  <a:srgbClr val="C00000"/>
                </a:solidFill>
                <a:latin typeface="나눔고딕" pitchFamily="50" charset="-127"/>
                <a:ea typeface="나눔고딕" pitchFamily="50" charset="-127"/>
              </a:rPr>
              <a:t>28.6%</a:t>
            </a:r>
            <a:endParaRPr lang="ko-KR" altLang="en-US" sz="1400" b="1" spc="-100" dirty="0">
              <a:solidFill>
                <a:srgbClr val="C0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35" name="직사각형 16"/>
          <p:cNvSpPr>
            <a:spLocks noChangeArrowheads="1"/>
          </p:cNvSpPr>
          <p:nvPr/>
        </p:nvSpPr>
        <p:spPr bwMode="auto">
          <a:xfrm>
            <a:off x="6328081" y="2783969"/>
            <a:ext cx="2945399" cy="23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 fontAlgn="ctr">
              <a:lnSpc>
                <a:spcPct val="110000"/>
              </a:lnSpc>
              <a:spcBef>
                <a:spcPts val="400"/>
              </a:spcBef>
              <a:buClr>
                <a:srgbClr val="F79646">
                  <a:lumMod val="75000"/>
                </a:srgbClr>
              </a:buClr>
              <a:defRPr/>
            </a:pPr>
            <a:r>
              <a:rPr lang="ko-KR" altLang="en-US" sz="1400" b="1" spc="-100" dirty="0">
                <a:solidFill>
                  <a:srgbClr val="C00000"/>
                </a:solidFill>
                <a:latin typeface="나눔고딕" pitchFamily="50" charset="-127"/>
                <a:ea typeface="나눔고딕" pitchFamily="50" charset="-127"/>
              </a:rPr>
              <a:t>내구연한 경과</a:t>
            </a:r>
            <a:r>
              <a:rPr lang="ko-KR" altLang="en-US" sz="1400" spc="-100" dirty="0">
                <a:solidFill>
                  <a:prstClr val="black">
                    <a:lumMod val="75000"/>
                    <a:lumOff val="25000"/>
                  </a:prstClr>
                </a:solidFill>
                <a:latin typeface="나눔고딕" pitchFamily="50" charset="-127"/>
                <a:ea typeface="나눔고딕" pitchFamily="50" charset="-127"/>
              </a:rPr>
              <a:t> 전기</a:t>
            </a:r>
            <a:r>
              <a:rPr lang="en-US" altLang="ko-KR" sz="1400" spc="-100" dirty="0">
                <a:solidFill>
                  <a:prstClr val="black">
                    <a:lumMod val="75000"/>
                    <a:lumOff val="25000"/>
                  </a:prstClr>
                </a:solidFill>
                <a:latin typeface="나눔고딕" pitchFamily="50" charset="-127"/>
                <a:ea typeface="나눔고딕" pitchFamily="50" charset="-127"/>
              </a:rPr>
              <a:t>·</a:t>
            </a:r>
            <a:r>
              <a:rPr lang="ko-KR" altLang="en-US" sz="1400" spc="-100" dirty="0">
                <a:solidFill>
                  <a:prstClr val="black">
                    <a:lumMod val="75000"/>
                    <a:lumOff val="25000"/>
                  </a:prstClr>
                </a:solidFill>
                <a:latin typeface="나눔고딕" pitchFamily="50" charset="-127"/>
                <a:ea typeface="나눔고딕" pitchFamily="50" charset="-127"/>
              </a:rPr>
              <a:t>통신설비 </a:t>
            </a:r>
            <a:r>
              <a:rPr lang="en-US" altLang="ko-KR" sz="1400" b="1" spc="-100" dirty="0">
                <a:latin typeface="나눔고딕" pitchFamily="50" charset="-127"/>
                <a:ea typeface="나눔고딕" pitchFamily="50" charset="-127"/>
              </a:rPr>
              <a:t>: </a:t>
            </a:r>
            <a:r>
              <a:rPr lang="en-US" altLang="ko-KR" sz="1400" b="1" spc="-100" dirty="0">
                <a:solidFill>
                  <a:srgbClr val="C0000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en-US" altLang="ko-KR" sz="1400" b="1" spc="-100" dirty="0" smtClean="0">
                <a:solidFill>
                  <a:srgbClr val="C00000"/>
                </a:solidFill>
                <a:latin typeface="나눔고딕" pitchFamily="50" charset="-127"/>
                <a:ea typeface="나눔고딕" pitchFamily="50" charset="-127"/>
              </a:rPr>
              <a:t>41.2</a:t>
            </a:r>
            <a:r>
              <a:rPr lang="en-US" altLang="ko-KR" sz="1400" b="1" spc="-100" dirty="0">
                <a:solidFill>
                  <a:srgbClr val="C00000"/>
                </a:solidFill>
                <a:latin typeface="나눔고딕" pitchFamily="50" charset="-127"/>
                <a:ea typeface="나눔고딕" pitchFamily="50" charset="-127"/>
              </a:rPr>
              <a:t>%</a:t>
            </a:r>
            <a:endParaRPr lang="ko-KR" altLang="en-US" sz="1400" b="1" spc="-100" dirty="0">
              <a:solidFill>
                <a:srgbClr val="C0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51" name="직사각형 50"/>
          <p:cNvSpPr/>
          <p:nvPr/>
        </p:nvSpPr>
        <p:spPr>
          <a:xfrm>
            <a:off x="2172" y="1012508"/>
            <a:ext cx="9904703" cy="522427"/>
          </a:xfrm>
          <a:prstGeom prst="rect">
            <a:avLst/>
          </a:prstGeom>
          <a:solidFill>
            <a:srgbClr val="E2E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171" y="1083805"/>
            <a:ext cx="9898337" cy="392567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SOC </a:t>
            </a:r>
            <a:r>
              <a:rPr lang="ko-KR" altLang="en-US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스톡은 양</a:t>
            </a:r>
            <a:r>
              <a:rPr lang="en-US" altLang="ko-KR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2000" b="1" dirty="0" err="1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量</a:t>
            </a:r>
            <a:r>
              <a:rPr lang="en-US" altLang="ko-KR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뿐만 아니라 질</a:t>
            </a:r>
            <a:r>
              <a:rPr lang="en-US" altLang="ko-KR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質</a:t>
            </a:r>
            <a:r>
              <a:rPr lang="en-US" altLang="ko-KR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도 중요  </a:t>
            </a:r>
          </a:p>
        </p:txBody>
      </p:sp>
      <p:pic>
        <p:nvPicPr>
          <p:cNvPr id="19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0" y="276038"/>
            <a:ext cx="9777536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ko-KR" altLang="en-US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虛像 </a:t>
            </a:r>
            <a:r>
              <a:rPr lang="en-US" altLang="ko-KR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1 : SOC </a:t>
            </a:r>
            <a:r>
              <a:rPr lang="ko-KR" altLang="en-US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스톡</a:t>
            </a:r>
            <a:r>
              <a:rPr lang="en-US" altLang="ko-KR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충분한가 </a:t>
            </a:r>
            <a:r>
              <a:rPr lang="en-US" altLang="ko-KR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?</a:t>
            </a:r>
            <a:endParaRPr lang="ko-KR" altLang="en-US" sz="2300" spc="-8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21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0" y="276037"/>
            <a:ext cx="7185248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2.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경제 성장  </a:t>
            </a: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vs  SOC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투자 축소</a:t>
            </a:r>
            <a:endParaRPr lang="en-US" altLang="ko-KR" sz="2300" spc="-8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23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491" y="-14714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Box 24"/>
          <p:cNvSpPr txBox="1"/>
          <p:nvPr/>
        </p:nvSpPr>
        <p:spPr>
          <a:xfrm>
            <a:off x="269114" y="5732432"/>
            <a:ext cx="2821608" cy="292539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9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자료 </a:t>
            </a:r>
            <a:r>
              <a:rPr lang="en-US" altLang="ko-KR" sz="9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9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한국철도공사</a:t>
            </a:r>
            <a:r>
              <a:rPr lang="en-US" altLang="ko-KR" sz="9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(2017.1)</a:t>
            </a:r>
            <a:endParaRPr lang="ko-KR" altLang="en-US" sz="9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0" y="240958"/>
            <a:ext cx="71852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9967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虛像 </a:t>
            </a: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1 : SOC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스톡</a:t>
            </a: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충분한가 </a:t>
            </a: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5872739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직사각형 29"/>
          <p:cNvSpPr/>
          <p:nvPr/>
        </p:nvSpPr>
        <p:spPr>
          <a:xfrm>
            <a:off x="2172" y="980141"/>
            <a:ext cx="9904703" cy="522427"/>
          </a:xfrm>
          <a:prstGeom prst="rect">
            <a:avLst/>
          </a:prstGeom>
          <a:solidFill>
            <a:srgbClr val="E2E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9" name="모서리가 둥근 직사각형 28"/>
          <p:cNvSpPr/>
          <p:nvPr/>
        </p:nvSpPr>
        <p:spPr>
          <a:xfrm>
            <a:off x="5144259" y="2175287"/>
            <a:ext cx="4348542" cy="3445691"/>
          </a:xfrm>
          <a:prstGeom prst="roundRect">
            <a:avLst>
              <a:gd name="adj" fmla="val 2363"/>
            </a:avLst>
          </a:prstGeom>
          <a:noFill/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6052"/>
            <a:endParaRPr lang="ko-KR" altLang="en-US" sz="1905">
              <a:solidFill>
                <a:prstClr val="white"/>
              </a:solidFill>
              <a:latin typeface="맑은 고딕"/>
              <a:ea typeface="맑은 고딕" panose="020B0503020000020004" pitchFamily="34" charset="-127"/>
            </a:endParaRPr>
          </a:p>
        </p:txBody>
      </p:sp>
      <p:sp>
        <p:nvSpPr>
          <p:cNvPr id="28" name="모서리가 둥근 직사각형 27"/>
          <p:cNvSpPr/>
          <p:nvPr/>
        </p:nvSpPr>
        <p:spPr>
          <a:xfrm>
            <a:off x="451979" y="2149910"/>
            <a:ext cx="4487915" cy="3471068"/>
          </a:xfrm>
          <a:prstGeom prst="roundRect">
            <a:avLst>
              <a:gd name="adj" fmla="val 2363"/>
            </a:avLst>
          </a:prstGeom>
          <a:noFill/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6052"/>
            <a:endParaRPr lang="ko-KR" altLang="en-US" sz="1905">
              <a:solidFill>
                <a:prstClr val="white"/>
              </a:solidFill>
              <a:latin typeface="맑은 고딕"/>
              <a:ea typeface="맑은 고딕" panose="020B0503020000020004" pitchFamily="34" charset="-127"/>
            </a:endParaRPr>
          </a:p>
        </p:txBody>
      </p:sp>
      <p:pic>
        <p:nvPicPr>
          <p:cNvPr id="5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" y="276038"/>
            <a:ext cx="7185248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3.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허상 ① </a:t>
            </a: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: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우리나라 인프라스톡은 충분하다</a:t>
            </a: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?</a:t>
            </a:r>
            <a:endParaRPr lang="ko-KR" altLang="en-US" sz="2300" spc="-8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2" y="899389"/>
            <a:ext cx="9705528" cy="523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800" spc="-80" dirty="0">
                <a:solidFill>
                  <a:prstClr val="black">
                    <a:lumMod val="75000"/>
                    <a:lumOff val="25000"/>
                  </a:prstClr>
                </a:solidFill>
                <a:latin typeface="나눔고딕" pitchFamily="50" charset="-127"/>
                <a:ea typeface="나눔고딕" pitchFamily="50" charset="-127"/>
              </a:rPr>
              <a:t>   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" y="1044269"/>
            <a:ext cx="99068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000" b="1"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en-US" altLang="ko-KR" dirty="0"/>
              <a:t>2020</a:t>
            </a:r>
            <a:r>
              <a:rPr lang="ko-KR" altLang="en-US" dirty="0"/>
              <a:t>년경 부터 노후인프라 시설에 대한 재투자 수요 본격 도래 예상</a:t>
            </a:r>
            <a:endParaRPr lang="en-US" altLang="ko-KR" dirty="0"/>
          </a:p>
        </p:txBody>
      </p:sp>
      <p:pic>
        <p:nvPicPr>
          <p:cNvPr id="8" name="그림 7" descr="EMB000037d0030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358" y="2703966"/>
            <a:ext cx="4357838" cy="2806757"/>
          </a:xfrm>
          <a:prstGeom prst="rect">
            <a:avLst/>
          </a:prstGeom>
          <a:noFill/>
          <a:effectLst/>
        </p:spPr>
      </p:pic>
      <p:pic>
        <p:nvPicPr>
          <p:cNvPr id="9" name="그림 8" descr="EMB000037d0030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200" y="2703966"/>
            <a:ext cx="4134156" cy="2798377"/>
          </a:xfrm>
          <a:prstGeom prst="rect">
            <a:avLst/>
          </a:prstGeom>
          <a:noFill/>
          <a:effectLst/>
        </p:spPr>
      </p:pic>
      <p:sp>
        <p:nvSpPr>
          <p:cNvPr id="10" name="직사각형 23"/>
          <p:cNvSpPr>
            <a:spLocks noChangeArrowheads="1"/>
          </p:cNvSpPr>
          <p:nvPr/>
        </p:nvSpPr>
        <p:spPr bwMode="auto">
          <a:xfrm>
            <a:off x="7415558" y="2458304"/>
            <a:ext cx="2073946" cy="223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3969" tIns="41985" rIns="83969" bIns="41985">
            <a:spAutoFit/>
          </a:bodyPr>
          <a:lstStyle>
            <a:lvl1pPr eaLnBrk="0" latinLnBrk="1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latinLnBrk="1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latinLnBrk="1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latinLnBrk="1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latinLnBrk="1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defTabSz="839694" eaLnBrk="1" fontAlgn="base" latinLnBrk="0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kumimoji="0" lang="en-US" altLang="ko-KR" sz="9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kumimoji="0" lang="ko-KR" altLang="en-US" sz="9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단위 </a:t>
            </a:r>
            <a:r>
              <a:rPr kumimoji="0" lang="en-US" altLang="ko-KR" sz="9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: </a:t>
            </a:r>
            <a:r>
              <a:rPr kumimoji="0" lang="ko-KR" altLang="en-US" sz="900" dirty="0" err="1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십억원</a:t>
            </a:r>
            <a:r>
              <a:rPr kumimoji="0" lang="en-US" altLang="ko-KR" sz="9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, 2010</a:t>
            </a:r>
            <a:r>
              <a:rPr kumimoji="0" lang="ko-KR" altLang="en-US" sz="9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년 기준 실질금액</a:t>
            </a:r>
            <a:r>
              <a:rPr kumimoji="0" lang="en-US" altLang="ko-KR" sz="9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)</a:t>
            </a:r>
          </a:p>
        </p:txBody>
      </p:sp>
      <p:sp>
        <p:nvSpPr>
          <p:cNvPr id="11" name="직사각형 23"/>
          <p:cNvSpPr>
            <a:spLocks noChangeArrowheads="1"/>
          </p:cNvSpPr>
          <p:nvPr/>
        </p:nvSpPr>
        <p:spPr bwMode="auto">
          <a:xfrm>
            <a:off x="2879054" y="2465285"/>
            <a:ext cx="2073946" cy="223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3969" tIns="41985" rIns="83969" bIns="41985">
            <a:spAutoFit/>
          </a:bodyPr>
          <a:lstStyle>
            <a:lvl1pPr eaLnBrk="0" latinLnBrk="1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latinLnBrk="1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latinLnBrk="1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latinLnBrk="1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latinLnBrk="1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defTabSz="839694" eaLnBrk="1" fontAlgn="base" latinLnBrk="0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kumimoji="0" lang="en-US" altLang="ko-KR" sz="9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kumimoji="0" lang="ko-KR" altLang="en-US" sz="9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단위 </a:t>
            </a:r>
            <a:r>
              <a:rPr kumimoji="0" lang="en-US" altLang="ko-KR" sz="9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: </a:t>
            </a:r>
            <a:r>
              <a:rPr kumimoji="0" lang="ko-KR" altLang="en-US" sz="900" dirty="0" err="1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십억원</a:t>
            </a:r>
            <a:r>
              <a:rPr kumimoji="0" lang="en-US" altLang="ko-KR" sz="9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, 2010</a:t>
            </a:r>
            <a:r>
              <a:rPr kumimoji="0" lang="ko-KR" altLang="en-US" sz="9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년 기준 실질금액</a:t>
            </a:r>
            <a:r>
              <a:rPr kumimoji="0" lang="en-US" altLang="ko-KR" sz="9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)</a:t>
            </a:r>
          </a:p>
        </p:txBody>
      </p:sp>
      <p:sp>
        <p:nvSpPr>
          <p:cNvPr id="12" name="직사각형 23"/>
          <p:cNvSpPr>
            <a:spLocks noChangeArrowheads="1"/>
          </p:cNvSpPr>
          <p:nvPr/>
        </p:nvSpPr>
        <p:spPr bwMode="auto">
          <a:xfrm>
            <a:off x="440673" y="5625101"/>
            <a:ext cx="922989" cy="223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3969" tIns="41985" rIns="83969" bIns="41985">
            <a:spAutoFit/>
          </a:bodyPr>
          <a:lstStyle>
            <a:lvl1pPr eaLnBrk="0" latinLnBrk="1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latinLnBrk="1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latinLnBrk="1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latinLnBrk="1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latinLnBrk="1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defTabSz="839694" eaLnBrk="1" fontAlgn="base" latinLnBrk="0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kumimoji="0" lang="ko-KR" altLang="en-US" sz="9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자료 </a:t>
            </a:r>
            <a:r>
              <a:rPr kumimoji="0" lang="en-US" altLang="ko-KR" sz="9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kumimoji="0" lang="ko-KR" altLang="en-US" sz="9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한국은행</a:t>
            </a:r>
            <a:endParaRPr kumimoji="0" lang="en-US" altLang="ko-KR" sz="90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5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" name="그룹 16"/>
          <p:cNvGrpSpPr/>
          <p:nvPr/>
        </p:nvGrpSpPr>
        <p:grpSpPr>
          <a:xfrm>
            <a:off x="416498" y="1988840"/>
            <a:ext cx="4570935" cy="512517"/>
            <a:chOff x="2546803" y="1815767"/>
            <a:chExt cx="6870693" cy="512517"/>
          </a:xfrm>
        </p:grpSpPr>
        <p:grpSp>
          <p:nvGrpSpPr>
            <p:cNvPr id="19" name="그룹 18"/>
            <p:cNvGrpSpPr/>
            <p:nvPr/>
          </p:nvGrpSpPr>
          <p:grpSpPr>
            <a:xfrm>
              <a:off x="2546803" y="1815767"/>
              <a:ext cx="6870693" cy="512517"/>
              <a:chOff x="5310241" y="3063577"/>
              <a:chExt cx="4410000" cy="565074"/>
            </a:xfrm>
          </p:grpSpPr>
          <p:sp>
            <p:nvSpPr>
              <p:cNvPr id="21" name="모서리가 둥근 직사각형 20"/>
              <p:cNvSpPr/>
              <p:nvPr/>
            </p:nvSpPr>
            <p:spPr>
              <a:xfrm>
                <a:off x="5344473" y="3063577"/>
                <a:ext cx="4320480" cy="540000"/>
              </a:xfrm>
              <a:prstGeom prst="roundRect">
                <a:avLst>
                  <a:gd name="adj" fmla="val 17347"/>
                </a:avLst>
              </a:prstGeom>
              <a:solidFill>
                <a:srgbClr val="ECF2F8"/>
              </a:solidFill>
              <a:ln w="22225">
                <a:solidFill>
                  <a:srgbClr val="002B8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" name="직사각형 21"/>
              <p:cNvSpPr/>
              <p:nvPr/>
            </p:nvSpPr>
            <p:spPr>
              <a:xfrm>
                <a:off x="5310241" y="3521175"/>
                <a:ext cx="4410000" cy="1074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2716449" y="1843131"/>
              <a:ext cx="6399369" cy="331011"/>
            </a:xfrm>
            <a:prstGeom prst="rect">
              <a:avLst/>
            </a:prstGeom>
            <a:noFill/>
          </p:spPr>
          <p:txBody>
            <a:bodyPr wrap="square" lIns="83969" tIns="41985" rIns="83969" bIns="41985" rtlCol="0">
              <a:spAutoFit/>
            </a:bodyPr>
            <a:lstStyle/>
            <a:p>
              <a:pPr algn="ctr" defTabSz="957838">
                <a:spcAft>
                  <a:spcPts val="1102"/>
                </a:spcAft>
                <a:buSzPct val="100000"/>
                <a:defRPr/>
              </a:pPr>
              <a:r>
                <a:rPr lang="ko-KR" altLang="en-US" sz="1600" b="1" spc="-46" dirty="0">
                  <a:latin typeface="나눔고딕" pitchFamily="50" charset="-127"/>
                  <a:ea typeface="나눔고딕" pitchFamily="50" charset="-127"/>
                  <a:cs typeface="Tahoma" pitchFamily="34" charset="0"/>
                </a:rPr>
                <a:t>일반정부부문 연간 구축물 생성  </a:t>
              </a:r>
              <a:endParaRPr lang="en-US" altLang="ko-KR" sz="1600" b="1" spc="-46" dirty="0">
                <a:latin typeface="나눔고딕" pitchFamily="50" charset="-127"/>
                <a:ea typeface="나눔고딕" pitchFamily="50" charset="-127"/>
                <a:cs typeface="Tahoma" pitchFamily="34" charset="0"/>
              </a:endParaRPr>
            </a:p>
          </p:txBody>
        </p:sp>
      </p:grpSp>
      <p:grpSp>
        <p:nvGrpSpPr>
          <p:cNvPr id="23" name="그룹 22"/>
          <p:cNvGrpSpPr/>
          <p:nvPr/>
        </p:nvGrpSpPr>
        <p:grpSpPr>
          <a:xfrm>
            <a:off x="5109804" y="1988840"/>
            <a:ext cx="4438643" cy="512517"/>
            <a:chOff x="2546803" y="1815767"/>
            <a:chExt cx="6870693" cy="512517"/>
          </a:xfrm>
        </p:grpSpPr>
        <p:grpSp>
          <p:nvGrpSpPr>
            <p:cNvPr id="24" name="그룹 23"/>
            <p:cNvGrpSpPr/>
            <p:nvPr/>
          </p:nvGrpSpPr>
          <p:grpSpPr>
            <a:xfrm>
              <a:off x="2546803" y="1815767"/>
              <a:ext cx="6870693" cy="512517"/>
              <a:chOff x="5310241" y="3063577"/>
              <a:chExt cx="4410000" cy="565074"/>
            </a:xfrm>
          </p:grpSpPr>
          <p:sp>
            <p:nvSpPr>
              <p:cNvPr id="26" name="모서리가 둥근 직사각형 25"/>
              <p:cNvSpPr/>
              <p:nvPr/>
            </p:nvSpPr>
            <p:spPr>
              <a:xfrm>
                <a:off x="5344473" y="3063577"/>
                <a:ext cx="4320480" cy="540000"/>
              </a:xfrm>
              <a:prstGeom prst="roundRect">
                <a:avLst>
                  <a:gd name="adj" fmla="val 17347"/>
                </a:avLst>
              </a:prstGeom>
              <a:solidFill>
                <a:srgbClr val="ECF2F8"/>
              </a:solidFill>
              <a:ln w="22225">
                <a:solidFill>
                  <a:srgbClr val="002B8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직사각형 26"/>
              <p:cNvSpPr/>
              <p:nvPr/>
            </p:nvSpPr>
            <p:spPr>
              <a:xfrm>
                <a:off x="5310241" y="3521175"/>
                <a:ext cx="4410000" cy="1074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2716449" y="1843131"/>
              <a:ext cx="6399369" cy="331011"/>
            </a:xfrm>
            <a:prstGeom prst="rect">
              <a:avLst/>
            </a:prstGeom>
            <a:noFill/>
          </p:spPr>
          <p:txBody>
            <a:bodyPr wrap="square" lIns="83969" tIns="41985" rIns="83969" bIns="41985" rtlCol="0">
              <a:spAutoFit/>
            </a:bodyPr>
            <a:lstStyle/>
            <a:p>
              <a:pPr algn="ctr" defTabSz="957838">
                <a:spcAft>
                  <a:spcPts val="1102"/>
                </a:spcAft>
                <a:buSzPct val="100000"/>
                <a:defRPr/>
              </a:pPr>
              <a:r>
                <a:rPr lang="ko-KR" altLang="en-US" sz="1600" b="1" spc="-46" dirty="0">
                  <a:latin typeface="나눔고딕" pitchFamily="50" charset="-127"/>
                  <a:ea typeface="나눔고딕" pitchFamily="50" charset="-127"/>
                  <a:cs typeface="Tahoma" pitchFamily="34" charset="0"/>
                </a:rPr>
                <a:t>일반정부부문 구축물 잔액  </a:t>
              </a:r>
              <a:endParaRPr lang="en-US" altLang="ko-KR" sz="1600" b="1" spc="-46" dirty="0">
                <a:latin typeface="나눔고딕" pitchFamily="50" charset="-127"/>
                <a:ea typeface="나눔고딕" pitchFamily="50" charset="-127"/>
                <a:cs typeface="Tahoma" pitchFamily="34" charset="0"/>
              </a:endParaRPr>
            </a:p>
          </p:txBody>
        </p:sp>
      </p:grpSp>
      <p:sp>
        <p:nvSpPr>
          <p:cNvPr id="31" name="Text Box 5"/>
          <p:cNvSpPr txBox="1">
            <a:spLocks noChangeArrowheads="1"/>
          </p:cNvSpPr>
          <p:nvPr/>
        </p:nvSpPr>
        <p:spPr bwMode="auto">
          <a:xfrm>
            <a:off x="0" y="240958"/>
            <a:ext cx="71852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9967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虛像 </a:t>
            </a: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1 : SOC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스톡</a:t>
            </a: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충분한가 </a:t>
            </a: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41269180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직사각형 29"/>
          <p:cNvSpPr/>
          <p:nvPr/>
        </p:nvSpPr>
        <p:spPr>
          <a:xfrm>
            <a:off x="2172" y="980141"/>
            <a:ext cx="9904703" cy="522427"/>
          </a:xfrm>
          <a:prstGeom prst="rect">
            <a:avLst/>
          </a:prstGeom>
          <a:solidFill>
            <a:srgbClr val="E2E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0472" y="1631704"/>
            <a:ext cx="96280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buFont typeface="Arial" panose="020B0604020202020204" pitchFamily="34" charset="0"/>
              <a:buChar char="•"/>
            </a:pPr>
            <a:r>
              <a:rPr lang="en-US" altLang="ko-KR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OECD </a:t>
            </a:r>
            <a:r>
              <a:rPr lang="ko-KR" altLang="en-US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평균 </a:t>
            </a:r>
            <a:r>
              <a:rPr lang="en-US" altLang="ko-KR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경제 성장에 따라 </a:t>
            </a:r>
            <a:r>
              <a:rPr lang="en-US" altLang="ko-KR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GDP </a:t>
            </a:r>
            <a:r>
              <a:rPr lang="ko-KR" altLang="en-US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대비 건설투자 비율 감소</a:t>
            </a:r>
            <a:endParaRPr lang="en-US" altLang="ko-KR" sz="16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807278" lvl="1" indent="-285750">
              <a:buFontTx/>
              <a:buChar char="-"/>
            </a:pPr>
            <a:r>
              <a:rPr lang="ko-KR" altLang="en-US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역 </a:t>
            </a:r>
            <a:r>
              <a:rPr lang="en-US" altLang="ko-KR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U</a:t>
            </a:r>
            <a:r>
              <a:rPr lang="ko-KR" altLang="en-US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자 가설 </a:t>
            </a:r>
            <a:r>
              <a:rPr lang="en-US" altLang="ko-KR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: $1.1~1.3</a:t>
            </a:r>
            <a:r>
              <a:rPr lang="ko-KR" altLang="en-US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만까지</a:t>
            </a:r>
            <a:r>
              <a:rPr lang="en-US" altLang="ko-KR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증가 → </a:t>
            </a:r>
            <a:r>
              <a:rPr lang="en-US" altLang="ko-KR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$1.3</a:t>
            </a:r>
            <a:r>
              <a:rPr lang="ko-KR" altLang="en-US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만</a:t>
            </a:r>
            <a:r>
              <a:rPr lang="en-US" altLang="ko-KR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수준에서</a:t>
            </a:r>
            <a:r>
              <a:rPr lang="en-US" altLang="ko-KR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최고치 → </a:t>
            </a:r>
            <a:r>
              <a:rPr lang="en-US" altLang="ko-KR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$1.5</a:t>
            </a:r>
            <a:r>
              <a:rPr lang="ko-KR" altLang="en-US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만</a:t>
            </a:r>
            <a:r>
              <a:rPr lang="en-US" altLang="ko-KR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이후</a:t>
            </a:r>
            <a:r>
              <a:rPr lang="en-US" altLang="ko-KR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감소</a:t>
            </a:r>
            <a:endParaRPr lang="en-US" altLang="ko-KR" sz="16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80000" indent="-180000">
              <a:buFont typeface="Arial" panose="020B0604020202020204" pitchFamily="34" charset="0"/>
              <a:buChar char="•"/>
            </a:pPr>
            <a:r>
              <a:rPr lang="ko-KR" altLang="en-US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한국 </a:t>
            </a:r>
            <a:r>
              <a:rPr lang="en-US" altLang="ko-KR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건설산업이 성숙기에 진입함에 따라 건설투자 비율 하락세</a:t>
            </a:r>
            <a:endParaRPr lang="en-US" altLang="ko-KR" sz="16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807278" lvl="1" indent="-285750">
              <a:buFontTx/>
              <a:buChar char="-"/>
            </a:pPr>
            <a:r>
              <a:rPr lang="ko-KR" altLang="en-US" sz="16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건설투자 증가</a:t>
            </a:r>
            <a:r>
              <a:rPr lang="en-US" altLang="ko-KR" sz="16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(80</a:t>
            </a:r>
            <a:r>
              <a:rPr lang="ko-KR" altLang="en-US" sz="16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년대</a:t>
            </a:r>
            <a:r>
              <a:rPr lang="en-US" altLang="ko-KR" sz="16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lang="ko-KR" altLang="en-US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→ 건설투자 급락</a:t>
            </a:r>
            <a:r>
              <a:rPr lang="en-US" altLang="ko-KR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외환위기 직후</a:t>
            </a:r>
            <a:r>
              <a:rPr lang="en-US" altLang="ko-KR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lang="ko-KR" altLang="en-US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→ 건설투자 비중 감소</a:t>
            </a:r>
            <a:r>
              <a:rPr lang="en-US" altLang="ko-KR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참여정부 이후</a:t>
            </a:r>
            <a:r>
              <a:rPr lang="en-US" altLang="ko-KR" sz="16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454920" y="2924944"/>
            <a:ext cx="4320480" cy="3320532"/>
          </a:xfrm>
          <a:prstGeom prst="roundRect">
            <a:avLst>
              <a:gd name="adj" fmla="val 3598"/>
            </a:avLst>
          </a:prstGeom>
          <a:noFill/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8" name="그룹 7"/>
          <p:cNvGrpSpPr/>
          <p:nvPr/>
        </p:nvGrpSpPr>
        <p:grpSpPr>
          <a:xfrm>
            <a:off x="420689" y="2924948"/>
            <a:ext cx="4410000" cy="521149"/>
            <a:chOff x="5310241" y="3063577"/>
            <a:chExt cx="4410000" cy="565074"/>
          </a:xfrm>
        </p:grpSpPr>
        <p:sp>
          <p:nvSpPr>
            <p:cNvPr id="9" name="모서리가 둥근 직사각형 8"/>
            <p:cNvSpPr/>
            <p:nvPr/>
          </p:nvSpPr>
          <p:spPr>
            <a:xfrm>
              <a:off x="5344473" y="3063577"/>
              <a:ext cx="4320480" cy="540000"/>
            </a:xfrm>
            <a:prstGeom prst="roundRect">
              <a:avLst>
                <a:gd name="adj" fmla="val 17347"/>
              </a:avLst>
            </a:prstGeom>
            <a:solidFill>
              <a:srgbClr val="ECF2F8"/>
            </a:solidFill>
            <a:ln w="22225">
              <a:solidFill>
                <a:srgbClr val="002B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5310241" y="3521175"/>
              <a:ext cx="4410000" cy="1074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495897" y="2924944"/>
            <a:ext cx="4255960" cy="412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US" altLang="ko-KR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OECD </a:t>
            </a:r>
            <a:r>
              <a:rPr lang="ko-KR" altLang="en-US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평균</a:t>
            </a:r>
            <a:endParaRPr lang="en-US" altLang="ko-KR" sz="16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5123261" y="2924944"/>
            <a:ext cx="4320480" cy="3320532"/>
          </a:xfrm>
          <a:prstGeom prst="roundRect">
            <a:avLst>
              <a:gd name="adj" fmla="val 3598"/>
            </a:avLst>
          </a:prstGeom>
          <a:noFill/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5089030" y="2924948"/>
            <a:ext cx="4410000" cy="521149"/>
            <a:chOff x="5310241" y="3063577"/>
            <a:chExt cx="4410000" cy="565074"/>
          </a:xfrm>
        </p:grpSpPr>
        <p:sp>
          <p:nvSpPr>
            <p:cNvPr id="14" name="모서리가 둥근 직사각형 13"/>
            <p:cNvSpPr/>
            <p:nvPr/>
          </p:nvSpPr>
          <p:spPr>
            <a:xfrm>
              <a:off x="5344473" y="3063577"/>
              <a:ext cx="4320480" cy="540000"/>
            </a:xfrm>
            <a:prstGeom prst="roundRect">
              <a:avLst>
                <a:gd name="adj" fmla="val 17347"/>
              </a:avLst>
            </a:prstGeom>
            <a:solidFill>
              <a:srgbClr val="ECF2F8"/>
            </a:solidFill>
            <a:ln w="22225">
              <a:solidFill>
                <a:srgbClr val="002B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5310241" y="3521175"/>
              <a:ext cx="4410000" cy="1074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5164238" y="2924944"/>
            <a:ext cx="4255960" cy="3820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ko-KR" altLang="en-US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한국</a:t>
            </a:r>
            <a:endParaRPr lang="en-US" altLang="ko-KR" sz="16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296" y="3861049"/>
            <a:ext cx="4193040" cy="2057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348" y="3871683"/>
            <a:ext cx="4112666" cy="203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1365549" y="5949284"/>
            <a:ext cx="2520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lang="ko-KR" altLang="en-US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인당 </a:t>
            </a:r>
            <a:r>
              <a:rPr lang="en-US" altLang="ko-KR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GDP (</a:t>
            </a:r>
            <a:r>
              <a:rPr lang="ko-KR" altLang="en-US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단위</a:t>
            </a:r>
            <a:r>
              <a:rPr lang="en-US" altLang="ko-KR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1200" b="1" dirty="0" err="1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천달러</a:t>
            </a:r>
            <a:r>
              <a:rPr lang="en-US" altLang="ko-KR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12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38541" y="5949365"/>
            <a:ext cx="2520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연도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880992" y="3490021"/>
            <a:ext cx="10925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건설투자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2480" y="3490021"/>
            <a:ext cx="9868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건설투자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698831" y="6257138"/>
            <a:ext cx="174491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9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자료 </a:t>
            </a:r>
            <a:r>
              <a:rPr lang="en-US" altLang="ko-KR" sz="9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900" dirty="0" err="1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기획재정부</a:t>
            </a:r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(2015)</a:t>
            </a:r>
            <a:endParaRPr lang="ko-KR" altLang="en-US" sz="9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0" y="1023119"/>
            <a:ext cx="990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보편적 인식</a:t>
            </a:r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 : </a:t>
            </a:r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선진국 사례 감안 시</a:t>
            </a:r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과거와 같은 큰 폭의 건설투자 증가는 한계</a:t>
            </a:r>
          </a:p>
        </p:txBody>
      </p:sp>
      <p:pic>
        <p:nvPicPr>
          <p:cNvPr id="31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Text Box 5"/>
          <p:cNvSpPr txBox="1">
            <a:spLocks noChangeArrowheads="1"/>
          </p:cNvSpPr>
          <p:nvPr/>
        </p:nvSpPr>
        <p:spPr bwMode="auto">
          <a:xfrm>
            <a:off x="0" y="276038"/>
            <a:ext cx="9777536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ko-KR" altLang="en-US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虛像 </a:t>
            </a:r>
            <a:r>
              <a:rPr lang="en-US" altLang="ko-KR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1 : SOC </a:t>
            </a:r>
            <a:r>
              <a:rPr lang="ko-KR" altLang="en-US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스톡</a:t>
            </a:r>
            <a:r>
              <a:rPr lang="en-US" altLang="ko-KR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충분한가 </a:t>
            </a:r>
            <a:r>
              <a:rPr lang="en-US" altLang="ko-KR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?</a:t>
            </a:r>
            <a:endParaRPr lang="ko-KR" altLang="en-US" sz="2300" spc="-8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33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0" y="276037"/>
            <a:ext cx="7185248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2.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경제 성장  </a:t>
            </a: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vs  SOC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투자 축소</a:t>
            </a:r>
            <a:endParaRPr lang="en-US" altLang="ko-KR" sz="2300" spc="-8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35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5491" y="-14714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Text Box 5"/>
          <p:cNvSpPr txBox="1">
            <a:spLocks noChangeArrowheads="1"/>
          </p:cNvSpPr>
          <p:nvPr/>
        </p:nvSpPr>
        <p:spPr bwMode="auto">
          <a:xfrm>
            <a:off x="0" y="240958"/>
            <a:ext cx="71852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9967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虛像 </a:t>
            </a: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2 : SOC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투자</a:t>
            </a: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줄여도 되나</a:t>
            </a: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632021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모서리가 둥근 직사각형 32"/>
          <p:cNvSpPr/>
          <p:nvPr/>
        </p:nvSpPr>
        <p:spPr>
          <a:xfrm>
            <a:off x="985950" y="2060848"/>
            <a:ext cx="8182727" cy="4223889"/>
          </a:xfrm>
          <a:prstGeom prst="roundRect">
            <a:avLst>
              <a:gd name="adj" fmla="val 3146"/>
            </a:avLst>
          </a:prstGeom>
          <a:noFill/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6052"/>
            <a:endParaRPr lang="ko-KR" altLang="en-US" sz="1905">
              <a:solidFill>
                <a:prstClr val="white"/>
              </a:solidFill>
              <a:latin typeface="맑은 고딕"/>
              <a:ea typeface="맑은 고딕" panose="020B0503020000020004" pitchFamily="34" charset="-127"/>
            </a:endParaRPr>
          </a:p>
        </p:txBody>
      </p:sp>
      <p:graphicFrame>
        <p:nvGraphicFramePr>
          <p:cNvPr id="22" name="표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9370384"/>
              </p:ext>
            </p:extLst>
          </p:nvPr>
        </p:nvGraphicFramePr>
        <p:xfrm>
          <a:off x="1186950" y="2248949"/>
          <a:ext cx="7813520" cy="39642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8963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4080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483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1347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6080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국가 </a:t>
                      </a:r>
                    </a:p>
                  </a:txBody>
                  <a:tcPr marL="5935" marR="5935" marT="593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</a:t>
                      </a:r>
                      <a:r>
                        <a:rPr lang="ko-KR" altLang="en-US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인당 교통 인프라 투자</a:t>
                      </a:r>
                    </a:p>
                  </a:txBody>
                  <a:tcPr marL="5935" marR="5935" marT="593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OECD</a:t>
                      </a:r>
                      <a:r>
                        <a:rPr lang="en-US" altLang="ko-KR" sz="1400" b="1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평균</a:t>
                      </a:r>
                      <a:endParaRPr lang="en-US" altLang="ko-KR" sz="1400" b="1" i="0" u="none" strike="noStrike" kern="1200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  <a:p>
                      <a:pPr algn="ctr" fontAlgn="ctr"/>
                      <a:r>
                        <a:rPr lang="en-US" altLang="ko-K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= 100 </a:t>
                      </a:r>
                      <a:r>
                        <a:rPr lang="ko-KR" altLang="en-US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대비</a:t>
                      </a:r>
                    </a:p>
                  </a:txBody>
                  <a:tcPr marL="5935" marR="5935" marT="593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한국</a:t>
                      </a:r>
                      <a:endParaRPr lang="en-US" altLang="ko-KR" sz="1400" b="1" i="0" u="none" strike="noStrike" kern="1200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  <a:p>
                      <a:pPr algn="ctr" fontAlgn="ctr"/>
                      <a:r>
                        <a:rPr lang="en-US" altLang="ko-K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= 100 </a:t>
                      </a:r>
                      <a:r>
                        <a:rPr lang="ko-KR" altLang="en-US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대비</a:t>
                      </a:r>
                    </a:p>
                  </a:txBody>
                  <a:tcPr marL="5935" marR="5935" marT="593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Australia</a:t>
                      </a:r>
                    </a:p>
                  </a:txBody>
                  <a:tcPr marL="5935" marR="5935" marT="593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1007.1</a:t>
                      </a:r>
                    </a:p>
                  </a:txBody>
                  <a:tcPr marL="5935" marR="5935" marT="593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361.3</a:t>
                      </a:r>
                    </a:p>
                  </a:txBody>
                  <a:tcPr marL="5935" marR="5935" marT="593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573.1</a:t>
                      </a:r>
                    </a:p>
                  </a:txBody>
                  <a:tcPr marL="5935" marR="5935" marT="593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Switzerland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928.2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333.0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528.2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Norway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803.0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288.1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456.9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Luxembourg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654.1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234.7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372.2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Canada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458.4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164.5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260.9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Denmark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402.0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144.2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228.8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Japan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385.4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138.3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219.3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Sweden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375.0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134.5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213.4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France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321.7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115.4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183.1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Finland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293.4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105.2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166.9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Austria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240.6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86.3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136.9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Spain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228.2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81.9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129.9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Germany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201.5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72.3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114.7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United Kingdom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189.2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67.9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107.7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335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Korea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175.7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63.0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100.0</a:t>
                      </a:r>
                    </a:p>
                  </a:txBody>
                  <a:tcPr marL="5935" marR="5935" marT="593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</a:tbl>
          </a:graphicData>
        </a:graphic>
      </p:graphicFrame>
      <p:sp>
        <p:nvSpPr>
          <p:cNvPr id="23" name="직사각형 22"/>
          <p:cNvSpPr/>
          <p:nvPr/>
        </p:nvSpPr>
        <p:spPr>
          <a:xfrm>
            <a:off x="920552" y="6305549"/>
            <a:ext cx="835292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 defTabSz="946052"/>
            <a:r>
              <a:rPr lang="ko-KR" altLang="en-US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주 </a:t>
            </a:r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미국은 </a:t>
            </a:r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2003</a:t>
            </a:r>
            <a:r>
              <a:rPr lang="ko-KR" altLang="en-US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년</a:t>
            </a:r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일본은</a:t>
            </a:r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2012</a:t>
            </a:r>
            <a:r>
              <a:rPr lang="ko-KR" altLang="en-US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년</a:t>
            </a:r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한국은 </a:t>
            </a:r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2013</a:t>
            </a:r>
            <a:r>
              <a:rPr lang="ko-KR" altLang="en-US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년 자료까지 존재</a:t>
            </a:r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2012</a:t>
            </a:r>
            <a:r>
              <a:rPr lang="ko-KR" altLang="en-US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년 기준 자료가 존재하는 </a:t>
            </a:r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OECD 30</a:t>
            </a:r>
            <a:r>
              <a:rPr lang="ko-KR" altLang="en-US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개국 대상으로 평균 도출 </a:t>
            </a:r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(total inland investment and in euros for the road, rail, air, inland waterways and sea components)</a:t>
            </a:r>
          </a:p>
          <a:p>
            <a:pPr marL="266700" indent="-266700" defTabSz="946052"/>
            <a:r>
              <a:rPr lang="ko-KR" altLang="en-US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자료 </a:t>
            </a:r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en-US" altLang="ko-KR" sz="900" dirty="0" err="1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statOECD</a:t>
            </a:r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database</a:t>
            </a:r>
          </a:p>
        </p:txBody>
      </p:sp>
      <p:grpSp>
        <p:nvGrpSpPr>
          <p:cNvPr id="24" name="그룹 23"/>
          <p:cNvGrpSpPr/>
          <p:nvPr/>
        </p:nvGrpSpPr>
        <p:grpSpPr>
          <a:xfrm>
            <a:off x="913940" y="1628802"/>
            <a:ext cx="8359540" cy="620145"/>
            <a:chOff x="5310241" y="3063577"/>
            <a:chExt cx="4410000" cy="565074"/>
          </a:xfrm>
        </p:grpSpPr>
        <p:sp>
          <p:nvSpPr>
            <p:cNvPr id="25" name="모서리가 둥근 직사각형 24"/>
            <p:cNvSpPr/>
            <p:nvPr/>
          </p:nvSpPr>
          <p:spPr>
            <a:xfrm>
              <a:off x="5344473" y="3063577"/>
              <a:ext cx="4320480" cy="540000"/>
            </a:xfrm>
            <a:prstGeom prst="roundRect">
              <a:avLst>
                <a:gd name="adj" fmla="val 17347"/>
              </a:avLst>
            </a:prstGeom>
            <a:solidFill>
              <a:srgbClr val="ECF2F8"/>
            </a:solidFill>
            <a:ln w="22225">
              <a:solidFill>
                <a:srgbClr val="002B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6052"/>
              <a:endParaRPr lang="ko-KR" altLang="en-US" sz="1905">
                <a:solidFill>
                  <a:prstClr val="white"/>
                </a:solidFill>
                <a:latin typeface="맑은 고딕"/>
                <a:ea typeface="맑은 고딕" panose="020B0503020000020004" pitchFamily="34" charset="-127"/>
              </a:endParaRPr>
            </a:p>
          </p:txBody>
        </p:sp>
        <p:sp>
          <p:nvSpPr>
            <p:cNvPr id="26" name="직사각형 25"/>
            <p:cNvSpPr/>
            <p:nvPr/>
          </p:nvSpPr>
          <p:spPr>
            <a:xfrm>
              <a:off x="5310241" y="3521175"/>
              <a:ext cx="4410000" cy="1074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6052"/>
              <a:endParaRPr lang="ko-KR" altLang="en-US" sz="1905">
                <a:solidFill>
                  <a:prstClr val="white"/>
                </a:solidFill>
                <a:latin typeface="맑은 고딕"/>
                <a:ea typeface="맑은 고딕" panose="020B0503020000020004" pitchFamily="34" charset="-127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1610707" y="1689520"/>
            <a:ext cx="6900610" cy="362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46052">
              <a:lnSpc>
                <a:spcPts val="2268"/>
              </a:lnSpc>
            </a:pPr>
            <a:r>
              <a:rPr lang="en-US" altLang="ko-KR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OECD </a:t>
            </a:r>
            <a:r>
              <a:rPr lang="ko-KR" altLang="en-US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국가들의 </a:t>
            </a:r>
            <a:r>
              <a:rPr lang="en-US" altLang="ko-KR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lang="ko-KR" altLang="en-US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인당 교통 인프라 투자 </a:t>
            </a: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단위</a:t>
            </a: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: €)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2172" y="980141"/>
            <a:ext cx="9904703" cy="522427"/>
          </a:xfrm>
          <a:prstGeom prst="rect">
            <a:avLst/>
          </a:prstGeom>
          <a:solidFill>
            <a:srgbClr val="E2E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1023119"/>
            <a:ext cx="990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우리나라 </a:t>
            </a:r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1</a:t>
            </a:r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인당 교통인프라 </a:t>
            </a:r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‘</a:t>
            </a:r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투자금액</a:t>
            </a:r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’</a:t>
            </a:r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은 </a:t>
            </a:r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OECD </a:t>
            </a:r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평균의 약 </a:t>
            </a:r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63% </a:t>
            </a:r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수준에 불과 </a:t>
            </a:r>
          </a:p>
        </p:txBody>
      </p:sp>
      <p:pic>
        <p:nvPicPr>
          <p:cNvPr id="13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0" y="276038"/>
            <a:ext cx="9777536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ko-KR" altLang="en-US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虛像 </a:t>
            </a:r>
            <a:r>
              <a:rPr lang="en-US" altLang="ko-KR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1 : SOC </a:t>
            </a:r>
            <a:r>
              <a:rPr lang="ko-KR" altLang="en-US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스톡</a:t>
            </a:r>
            <a:r>
              <a:rPr lang="en-US" altLang="ko-KR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충분한가 </a:t>
            </a:r>
            <a:r>
              <a:rPr lang="en-US" altLang="ko-KR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?</a:t>
            </a:r>
            <a:endParaRPr lang="ko-KR" altLang="en-US" sz="2300" spc="-8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9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0" y="276037"/>
            <a:ext cx="7185248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2.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경제 성장  </a:t>
            </a: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vs  SOC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투자 축소</a:t>
            </a:r>
            <a:endParaRPr lang="en-US" altLang="ko-KR" sz="2300" spc="-8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21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491" y="-14714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0" y="240958"/>
            <a:ext cx="71852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9967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虛像 </a:t>
            </a: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2 : SOC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투자</a:t>
            </a: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줄여도 되나</a:t>
            </a: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745448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3501008"/>
            <a:ext cx="990600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lvl="1" algn="ctr"/>
            <a:r>
              <a:rPr lang="en-US" altLang="ko-KR" sz="400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1. </a:t>
            </a:r>
            <a:r>
              <a:rPr lang="ko-KR" altLang="en-US" sz="400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노후 인프라의 실태와 현안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3165639"/>
            <a:ext cx="99060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lvl="1" algn="ctr"/>
            <a:r>
              <a:rPr lang="ko-KR" altLang="en-US" sz="160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노후 인프라의 실태와 </a:t>
            </a:r>
            <a:r>
              <a:rPr lang="ko-KR" altLang="en-US" sz="1600" dirty="0" err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지속가능한</a:t>
            </a:r>
            <a:r>
              <a:rPr lang="ko-KR" altLang="en-US" sz="160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관리 정책 방향</a:t>
            </a:r>
            <a:endParaRPr lang="en-US" altLang="ko-KR" sz="16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00130" y="3250431"/>
            <a:ext cx="8928992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35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Ⅰ. SOC</a:t>
            </a:r>
            <a:r>
              <a:rPr lang="ko-KR" altLang="en-US" sz="35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 투자 축소</a:t>
            </a:r>
            <a:r>
              <a:rPr lang="en-US" altLang="ko-KR" sz="35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35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추이와 전망</a:t>
            </a:r>
            <a:endParaRPr lang="en-US" altLang="ko-KR" sz="3500" spc="-8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598110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2172" y="980141"/>
            <a:ext cx="9904703" cy="522427"/>
          </a:xfrm>
          <a:prstGeom prst="rect">
            <a:avLst/>
          </a:prstGeom>
          <a:solidFill>
            <a:srgbClr val="E2E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24" t="16410" r="30510" b="44017"/>
          <a:stretch/>
        </p:blipFill>
        <p:spPr bwMode="auto">
          <a:xfrm>
            <a:off x="368764" y="2551278"/>
            <a:ext cx="5616622" cy="3220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모서리가 둥근 직사각형 1"/>
          <p:cNvSpPr/>
          <p:nvPr/>
        </p:nvSpPr>
        <p:spPr>
          <a:xfrm>
            <a:off x="357504" y="1916832"/>
            <a:ext cx="5675616" cy="4018822"/>
          </a:xfrm>
          <a:prstGeom prst="roundRect">
            <a:avLst>
              <a:gd name="adj" fmla="val 2861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0" y="1023119"/>
            <a:ext cx="990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OECD </a:t>
            </a:r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국가</a:t>
            </a:r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국민소득 </a:t>
            </a:r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3</a:t>
            </a:r>
            <a:r>
              <a:rPr lang="ko-KR" altLang="en-US" sz="2000" b="1" dirty="0" err="1">
                <a:latin typeface="나눔고딕" pitchFamily="50" charset="-127"/>
                <a:ea typeface="나눔고딕" pitchFamily="50" charset="-127"/>
              </a:rPr>
              <a:t>만달러</a:t>
            </a:r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 시대에도 건설투자 비중 증가</a:t>
            </a:r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유지보수 투자 증가</a:t>
            </a:r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)</a:t>
            </a:r>
            <a:endParaRPr lang="ko-KR" altLang="en-US" sz="2000" b="1" dirty="0"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06" t="18350" r="44834" b="32514"/>
          <a:stretch/>
        </p:blipFill>
        <p:spPr bwMode="auto">
          <a:xfrm>
            <a:off x="6338675" y="2410785"/>
            <a:ext cx="3020763" cy="3370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" name="그룹 27"/>
          <p:cNvGrpSpPr/>
          <p:nvPr/>
        </p:nvGrpSpPr>
        <p:grpSpPr>
          <a:xfrm>
            <a:off x="306834" y="1916832"/>
            <a:ext cx="5798293" cy="565074"/>
            <a:chOff x="5310241" y="3063577"/>
            <a:chExt cx="4410000" cy="565074"/>
          </a:xfrm>
        </p:grpSpPr>
        <p:sp>
          <p:nvSpPr>
            <p:cNvPr id="29" name="모서리가 둥근 직사각형 28"/>
            <p:cNvSpPr/>
            <p:nvPr/>
          </p:nvSpPr>
          <p:spPr>
            <a:xfrm>
              <a:off x="5344473" y="3063577"/>
              <a:ext cx="4320480" cy="540000"/>
            </a:xfrm>
            <a:prstGeom prst="roundRect">
              <a:avLst>
                <a:gd name="adj" fmla="val 17347"/>
              </a:avLst>
            </a:prstGeom>
            <a:solidFill>
              <a:srgbClr val="ECF2F8"/>
            </a:solidFill>
            <a:ln w="22225">
              <a:solidFill>
                <a:srgbClr val="002B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30" name="직사각형 29"/>
            <p:cNvSpPr/>
            <p:nvPr/>
          </p:nvSpPr>
          <p:spPr>
            <a:xfrm>
              <a:off x="5310241" y="3521175"/>
              <a:ext cx="4410000" cy="1074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632521" y="1935946"/>
            <a:ext cx="4923212" cy="3820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OECD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국가의 소득수준별 건설투자 비중 추이</a:t>
            </a:r>
            <a:endParaRPr lang="en-US" altLang="ko-KR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3" name="모서리가 둥근 직사각형 32"/>
          <p:cNvSpPr/>
          <p:nvPr/>
        </p:nvSpPr>
        <p:spPr>
          <a:xfrm>
            <a:off x="6132203" y="1916832"/>
            <a:ext cx="3412377" cy="4018822"/>
          </a:xfrm>
          <a:prstGeom prst="roundRect">
            <a:avLst>
              <a:gd name="adj" fmla="val 2861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34" name="그룹 33"/>
          <p:cNvGrpSpPr/>
          <p:nvPr/>
        </p:nvGrpSpPr>
        <p:grpSpPr>
          <a:xfrm>
            <a:off x="6105129" y="1916832"/>
            <a:ext cx="3487856" cy="565074"/>
            <a:chOff x="5310241" y="3063577"/>
            <a:chExt cx="4410000" cy="565074"/>
          </a:xfrm>
        </p:grpSpPr>
        <p:sp>
          <p:nvSpPr>
            <p:cNvPr id="35" name="모서리가 둥근 직사각형 34"/>
            <p:cNvSpPr/>
            <p:nvPr/>
          </p:nvSpPr>
          <p:spPr>
            <a:xfrm>
              <a:off x="5344473" y="3063577"/>
              <a:ext cx="4320480" cy="540000"/>
            </a:xfrm>
            <a:prstGeom prst="roundRect">
              <a:avLst>
                <a:gd name="adj" fmla="val 17347"/>
              </a:avLst>
            </a:prstGeom>
            <a:solidFill>
              <a:srgbClr val="ECF2F8"/>
            </a:solidFill>
            <a:ln w="22225">
              <a:solidFill>
                <a:srgbClr val="002B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36" name="직사각형 35"/>
            <p:cNvSpPr/>
            <p:nvPr/>
          </p:nvSpPr>
          <p:spPr>
            <a:xfrm>
              <a:off x="5310241" y="3521175"/>
              <a:ext cx="4410000" cy="1074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6105128" y="1935946"/>
            <a:ext cx="3410869" cy="3820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건설투자 부문별 비중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유럽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</p:txBody>
      </p:sp>
      <p:pic>
        <p:nvPicPr>
          <p:cNvPr id="22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0" y="276038"/>
            <a:ext cx="9777536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ko-KR" altLang="en-US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虛像 </a:t>
            </a:r>
            <a:r>
              <a:rPr lang="en-US" altLang="ko-KR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1 : SOC </a:t>
            </a:r>
            <a:r>
              <a:rPr lang="ko-KR" altLang="en-US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스톡</a:t>
            </a:r>
            <a:r>
              <a:rPr lang="en-US" altLang="ko-KR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충분한가 </a:t>
            </a:r>
            <a:r>
              <a:rPr lang="en-US" altLang="ko-KR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?</a:t>
            </a:r>
            <a:endParaRPr lang="ko-KR" altLang="en-US" sz="2300" spc="-8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24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Text Box 5"/>
          <p:cNvSpPr txBox="1">
            <a:spLocks noChangeArrowheads="1"/>
          </p:cNvSpPr>
          <p:nvPr/>
        </p:nvSpPr>
        <p:spPr bwMode="auto">
          <a:xfrm>
            <a:off x="0" y="276037"/>
            <a:ext cx="7185248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2.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경제 성장  </a:t>
            </a: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vs  SOC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투자 축소</a:t>
            </a:r>
            <a:endParaRPr lang="en-US" altLang="ko-KR" sz="2300" spc="-8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38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5491" y="-14714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Text Box 5"/>
          <p:cNvSpPr txBox="1">
            <a:spLocks noChangeArrowheads="1"/>
          </p:cNvSpPr>
          <p:nvPr/>
        </p:nvSpPr>
        <p:spPr bwMode="auto">
          <a:xfrm>
            <a:off x="0" y="240958"/>
            <a:ext cx="71852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9967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虛像 </a:t>
            </a: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2 : SOC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투자</a:t>
            </a: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줄여도 되나</a:t>
            </a: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7577198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직각 삼각형 51"/>
          <p:cNvSpPr/>
          <p:nvPr/>
        </p:nvSpPr>
        <p:spPr>
          <a:xfrm rot="16200000">
            <a:off x="6009267" y="3088650"/>
            <a:ext cx="277454" cy="876056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4571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90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5740632" y="3645528"/>
            <a:ext cx="836148" cy="185274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4571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90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5" name="직각 삼각형 14"/>
          <p:cNvSpPr/>
          <p:nvPr/>
        </p:nvSpPr>
        <p:spPr>
          <a:xfrm rot="16200000">
            <a:off x="3271891" y="4126274"/>
            <a:ext cx="267014" cy="835286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4571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90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2986986" y="4677423"/>
            <a:ext cx="836148" cy="81406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4571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90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</a:endParaRPr>
          </a:p>
        </p:txBody>
      </p:sp>
      <p:cxnSp>
        <p:nvCxnSpPr>
          <p:cNvPr id="13" name="직선 화살표 연결선 12"/>
          <p:cNvCxnSpPr/>
          <p:nvPr/>
        </p:nvCxnSpPr>
        <p:spPr>
          <a:xfrm>
            <a:off x="1080085" y="5567167"/>
            <a:ext cx="7967898" cy="119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화살표 연결선 13"/>
          <p:cNvCxnSpPr/>
          <p:nvPr/>
        </p:nvCxnSpPr>
        <p:spPr>
          <a:xfrm flipV="1">
            <a:off x="1080086" y="2276872"/>
            <a:ext cx="0" cy="32902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직사각형 3"/>
          <p:cNvSpPr/>
          <p:nvPr/>
        </p:nvSpPr>
        <p:spPr>
          <a:xfrm>
            <a:off x="1125011" y="4652818"/>
            <a:ext cx="1876731" cy="83176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4571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90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8805368" y="5663441"/>
            <a:ext cx="548245" cy="245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4571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98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</a:rPr>
              <a:t>time</a:t>
            </a:r>
            <a:endParaRPr kumimoji="0" lang="ko-KR" altLang="en-US" sz="998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1459356" y="5763103"/>
            <a:ext cx="1152745" cy="245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4571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98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</a:rPr>
              <a:t>SOC</a:t>
            </a:r>
            <a:r>
              <a:rPr kumimoji="0" lang="ko-KR" altLang="en-US" sz="998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</a:rPr>
              <a:t>성능주기 </a:t>
            </a:r>
            <a:r>
              <a:rPr kumimoji="0" lang="en-US" altLang="ko-KR" sz="998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</a:rPr>
              <a:t>1</a:t>
            </a:r>
            <a:endParaRPr kumimoji="0" lang="ko-KR" altLang="en-US" sz="998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210121" y="2930781"/>
            <a:ext cx="849038" cy="245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4571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98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</a:rPr>
              <a:t>투자지출</a:t>
            </a:r>
            <a:endParaRPr kumimoji="0" lang="en-US" altLang="ko-KR" sz="998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</a:endParaRPr>
          </a:p>
        </p:txBody>
      </p:sp>
      <p:cxnSp>
        <p:nvCxnSpPr>
          <p:cNvPr id="6" name="직선 화살표 연결선 5"/>
          <p:cNvCxnSpPr/>
          <p:nvPr/>
        </p:nvCxnSpPr>
        <p:spPr>
          <a:xfrm>
            <a:off x="1097364" y="5697788"/>
            <a:ext cx="187673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직사각형 24"/>
          <p:cNvSpPr/>
          <p:nvPr/>
        </p:nvSpPr>
        <p:spPr>
          <a:xfrm>
            <a:off x="1602573" y="4914065"/>
            <a:ext cx="789735" cy="259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4571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88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</a:rPr>
              <a:t>신설투자</a:t>
            </a:r>
          </a:p>
        </p:txBody>
      </p:sp>
      <p:sp>
        <p:nvSpPr>
          <p:cNvPr id="28" name="직사각형 27"/>
          <p:cNvSpPr/>
          <p:nvPr/>
        </p:nvSpPr>
        <p:spPr>
          <a:xfrm>
            <a:off x="3823132" y="4652817"/>
            <a:ext cx="1876730" cy="83521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4571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90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4329633" y="4914065"/>
            <a:ext cx="789735" cy="259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4571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88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</a:rPr>
              <a:t>재투자</a:t>
            </a:r>
          </a:p>
        </p:txBody>
      </p:sp>
      <p:sp>
        <p:nvSpPr>
          <p:cNvPr id="30" name="직사각형 29"/>
          <p:cNvSpPr/>
          <p:nvPr/>
        </p:nvSpPr>
        <p:spPr>
          <a:xfrm>
            <a:off x="3823135" y="4391575"/>
            <a:ext cx="1894008" cy="1959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4571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90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4136705" y="4373941"/>
            <a:ext cx="1175591" cy="259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4571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88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</a:rPr>
              <a:t>물가 상승분</a:t>
            </a:r>
          </a:p>
        </p:txBody>
      </p:sp>
      <p:sp>
        <p:nvSpPr>
          <p:cNvPr id="32" name="직사각형 31"/>
          <p:cNvSpPr/>
          <p:nvPr/>
        </p:nvSpPr>
        <p:spPr>
          <a:xfrm>
            <a:off x="3823135" y="4137244"/>
            <a:ext cx="1894008" cy="19593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4571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90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4136705" y="4119610"/>
            <a:ext cx="1175591" cy="259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4571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88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</a:rPr>
              <a:t>성능개량 투자</a:t>
            </a:r>
          </a:p>
        </p:txBody>
      </p:sp>
      <p:sp>
        <p:nvSpPr>
          <p:cNvPr id="35" name="직사각형 34"/>
          <p:cNvSpPr/>
          <p:nvPr/>
        </p:nvSpPr>
        <p:spPr>
          <a:xfrm>
            <a:off x="3823135" y="3618575"/>
            <a:ext cx="1894008" cy="46408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4571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90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4136705" y="3724514"/>
            <a:ext cx="1175591" cy="259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4571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88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</a:rPr>
              <a:t>신설투자</a:t>
            </a:r>
          </a:p>
        </p:txBody>
      </p:sp>
      <p:sp>
        <p:nvSpPr>
          <p:cNvPr id="37" name="직사각형 36"/>
          <p:cNvSpPr/>
          <p:nvPr/>
        </p:nvSpPr>
        <p:spPr>
          <a:xfrm>
            <a:off x="4247652" y="5763101"/>
            <a:ext cx="1087435" cy="245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4571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98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</a:rPr>
              <a:t>SOC</a:t>
            </a:r>
            <a:r>
              <a:rPr kumimoji="0" lang="ko-KR" altLang="en-US" sz="998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</a:rPr>
              <a:t>성능주기 </a:t>
            </a:r>
            <a:r>
              <a:rPr kumimoji="0" lang="en-US" altLang="ko-KR" sz="998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</a:rPr>
              <a:t>2</a:t>
            </a:r>
            <a:endParaRPr kumimoji="0" lang="ko-KR" altLang="en-US" sz="998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</a:endParaRPr>
          </a:p>
        </p:txBody>
      </p:sp>
      <p:cxnSp>
        <p:nvCxnSpPr>
          <p:cNvPr id="38" name="직선 화살표 연결선 37"/>
          <p:cNvCxnSpPr/>
          <p:nvPr/>
        </p:nvCxnSpPr>
        <p:spPr>
          <a:xfrm>
            <a:off x="3840411" y="5697788"/>
            <a:ext cx="187673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4" name="직사각형 33"/>
              <p:cNvSpPr/>
              <p:nvPr/>
            </p:nvSpPr>
            <p:spPr>
              <a:xfrm>
                <a:off x="3143327" y="4914065"/>
                <a:ext cx="718017" cy="2597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45718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ko-KR" altLang="en-US" sz="1088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𝜹</m:t>
                      </m:r>
                      <m:r>
                        <a:rPr kumimoji="0" lang="en-US" altLang="ko-KR" sz="1088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+</m:t>
                      </m:r>
                      <m:r>
                        <a:rPr kumimoji="0" lang="en-US" altLang="ko-KR" sz="1088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𝒊𝒏𝒇</m:t>
                      </m:r>
                      <m:r>
                        <a:rPr kumimoji="0" lang="en-US" altLang="ko-KR" sz="1088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kumimoji="0" lang="ko-KR" altLang="en-US" sz="1088" b="1" i="0" u="none" strike="noStrike" kern="1200" cap="none" spc="0" normalizeH="0" baseline="0" noProof="0" dirty="0">
                  <a:ln>
                    <a:noFill/>
                  </a:ln>
                  <a:solidFill>
                    <a:srgbClr val="800000"/>
                  </a:solidFill>
                  <a:effectLst/>
                  <a:uLnTx/>
                  <a:uFillTx/>
                  <a:latin typeface="나눔고딕" pitchFamily="50" charset="-127"/>
                  <a:ea typeface="나눔고딕" pitchFamily="50" charset="-127"/>
                </a:endParaRPr>
              </a:p>
            </p:txBody>
          </p:sp>
        </mc:Choice>
        <mc:Fallback>
          <p:sp>
            <p:nvSpPr>
              <p:cNvPr id="34" name="직사각형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327" y="4914065"/>
                <a:ext cx="718017" cy="259751"/>
              </a:xfrm>
              <a:prstGeom prst="rect">
                <a:avLst/>
              </a:prstGeom>
              <a:blipFill rotWithShape="1">
                <a:blip r:embed="rId3"/>
                <a:stretch>
                  <a:fillRect b="-465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직사각형 39"/>
              <p:cNvSpPr/>
              <p:nvPr/>
            </p:nvSpPr>
            <p:spPr>
              <a:xfrm>
                <a:off x="3370336" y="3975751"/>
                <a:ext cx="306494" cy="2597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45718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ko-KR" altLang="en-US" sz="1088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𝜸</m:t>
                      </m:r>
                    </m:oMath>
                  </m:oMathPara>
                </a14:m>
                <a:endParaRPr kumimoji="0" lang="ko-KR" altLang="en-US" sz="1088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나눔고딕" pitchFamily="50" charset="-127"/>
                  <a:ea typeface="나눔고딕" pitchFamily="50" charset="-127"/>
                </a:endParaRPr>
              </a:p>
            </p:txBody>
          </p:sp>
        </mc:Choice>
        <mc:Fallback>
          <p:sp>
            <p:nvSpPr>
              <p:cNvPr id="40" name="직사각형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0336" y="3975751"/>
                <a:ext cx="306494" cy="25975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직사각형 42"/>
          <p:cNvSpPr/>
          <p:nvPr/>
        </p:nvSpPr>
        <p:spPr>
          <a:xfrm>
            <a:off x="6568742" y="3752269"/>
            <a:ext cx="1876730" cy="17288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4571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90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48" name="직사각형 47"/>
          <p:cNvSpPr/>
          <p:nvPr/>
        </p:nvSpPr>
        <p:spPr>
          <a:xfrm>
            <a:off x="6568742" y="3418445"/>
            <a:ext cx="1894008" cy="2512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4571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90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6882314" y="3418448"/>
            <a:ext cx="1175591" cy="259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4571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88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</a:rPr>
              <a:t>물가 상승분</a:t>
            </a:r>
          </a:p>
        </p:txBody>
      </p:sp>
      <p:sp>
        <p:nvSpPr>
          <p:cNvPr id="50" name="직사각형 49"/>
          <p:cNvSpPr/>
          <p:nvPr/>
        </p:nvSpPr>
        <p:spPr>
          <a:xfrm>
            <a:off x="6568742" y="3123257"/>
            <a:ext cx="1894008" cy="22685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4571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90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51" name="직사각형 50"/>
          <p:cNvSpPr/>
          <p:nvPr/>
        </p:nvSpPr>
        <p:spPr>
          <a:xfrm>
            <a:off x="6882314" y="3126713"/>
            <a:ext cx="1175591" cy="259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4571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88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</a:rPr>
              <a:t>성능개량 투자</a:t>
            </a:r>
          </a:p>
        </p:txBody>
      </p:sp>
      <p:sp>
        <p:nvSpPr>
          <p:cNvPr id="54" name="직사각형 53"/>
          <p:cNvSpPr/>
          <p:nvPr/>
        </p:nvSpPr>
        <p:spPr>
          <a:xfrm>
            <a:off x="6560105" y="2553174"/>
            <a:ext cx="1894008" cy="51076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4571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90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55" name="직사각형 54"/>
          <p:cNvSpPr/>
          <p:nvPr/>
        </p:nvSpPr>
        <p:spPr>
          <a:xfrm>
            <a:off x="6882314" y="2734849"/>
            <a:ext cx="1175591" cy="259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4571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88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</a:rPr>
              <a:t>신설투자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7" name="직사각형 56"/>
              <p:cNvSpPr/>
              <p:nvPr/>
            </p:nvSpPr>
            <p:spPr>
              <a:xfrm>
                <a:off x="6022769" y="2930781"/>
                <a:ext cx="306494" cy="2597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45718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ko-KR" altLang="en-US" sz="1088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𝜸</m:t>
                      </m:r>
                    </m:oMath>
                  </m:oMathPara>
                </a14:m>
                <a:endParaRPr kumimoji="0" lang="ko-KR" altLang="en-US" sz="1088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나눔고딕" pitchFamily="50" charset="-127"/>
                  <a:ea typeface="나눔고딕" pitchFamily="50" charset="-127"/>
                </a:endParaRPr>
              </a:p>
            </p:txBody>
          </p:sp>
        </mc:Choice>
        <mc:Fallback>
          <p:sp>
            <p:nvSpPr>
              <p:cNvPr id="57" name="직사각형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2769" y="2930781"/>
                <a:ext cx="306494" cy="25975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직사각형 57"/>
          <p:cNvSpPr/>
          <p:nvPr/>
        </p:nvSpPr>
        <p:spPr>
          <a:xfrm>
            <a:off x="6993262" y="5763101"/>
            <a:ext cx="1087435" cy="245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4571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98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</a:rPr>
              <a:t>SOC</a:t>
            </a:r>
            <a:r>
              <a:rPr kumimoji="0" lang="ko-KR" altLang="en-US" sz="998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</a:rPr>
              <a:t>성능주기 </a:t>
            </a:r>
            <a:r>
              <a:rPr kumimoji="0" lang="en-US" altLang="ko-KR" sz="998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</a:rPr>
              <a:t>3</a:t>
            </a:r>
            <a:endParaRPr kumimoji="0" lang="ko-KR" altLang="en-US" sz="998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</a:endParaRPr>
          </a:p>
        </p:txBody>
      </p:sp>
      <p:cxnSp>
        <p:nvCxnSpPr>
          <p:cNvPr id="59" name="직선 화살표 연결선 58"/>
          <p:cNvCxnSpPr/>
          <p:nvPr/>
        </p:nvCxnSpPr>
        <p:spPr>
          <a:xfrm>
            <a:off x="6586020" y="5697788"/>
            <a:ext cx="187673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직사각형 59"/>
          <p:cNvSpPr/>
          <p:nvPr/>
        </p:nvSpPr>
        <p:spPr>
          <a:xfrm>
            <a:off x="7085222" y="4377622"/>
            <a:ext cx="789735" cy="259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4571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88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</a:rPr>
              <a:t>재투자</a:t>
            </a:r>
          </a:p>
        </p:txBody>
      </p:sp>
      <p:cxnSp>
        <p:nvCxnSpPr>
          <p:cNvPr id="65" name="직선 화살표 연결선 64"/>
          <p:cNvCxnSpPr/>
          <p:nvPr/>
        </p:nvCxnSpPr>
        <p:spPr>
          <a:xfrm>
            <a:off x="8723993" y="2538917"/>
            <a:ext cx="0" cy="517481"/>
          </a:xfrm>
          <a:prstGeom prst="straightConnector1">
            <a:avLst/>
          </a:prstGeom>
          <a:ln w="12700">
            <a:solidFill>
              <a:srgbClr val="8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직선 화살표 연결선 66"/>
          <p:cNvCxnSpPr/>
          <p:nvPr/>
        </p:nvCxnSpPr>
        <p:spPr>
          <a:xfrm>
            <a:off x="8723993" y="3123253"/>
            <a:ext cx="0" cy="2443914"/>
          </a:xfrm>
          <a:prstGeom prst="straightConnector1">
            <a:avLst/>
          </a:prstGeom>
          <a:ln w="12700">
            <a:solidFill>
              <a:srgbClr val="8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직사각형 71"/>
          <p:cNvSpPr/>
          <p:nvPr/>
        </p:nvSpPr>
        <p:spPr>
          <a:xfrm>
            <a:off x="8943265" y="2623715"/>
            <a:ext cx="534121" cy="3155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4571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51" b="1" i="0" u="none" strike="noStrike" kern="1200" cap="none" spc="0" normalizeH="0" baseline="0" noProof="0" dirty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srgbClr val="800000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</a:rPr>
              <a:t>신설</a:t>
            </a:r>
            <a:endParaRPr kumimoji="0" lang="ko-KR" altLang="en-US" sz="1633" b="0" i="0" u="none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74" name="직사각형 73"/>
          <p:cNvSpPr/>
          <p:nvPr/>
        </p:nvSpPr>
        <p:spPr>
          <a:xfrm>
            <a:off x="8858686" y="3714504"/>
            <a:ext cx="708848" cy="6924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4571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51" b="1" i="0" u="none" strike="noStrike" kern="1200" cap="none" spc="0" normalizeH="0" baseline="0" noProof="0" dirty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srgbClr val="800000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</a:rPr>
              <a:t>재투자</a:t>
            </a:r>
            <a:endParaRPr kumimoji="0" lang="en-US" altLang="ko-KR" sz="1451" b="1" i="0" u="none" strike="noStrike" kern="1200" cap="none" spc="0" normalizeH="0" baseline="0" noProof="0" dirty="0">
              <a:ln>
                <a:solidFill>
                  <a:srgbClr val="FBA70F">
                    <a:alpha val="0"/>
                  </a:srgbClr>
                </a:solidFill>
              </a:ln>
              <a:solidFill>
                <a:srgbClr val="800000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</a:endParaRPr>
          </a:p>
          <a:p>
            <a:pPr marL="0" marR="0" lvl="0" indent="0" algn="ctr" defTabSz="94571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98" b="1" i="0" u="none" strike="noStrike" kern="1200" cap="none" spc="0" normalizeH="0" baseline="0" noProof="0" dirty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srgbClr val="800000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</a:rPr>
              <a:t>&amp;</a:t>
            </a:r>
          </a:p>
          <a:p>
            <a:pPr marL="0" marR="0" lvl="0" indent="0" algn="ctr" defTabSz="94571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51" b="1" i="0" u="none" strike="noStrike" kern="1200" cap="none" spc="0" normalizeH="0" baseline="0" noProof="0" dirty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srgbClr val="800000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</a:rPr>
              <a:t>개량</a:t>
            </a:r>
            <a:endParaRPr kumimoji="0" lang="ko-KR" altLang="en-US" sz="1633" b="0" i="0" u="none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</a:endParaRPr>
          </a:p>
        </p:txBody>
      </p:sp>
      <p:cxnSp>
        <p:nvCxnSpPr>
          <p:cNvPr id="77" name="직선 화살표 연결선 76"/>
          <p:cNvCxnSpPr/>
          <p:nvPr/>
        </p:nvCxnSpPr>
        <p:spPr>
          <a:xfrm>
            <a:off x="950825" y="4625173"/>
            <a:ext cx="0" cy="901726"/>
          </a:xfrm>
          <a:prstGeom prst="straightConnector1">
            <a:avLst/>
          </a:prstGeom>
          <a:ln w="12700">
            <a:solidFill>
              <a:srgbClr val="8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직사각형 79"/>
          <p:cNvSpPr/>
          <p:nvPr/>
        </p:nvSpPr>
        <p:spPr>
          <a:xfrm>
            <a:off x="275434" y="4886149"/>
            <a:ext cx="534121" cy="3155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4571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51" b="1" i="0" u="none" strike="noStrike" kern="1200" cap="none" spc="0" normalizeH="0" baseline="0" noProof="0" dirty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srgbClr val="800000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</a:rPr>
              <a:t>신설</a:t>
            </a:r>
            <a:endParaRPr kumimoji="0" lang="ko-KR" altLang="en-US" sz="1633" b="0" i="0" u="none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2" name="직사각형 81"/>
              <p:cNvSpPr/>
              <p:nvPr/>
            </p:nvSpPr>
            <p:spPr>
              <a:xfrm>
                <a:off x="5830162" y="4247001"/>
                <a:ext cx="718017" cy="2597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45718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ko-KR" altLang="en-US" sz="1088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𝜹</m:t>
                      </m:r>
                      <m:r>
                        <a:rPr kumimoji="0" lang="en-US" altLang="ko-KR" sz="1088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+</m:t>
                      </m:r>
                      <m:r>
                        <a:rPr kumimoji="0" lang="en-US" altLang="ko-KR" sz="1088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𝒊𝒏𝒇</m:t>
                      </m:r>
                      <m:r>
                        <a:rPr kumimoji="0" lang="en-US" altLang="ko-KR" sz="1088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kumimoji="0" lang="ko-KR" altLang="en-US" sz="1088" b="1" i="0" u="none" strike="noStrike" kern="1200" cap="none" spc="0" normalizeH="0" baseline="0" noProof="0" dirty="0">
                  <a:ln>
                    <a:noFill/>
                  </a:ln>
                  <a:solidFill>
                    <a:srgbClr val="800000"/>
                  </a:solidFill>
                  <a:effectLst/>
                  <a:uLnTx/>
                  <a:uFillTx/>
                  <a:latin typeface="나눔고딕" pitchFamily="50" charset="-127"/>
                  <a:ea typeface="나눔고딕" pitchFamily="50" charset="-127"/>
                </a:endParaRPr>
              </a:p>
            </p:txBody>
          </p:sp>
        </mc:Choice>
        <mc:Fallback>
          <p:sp>
            <p:nvSpPr>
              <p:cNvPr id="82" name="직사각형 8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0162" y="4247001"/>
                <a:ext cx="718017" cy="259751"/>
              </a:xfrm>
              <a:prstGeom prst="rect">
                <a:avLst/>
              </a:prstGeom>
              <a:blipFill rotWithShape="1">
                <a:blip r:embed="rId6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[입력란]_특징 (노랑색)"/>
          <p:cNvSpPr txBox="1"/>
          <p:nvPr/>
        </p:nvSpPr>
        <p:spPr>
          <a:xfrm>
            <a:off x="199514" y="873411"/>
            <a:ext cx="4499630" cy="33502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4571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177" b="1" i="0" u="none" strike="noStrike" kern="1200" cap="none" spc="0" normalizeH="0" baseline="0" noProof="0" dirty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</a:rPr>
              <a:t>우리 인프라 투자정책 에 대한 시사점 </a:t>
            </a:r>
            <a:r>
              <a:rPr kumimoji="0" lang="en-US" altLang="ko-KR" sz="2177" b="1" i="0" u="none" strike="noStrike" kern="1200" cap="none" spc="0" normalizeH="0" baseline="0" noProof="0" dirty="0">
                <a:ln>
                  <a:solidFill>
                    <a:srgbClr val="FBA70F"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</a:rPr>
              <a:t>:</a:t>
            </a:r>
            <a:endParaRPr kumimoji="0" lang="ko-KR" altLang="en-US" sz="2177" b="1" i="0" u="none" strike="noStrike" kern="1200" cap="none" spc="0" normalizeH="0" baseline="0" noProof="0" dirty="0">
              <a:ln>
                <a:solidFill>
                  <a:srgbClr val="FBA70F">
                    <a:alpha val="0"/>
                  </a:srgbClr>
                </a:solidFill>
              </a:ln>
              <a:solidFill>
                <a:srgbClr val="10BBFF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63" name="직사각형 62"/>
          <p:cNvSpPr/>
          <p:nvPr/>
        </p:nvSpPr>
        <p:spPr>
          <a:xfrm>
            <a:off x="2172" y="980141"/>
            <a:ext cx="9904703" cy="522427"/>
          </a:xfrm>
          <a:prstGeom prst="rect">
            <a:avLst/>
          </a:prstGeom>
          <a:solidFill>
            <a:srgbClr val="E2E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-6872" y="1038067"/>
            <a:ext cx="990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’</a:t>
            </a:r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70</a:t>
            </a:r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년대부터 누적되어 온 감가상각비는 향후 재투자비용으로 도래</a:t>
            </a:r>
          </a:p>
        </p:txBody>
      </p:sp>
      <p:pic>
        <p:nvPicPr>
          <p:cNvPr id="69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" name="Text Box 5"/>
          <p:cNvSpPr txBox="1">
            <a:spLocks noChangeArrowheads="1"/>
          </p:cNvSpPr>
          <p:nvPr/>
        </p:nvSpPr>
        <p:spPr bwMode="auto">
          <a:xfrm>
            <a:off x="0" y="276038"/>
            <a:ext cx="9777536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ko-KR" altLang="en-US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虛像 </a:t>
            </a:r>
            <a:r>
              <a:rPr lang="en-US" altLang="ko-KR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1 : SOC </a:t>
            </a:r>
            <a:r>
              <a:rPr lang="ko-KR" altLang="en-US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스톡</a:t>
            </a:r>
            <a:r>
              <a:rPr lang="en-US" altLang="ko-KR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충분한가 </a:t>
            </a:r>
            <a:r>
              <a:rPr lang="en-US" altLang="ko-KR" sz="23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?</a:t>
            </a:r>
            <a:endParaRPr lang="ko-KR" altLang="en-US" sz="2300" spc="-8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71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" name="Text Box 5"/>
          <p:cNvSpPr txBox="1">
            <a:spLocks noChangeArrowheads="1"/>
          </p:cNvSpPr>
          <p:nvPr/>
        </p:nvSpPr>
        <p:spPr bwMode="auto">
          <a:xfrm>
            <a:off x="0" y="276037"/>
            <a:ext cx="7185248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2.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경제 성장  </a:t>
            </a: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vs  SOC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투자 축소</a:t>
            </a:r>
            <a:endParaRPr lang="en-US" altLang="ko-KR" sz="2300" spc="-8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75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-5491" y="-14714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" name="Text Box 5"/>
          <p:cNvSpPr txBox="1">
            <a:spLocks noChangeArrowheads="1"/>
          </p:cNvSpPr>
          <p:nvPr/>
        </p:nvSpPr>
        <p:spPr bwMode="auto">
          <a:xfrm>
            <a:off x="0" y="240958"/>
            <a:ext cx="71852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9967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虛像 </a:t>
            </a: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2 : SOC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투자</a:t>
            </a: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줄여도 되나</a:t>
            </a: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8252174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직사각형 21"/>
          <p:cNvSpPr/>
          <p:nvPr/>
        </p:nvSpPr>
        <p:spPr>
          <a:xfrm>
            <a:off x="2172" y="980141"/>
            <a:ext cx="9904703" cy="522427"/>
          </a:xfrm>
          <a:prstGeom prst="rect">
            <a:avLst/>
          </a:prstGeom>
          <a:solidFill>
            <a:srgbClr val="E2E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360415" y="2574576"/>
            <a:ext cx="9186631" cy="3590728"/>
          </a:xfrm>
          <a:prstGeom prst="roundRect">
            <a:avLst>
              <a:gd name="adj" fmla="val 2861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289414" y="2574573"/>
            <a:ext cx="9375170" cy="565074"/>
            <a:chOff x="5310241" y="3063577"/>
            <a:chExt cx="4410000" cy="565074"/>
          </a:xfrm>
        </p:grpSpPr>
        <p:sp>
          <p:nvSpPr>
            <p:cNvPr id="15" name="모서리가 둥근 직사각형 14"/>
            <p:cNvSpPr/>
            <p:nvPr/>
          </p:nvSpPr>
          <p:spPr>
            <a:xfrm>
              <a:off x="5344473" y="3063577"/>
              <a:ext cx="4320480" cy="540000"/>
            </a:xfrm>
            <a:prstGeom prst="roundRect">
              <a:avLst>
                <a:gd name="adj" fmla="val 17347"/>
              </a:avLst>
            </a:prstGeom>
            <a:solidFill>
              <a:srgbClr val="ECF2F8"/>
            </a:solidFill>
            <a:ln w="22225">
              <a:solidFill>
                <a:srgbClr val="002B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5310241" y="3521175"/>
              <a:ext cx="4410000" cy="1074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397763" y="2593687"/>
            <a:ext cx="9058524" cy="3820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31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년 이상 경과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종 및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종 시설물 추이</a:t>
            </a:r>
            <a:endParaRPr lang="en-US" altLang="ko-KR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0" y="1647149"/>
            <a:ext cx="9906000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63274" algn="ctr" defTabSz="839694">
              <a:lnSpc>
                <a:spcPct val="110000"/>
              </a:lnSpc>
              <a:buSzPct val="100000"/>
              <a:defRPr/>
            </a:pPr>
            <a:r>
              <a:rPr lang="en-US" altLang="ko-KR" b="1" spc="-46" dirty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  <a:cs typeface="Tahoma" pitchFamily="34" charset="0"/>
              </a:rPr>
              <a:t>(</a:t>
            </a:r>
            <a:r>
              <a:rPr lang="ko-KR" altLang="en-US" b="1" spc="-46" dirty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  <a:cs typeface="Tahoma" pitchFamily="34" charset="0"/>
              </a:rPr>
              <a:t>舊</a:t>
            </a:r>
            <a:r>
              <a:rPr lang="en-US" altLang="ko-KR" b="1" spc="-46" dirty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  <a:cs typeface="Tahoma" pitchFamily="34" charset="0"/>
              </a:rPr>
              <a:t>)</a:t>
            </a:r>
            <a:r>
              <a:rPr lang="ko-KR" altLang="en-US" b="1" spc="-46" dirty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  <a:cs typeface="Tahoma" pitchFamily="34" charset="0"/>
              </a:rPr>
              <a:t>시∙</a:t>
            </a:r>
            <a:r>
              <a:rPr lang="ko-KR" altLang="en-US" b="1" spc="-46" dirty="0" err="1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  <a:cs typeface="Tahoma" pitchFamily="34" charset="0"/>
              </a:rPr>
              <a:t>특법상</a:t>
            </a:r>
            <a:r>
              <a:rPr lang="ko-KR" altLang="en-US" b="1" spc="-46" dirty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  <a:cs typeface="Tahoma" pitchFamily="34" charset="0"/>
              </a:rPr>
              <a:t> </a:t>
            </a:r>
            <a:r>
              <a:rPr lang="en-US" altLang="ko-KR" b="1" spc="-46" dirty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  <a:cs typeface="Tahoma" pitchFamily="34" charset="0"/>
              </a:rPr>
              <a:t>1,2</a:t>
            </a:r>
            <a:r>
              <a:rPr lang="ko-KR" altLang="en-US" b="1" spc="-46" dirty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  <a:cs typeface="Tahoma" pitchFamily="34" charset="0"/>
              </a:rPr>
              <a:t>종 시설물 중 </a:t>
            </a:r>
            <a:r>
              <a:rPr lang="en-US" altLang="ko-KR" b="1" spc="-46" dirty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  <a:cs typeface="Tahoma" pitchFamily="34" charset="0"/>
              </a:rPr>
              <a:t>30</a:t>
            </a:r>
            <a:r>
              <a:rPr lang="ko-KR" altLang="en-US" b="1" spc="-46" dirty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  <a:cs typeface="Tahoma" pitchFamily="34" charset="0"/>
              </a:rPr>
              <a:t>년 이상 경과자산의 비율</a:t>
            </a:r>
            <a:endParaRPr lang="en-US" altLang="ko-KR" b="1" spc="-46" dirty="0">
              <a:solidFill>
                <a:srgbClr val="0070C0"/>
              </a:solidFill>
              <a:latin typeface="나눔고딕" pitchFamily="50" charset="-127"/>
              <a:ea typeface="나눔고딕" pitchFamily="50" charset="-127"/>
              <a:cs typeface="Tahoma" pitchFamily="34" charset="0"/>
            </a:endParaRPr>
          </a:p>
          <a:p>
            <a:pPr indent="-163274" algn="ctr" defTabSz="839694">
              <a:lnSpc>
                <a:spcPct val="110000"/>
              </a:lnSpc>
              <a:buSzPct val="100000"/>
              <a:defRPr/>
            </a:pPr>
            <a:r>
              <a:rPr lang="ko-KR" altLang="en-US" b="1" spc="-46" dirty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  <a:cs typeface="Tahoma" pitchFamily="34" charset="0"/>
              </a:rPr>
              <a:t> </a:t>
            </a:r>
            <a:r>
              <a:rPr lang="en-US" altLang="ko-KR" b="1" spc="-46" dirty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  <a:cs typeface="Tahoma" pitchFamily="34" charset="0"/>
              </a:rPr>
              <a:t>2014</a:t>
            </a:r>
            <a:r>
              <a:rPr lang="ko-KR" altLang="en-US" b="1" spc="-46" dirty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  <a:cs typeface="Tahoma" pitchFamily="34" charset="0"/>
              </a:rPr>
              <a:t>년 약 </a:t>
            </a:r>
            <a:r>
              <a:rPr lang="en-US" altLang="ko-KR" b="1" spc="-46" dirty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  <a:cs typeface="Tahoma" pitchFamily="34" charset="0"/>
              </a:rPr>
              <a:t>10% </a:t>
            </a:r>
            <a:r>
              <a:rPr lang="ko-KR" altLang="en-US" dirty="0">
                <a:solidFill>
                  <a:srgbClr val="0070C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→</a:t>
            </a:r>
            <a:r>
              <a:rPr lang="ko-KR" altLang="en-US" b="1" spc="-46" dirty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  <a:cs typeface="Tahoma" pitchFamily="34" charset="0"/>
              </a:rPr>
              <a:t> </a:t>
            </a:r>
            <a:r>
              <a:rPr lang="en-US" altLang="ko-KR" b="1" spc="-46" dirty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  <a:cs typeface="Tahoma" pitchFamily="34" charset="0"/>
              </a:rPr>
              <a:t>2019</a:t>
            </a:r>
            <a:r>
              <a:rPr lang="ko-KR" altLang="en-US" b="1" spc="-46" dirty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  <a:cs typeface="Tahoma" pitchFamily="34" charset="0"/>
              </a:rPr>
              <a:t>년 약 </a:t>
            </a:r>
            <a:r>
              <a:rPr lang="en-US" altLang="ko-KR" b="1" spc="-46" dirty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  <a:cs typeface="Tahoma" pitchFamily="34" charset="0"/>
              </a:rPr>
              <a:t>15%</a:t>
            </a:r>
            <a:r>
              <a:rPr lang="ko-KR" altLang="en-US" dirty="0">
                <a:solidFill>
                  <a:srgbClr val="0070C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→</a:t>
            </a:r>
            <a:r>
              <a:rPr lang="en-US" altLang="ko-KR" b="1" spc="-46" dirty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  <a:cs typeface="Tahoma" pitchFamily="34" charset="0"/>
              </a:rPr>
              <a:t> 2029</a:t>
            </a:r>
            <a:r>
              <a:rPr lang="ko-KR" altLang="en-US" b="1" spc="-46" dirty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  <a:cs typeface="Tahoma" pitchFamily="34" charset="0"/>
              </a:rPr>
              <a:t>년 약 </a:t>
            </a:r>
            <a:r>
              <a:rPr lang="en-US" altLang="ko-KR" b="1" spc="-46" dirty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  <a:cs typeface="Tahoma" pitchFamily="34" charset="0"/>
              </a:rPr>
              <a:t>36%</a:t>
            </a:r>
            <a:endParaRPr lang="en-US" altLang="ko-KR" sz="2000" b="1" spc="-220" dirty="0">
              <a:solidFill>
                <a:srgbClr val="0070C0"/>
              </a:solidFill>
              <a:latin typeface="나눔고딕" pitchFamily="50" charset="-127"/>
              <a:ea typeface="나눔고딕" pitchFamily="50" charset="-127"/>
              <a:cs typeface="Tahoma" pitchFamily="34" charset="0"/>
            </a:endParaRPr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78" t="28462" r="13148" b="20777"/>
          <a:stretch/>
        </p:blipFill>
        <p:spPr bwMode="auto">
          <a:xfrm>
            <a:off x="414249" y="3212976"/>
            <a:ext cx="9080739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직사각형 23"/>
          <p:cNvSpPr>
            <a:spLocks noChangeArrowheads="1"/>
          </p:cNvSpPr>
          <p:nvPr/>
        </p:nvSpPr>
        <p:spPr bwMode="auto">
          <a:xfrm>
            <a:off x="344488" y="6182238"/>
            <a:ext cx="9041609" cy="223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3969" tIns="41985" rIns="83969" bIns="41985">
            <a:spAutoFit/>
          </a:bodyPr>
          <a:lstStyle>
            <a:lvl1pPr eaLnBrk="0" latinLnBrk="1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latinLnBrk="1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latinLnBrk="1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latinLnBrk="1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latinLnBrk="1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defTabSz="839694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kumimoji="0" lang="ko-KR" altLang="en-US" sz="9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자료 </a:t>
            </a:r>
            <a:r>
              <a:rPr kumimoji="0" lang="en-US" altLang="ko-KR" sz="9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: </a:t>
            </a:r>
            <a:r>
              <a:rPr kumimoji="0" lang="ko-KR" altLang="en-US" sz="9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한국시설안전공단</a:t>
            </a:r>
            <a:r>
              <a:rPr kumimoji="0" lang="en-US" altLang="ko-KR" sz="9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, FMS(</a:t>
            </a:r>
            <a:r>
              <a:rPr kumimoji="0" lang="ko-KR" altLang="en-US" sz="9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시설물정보관리 종합시스템</a:t>
            </a:r>
            <a:r>
              <a:rPr kumimoji="0" lang="en-US" altLang="ko-KR" sz="9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)</a:t>
            </a:r>
          </a:p>
        </p:txBody>
      </p:sp>
      <p:pic>
        <p:nvPicPr>
          <p:cNvPr id="18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2" y="276038"/>
            <a:ext cx="7185248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3.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허상 ① </a:t>
            </a: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: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우리나라 인프라스톡은 충분하다</a:t>
            </a: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?</a:t>
            </a:r>
            <a:endParaRPr lang="ko-KR" altLang="en-US" sz="2300" spc="-8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20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Rectangle 3"/>
          <p:cNvSpPr txBox="1">
            <a:spLocks noChangeArrowheads="1"/>
          </p:cNvSpPr>
          <p:nvPr/>
        </p:nvSpPr>
        <p:spPr>
          <a:xfrm>
            <a:off x="0" y="1044269"/>
            <a:ext cx="9905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000" b="1"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en-US" altLang="ko-KR" dirty="0"/>
              <a:t>2020</a:t>
            </a:r>
            <a:r>
              <a:rPr lang="ko-KR" altLang="en-US" dirty="0"/>
              <a:t>년경 부터 노후인프라 시설에 대한 재투자 수요 본격 도래 예상</a:t>
            </a:r>
            <a:endParaRPr lang="en-US" altLang="ko-KR" dirty="0"/>
          </a:p>
        </p:txBody>
      </p:sp>
      <p:sp>
        <p:nvSpPr>
          <p:cNvPr id="24" name="Text Box 5"/>
          <p:cNvSpPr txBox="1">
            <a:spLocks noChangeArrowheads="1"/>
          </p:cNvSpPr>
          <p:nvPr/>
        </p:nvSpPr>
        <p:spPr bwMode="auto">
          <a:xfrm>
            <a:off x="0" y="240958"/>
            <a:ext cx="71852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9967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虛像 </a:t>
            </a: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2 : SOC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투자</a:t>
            </a: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줄여도 되나</a:t>
            </a: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2870444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/>
          <p:cNvSpPr/>
          <p:nvPr/>
        </p:nvSpPr>
        <p:spPr>
          <a:xfrm>
            <a:off x="2172" y="980141"/>
            <a:ext cx="9904703" cy="522427"/>
          </a:xfrm>
          <a:prstGeom prst="rect">
            <a:avLst/>
          </a:prstGeom>
          <a:solidFill>
            <a:srgbClr val="E2E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7096" y="2694379"/>
            <a:ext cx="2592390" cy="255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569" y="2717285"/>
            <a:ext cx="2607842" cy="258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1" y="276038"/>
            <a:ext cx="8193361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3.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인프라 수요</a:t>
            </a: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크지 않다</a:t>
            </a: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?</a:t>
            </a:r>
            <a:endParaRPr lang="ko-KR" altLang="en-US" sz="2300" spc="-8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031586"/>
            <a:ext cx="990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2017</a:t>
            </a:r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년 예비타당성조사에 막힌 </a:t>
            </a:r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SOC </a:t>
            </a:r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사업 </a:t>
            </a:r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1999</a:t>
            </a:r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년 이래 최대</a:t>
            </a:r>
          </a:p>
        </p:txBody>
      </p:sp>
      <p:sp>
        <p:nvSpPr>
          <p:cNvPr id="8" name="모서리가 둥근 직사각형 7"/>
          <p:cNvSpPr/>
          <p:nvPr/>
        </p:nvSpPr>
        <p:spPr>
          <a:xfrm>
            <a:off x="5090052" y="1772819"/>
            <a:ext cx="4418896" cy="4564491"/>
          </a:xfrm>
          <a:prstGeom prst="roundRect">
            <a:avLst>
              <a:gd name="adj" fmla="val 2861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9" name="그룹 8"/>
          <p:cNvGrpSpPr/>
          <p:nvPr/>
        </p:nvGrpSpPr>
        <p:grpSpPr>
          <a:xfrm>
            <a:off x="5044451" y="1772816"/>
            <a:ext cx="4517063" cy="565074"/>
            <a:chOff x="5310241" y="3063577"/>
            <a:chExt cx="4410000" cy="565074"/>
          </a:xfrm>
        </p:grpSpPr>
        <p:sp>
          <p:nvSpPr>
            <p:cNvPr id="10" name="모서리가 둥근 직사각형 9"/>
            <p:cNvSpPr/>
            <p:nvPr/>
          </p:nvSpPr>
          <p:spPr>
            <a:xfrm>
              <a:off x="5344473" y="3063577"/>
              <a:ext cx="4320480" cy="540000"/>
            </a:xfrm>
            <a:prstGeom prst="roundRect">
              <a:avLst>
                <a:gd name="adj" fmla="val 17347"/>
              </a:avLst>
            </a:prstGeom>
            <a:solidFill>
              <a:srgbClr val="ECF2F8"/>
            </a:solidFill>
            <a:ln w="22225">
              <a:solidFill>
                <a:srgbClr val="002B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5310241" y="3521175"/>
              <a:ext cx="4410000" cy="1074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5113560" y="1791930"/>
            <a:ext cx="4364499" cy="3820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재조사 통과 및 미 통과 건수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(2017)</a:t>
            </a:r>
          </a:p>
        </p:txBody>
      </p:sp>
      <p:sp>
        <p:nvSpPr>
          <p:cNvPr id="13" name="모서리가 둥근 직사각형 12"/>
          <p:cNvSpPr/>
          <p:nvPr/>
        </p:nvSpPr>
        <p:spPr>
          <a:xfrm>
            <a:off x="462096" y="1776126"/>
            <a:ext cx="4418896" cy="4561183"/>
          </a:xfrm>
          <a:prstGeom prst="roundRect">
            <a:avLst>
              <a:gd name="adj" fmla="val 2861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416497" y="1776124"/>
            <a:ext cx="4517063" cy="565074"/>
            <a:chOff x="5310241" y="3063577"/>
            <a:chExt cx="4410000" cy="565074"/>
          </a:xfrm>
        </p:grpSpPr>
        <p:sp>
          <p:nvSpPr>
            <p:cNvPr id="15" name="모서리가 둥근 직사각형 14"/>
            <p:cNvSpPr/>
            <p:nvPr/>
          </p:nvSpPr>
          <p:spPr>
            <a:xfrm>
              <a:off x="5344473" y="3063577"/>
              <a:ext cx="4320480" cy="540000"/>
            </a:xfrm>
            <a:prstGeom prst="roundRect">
              <a:avLst>
                <a:gd name="adj" fmla="val 17347"/>
              </a:avLst>
            </a:prstGeom>
            <a:solidFill>
              <a:srgbClr val="ECF2F8"/>
            </a:solidFill>
            <a:ln w="22225">
              <a:solidFill>
                <a:srgbClr val="002B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5310241" y="3521175"/>
              <a:ext cx="4410000" cy="1074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485604" y="1795238"/>
            <a:ext cx="4364499" cy="3820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예비타당성조사 통과 및 미 통과 건수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(2017)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47911" y="2420591"/>
            <a:ext cx="8207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>
                <a:latin typeface="나눔고딕" pitchFamily="50" charset="-127"/>
                <a:ea typeface="나눔고딕" pitchFamily="50" charset="-127"/>
              </a:rPr>
              <a:t>통과</a:t>
            </a:r>
            <a:endParaRPr lang="en-US" altLang="ko-KR" sz="1400" b="1" dirty="0">
              <a:latin typeface="나눔고딕" pitchFamily="50" charset="-127"/>
              <a:ea typeface="나눔고딕" pitchFamily="50" charset="-127"/>
            </a:endParaRPr>
          </a:p>
          <a:p>
            <a:pPr algn="ctr"/>
            <a:r>
              <a:rPr lang="en-US" altLang="ko-KR" sz="1400" b="1" dirty="0">
                <a:latin typeface="나눔고딕" pitchFamily="50" charset="-127"/>
                <a:ea typeface="나눔고딕" pitchFamily="50" charset="-127"/>
              </a:rPr>
              <a:t>20</a:t>
            </a:r>
            <a:r>
              <a:rPr lang="ko-KR" altLang="en-US" sz="1400" b="1" dirty="0">
                <a:latin typeface="나눔고딕" pitchFamily="50" charset="-127"/>
                <a:ea typeface="나눔고딕" pitchFamily="50" charset="-127"/>
              </a:rPr>
              <a:t>건 </a:t>
            </a:r>
            <a:endParaRPr lang="en-US" altLang="ko-KR" sz="1400" b="1" dirty="0">
              <a:latin typeface="나눔고딕" pitchFamily="50" charset="-127"/>
              <a:ea typeface="나눔고딕" pitchFamily="50" charset="-127"/>
            </a:endParaRPr>
          </a:p>
          <a:p>
            <a:pPr algn="ctr"/>
            <a:r>
              <a:rPr lang="en-US" altLang="ko-KR" sz="1400" b="1" dirty="0">
                <a:latin typeface="나눔고딕" pitchFamily="50" charset="-127"/>
                <a:ea typeface="나눔고딕" pitchFamily="50" charset="-127"/>
              </a:rPr>
              <a:t>(50%)</a:t>
            </a:r>
            <a:endParaRPr lang="ko-KR" altLang="en-US" sz="1400" b="1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368489" y="5247491"/>
            <a:ext cx="2224471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1400" b="1" dirty="0">
                <a:latin typeface="나눔고딕" pitchFamily="50" charset="-127"/>
                <a:ea typeface="나눔고딕" pitchFamily="50" charset="-127"/>
              </a:rPr>
              <a:t>11</a:t>
            </a:r>
            <a:r>
              <a:rPr lang="ko-KR" altLang="en-US" sz="1400" b="1" dirty="0">
                <a:latin typeface="나눔고딕" pitchFamily="50" charset="-127"/>
                <a:ea typeface="나눔고딕" pitchFamily="50" charset="-127"/>
              </a:rPr>
              <a:t>조 </a:t>
            </a:r>
            <a:r>
              <a:rPr lang="en-US" altLang="ko-KR" sz="1400" b="1" dirty="0">
                <a:latin typeface="나눔고딕" pitchFamily="50" charset="-127"/>
                <a:ea typeface="나눔고딕" pitchFamily="50" charset="-127"/>
              </a:rPr>
              <a:t>1,969</a:t>
            </a:r>
            <a:r>
              <a:rPr lang="ko-KR" altLang="en-US" sz="1400" b="1" dirty="0" err="1">
                <a:latin typeface="나눔고딕" pitchFamily="50" charset="-127"/>
                <a:ea typeface="나눔고딕" pitchFamily="50" charset="-127"/>
              </a:rPr>
              <a:t>억원</a:t>
            </a:r>
            <a:r>
              <a:rPr lang="ko-KR" altLang="en-US" sz="1400" b="1" dirty="0">
                <a:latin typeface="나눔고딕" pitchFamily="50" charset="-127"/>
                <a:ea typeface="나눔고딕" pitchFamily="50" charset="-127"/>
              </a:rPr>
              <a:t> 규모</a:t>
            </a:r>
            <a:endParaRPr lang="en-US" altLang="ko-KR" sz="1400" b="1" dirty="0">
              <a:latin typeface="나눔고딕" pitchFamily="50" charset="-127"/>
              <a:ea typeface="나눔고딕" pitchFamily="50" charset="-127"/>
            </a:endParaRPr>
          </a:p>
          <a:p>
            <a:pPr marL="177800" indent="-1778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1400" b="1" dirty="0">
                <a:latin typeface="나눔고딕" pitchFamily="50" charset="-127"/>
                <a:ea typeface="나눔고딕" pitchFamily="50" charset="-127"/>
              </a:rPr>
              <a:t>균형발전 공약 </a:t>
            </a:r>
            <a:r>
              <a:rPr lang="en-US" altLang="ko-KR" sz="1400" b="1" dirty="0">
                <a:latin typeface="나눔고딕" pitchFamily="50" charset="-127"/>
                <a:ea typeface="나눔고딕" pitchFamily="50" charset="-127"/>
              </a:rPr>
              <a:t>SOC </a:t>
            </a:r>
            <a:r>
              <a:rPr lang="ko-KR" altLang="en-US" sz="1400" b="1" dirty="0">
                <a:latin typeface="나눔고딕" pitchFamily="50" charset="-127"/>
                <a:ea typeface="나눔고딕" pitchFamily="50" charset="-127"/>
              </a:rPr>
              <a:t>사업 다수 포함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355173" y="4764362"/>
            <a:ext cx="14538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err="1">
                <a:latin typeface="나눔고딕" pitchFamily="50" charset="-127"/>
                <a:ea typeface="나눔고딕" pitchFamily="50" charset="-127"/>
              </a:rPr>
              <a:t>미통과</a:t>
            </a:r>
            <a:endParaRPr lang="en-US" altLang="ko-KR" sz="1400" b="1" dirty="0">
              <a:latin typeface="나눔고딕" pitchFamily="50" charset="-127"/>
              <a:ea typeface="나눔고딕" pitchFamily="50" charset="-127"/>
            </a:endParaRPr>
          </a:p>
          <a:p>
            <a:r>
              <a:rPr lang="en-US" altLang="ko-KR" sz="1400" b="1" dirty="0">
                <a:latin typeface="나눔고딕" pitchFamily="50" charset="-127"/>
                <a:ea typeface="나눔고딕" pitchFamily="50" charset="-127"/>
              </a:rPr>
              <a:t>20</a:t>
            </a:r>
            <a:r>
              <a:rPr lang="ko-KR" altLang="en-US" sz="1400" b="1" dirty="0">
                <a:latin typeface="나눔고딕" pitchFamily="50" charset="-127"/>
                <a:ea typeface="나눔고딕" pitchFamily="50" charset="-127"/>
              </a:rPr>
              <a:t>건 </a:t>
            </a:r>
            <a:r>
              <a:rPr lang="en-US" altLang="ko-KR" sz="1400" b="1" dirty="0">
                <a:latin typeface="나눔고딕" pitchFamily="50" charset="-127"/>
                <a:ea typeface="나눔고딕" pitchFamily="50" charset="-127"/>
              </a:rPr>
              <a:t>(50%)</a:t>
            </a:r>
            <a:endParaRPr lang="ko-KR" altLang="en-US" sz="1400" b="1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406739" y="2432539"/>
            <a:ext cx="8207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>
                <a:latin typeface="나눔고딕" pitchFamily="50" charset="-127"/>
                <a:ea typeface="나눔고딕" pitchFamily="50" charset="-127"/>
              </a:rPr>
              <a:t>통과</a:t>
            </a:r>
            <a:endParaRPr lang="en-US" altLang="ko-KR" sz="1400" b="1" dirty="0">
              <a:latin typeface="나눔고딕" pitchFamily="50" charset="-127"/>
              <a:ea typeface="나눔고딕" pitchFamily="50" charset="-127"/>
            </a:endParaRPr>
          </a:p>
          <a:p>
            <a:pPr algn="ctr"/>
            <a:r>
              <a:rPr lang="en-US" altLang="ko-KR" sz="1400" b="1" dirty="0">
                <a:latin typeface="나눔고딕" pitchFamily="50" charset="-127"/>
                <a:ea typeface="나눔고딕" pitchFamily="50" charset="-127"/>
              </a:rPr>
              <a:t>4</a:t>
            </a:r>
            <a:r>
              <a:rPr lang="ko-KR" altLang="en-US" sz="1400" b="1" dirty="0">
                <a:latin typeface="나눔고딕" pitchFamily="50" charset="-127"/>
                <a:ea typeface="나눔고딕" pitchFamily="50" charset="-127"/>
              </a:rPr>
              <a:t>건 </a:t>
            </a:r>
            <a:endParaRPr lang="en-US" altLang="ko-KR" sz="1400" b="1" dirty="0">
              <a:latin typeface="나눔고딕" pitchFamily="50" charset="-127"/>
              <a:ea typeface="나눔고딕" pitchFamily="50" charset="-127"/>
            </a:endParaRPr>
          </a:p>
          <a:p>
            <a:pPr algn="ctr"/>
            <a:r>
              <a:rPr lang="en-US" altLang="ko-KR" sz="1400" b="1" dirty="0">
                <a:latin typeface="나눔고딕" pitchFamily="50" charset="-127"/>
                <a:ea typeface="나눔고딕" pitchFamily="50" charset="-127"/>
              </a:rPr>
              <a:t>(40%)</a:t>
            </a:r>
            <a:endParaRPr lang="ko-KR" altLang="en-US" sz="1400" b="1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427277" y="5275478"/>
            <a:ext cx="210028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1400" b="1" dirty="0">
                <a:latin typeface="나눔고딕" pitchFamily="50" charset="-127"/>
                <a:ea typeface="나눔고딕" pitchFamily="50" charset="-127"/>
              </a:rPr>
              <a:t>1</a:t>
            </a:r>
            <a:r>
              <a:rPr lang="ko-KR" altLang="en-US" sz="1400" b="1" dirty="0">
                <a:latin typeface="나눔고딕" pitchFamily="50" charset="-127"/>
                <a:ea typeface="나눔고딕" pitchFamily="50" charset="-127"/>
              </a:rPr>
              <a:t>조 </a:t>
            </a:r>
            <a:r>
              <a:rPr lang="en-US" altLang="ko-KR" sz="1400" b="1" dirty="0">
                <a:latin typeface="나눔고딕" pitchFamily="50" charset="-127"/>
                <a:ea typeface="나눔고딕" pitchFamily="50" charset="-127"/>
              </a:rPr>
              <a:t>7,464</a:t>
            </a:r>
            <a:r>
              <a:rPr lang="ko-KR" altLang="en-US" sz="1400" b="1" dirty="0" err="1">
                <a:latin typeface="나눔고딕" pitchFamily="50" charset="-127"/>
                <a:ea typeface="나눔고딕" pitchFamily="50" charset="-127"/>
              </a:rPr>
              <a:t>억원</a:t>
            </a:r>
            <a:r>
              <a:rPr lang="ko-KR" altLang="en-US" sz="1400" b="1" dirty="0">
                <a:latin typeface="나눔고딕" pitchFamily="50" charset="-127"/>
                <a:ea typeface="나눔고딕" pitchFamily="50" charset="-127"/>
              </a:rPr>
              <a:t> 규모</a:t>
            </a:r>
            <a:endParaRPr lang="en-US" altLang="ko-KR" sz="1400" b="1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071705" y="4764362"/>
            <a:ext cx="14538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err="1">
                <a:latin typeface="나눔고딕" pitchFamily="50" charset="-127"/>
                <a:ea typeface="나눔고딕" pitchFamily="50" charset="-127"/>
              </a:rPr>
              <a:t>미통과</a:t>
            </a:r>
            <a:endParaRPr lang="en-US" altLang="ko-KR" sz="1400" b="1" dirty="0">
              <a:latin typeface="나눔고딕" pitchFamily="50" charset="-127"/>
              <a:ea typeface="나눔고딕" pitchFamily="50" charset="-127"/>
            </a:endParaRPr>
          </a:p>
          <a:p>
            <a:r>
              <a:rPr lang="en-US" altLang="ko-KR" sz="1400" b="1" dirty="0">
                <a:latin typeface="나눔고딕" pitchFamily="50" charset="-127"/>
                <a:ea typeface="나눔고딕" pitchFamily="50" charset="-127"/>
              </a:rPr>
              <a:t>6</a:t>
            </a:r>
            <a:r>
              <a:rPr lang="ko-KR" altLang="en-US" sz="1400" b="1" dirty="0">
                <a:latin typeface="나눔고딕" pitchFamily="50" charset="-127"/>
                <a:ea typeface="나눔고딕" pitchFamily="50" charset="-127"/>
              </a:rPr>
              <a:t>건 </a:t>
            </a:r>
            <a:r>
              <a:rPr lang="en-US" altLang="ko-KR" sz="1400" b="1" dirty="0">
                <a:latin typeface="나눔고딕" pitchFamily="50" charset="-127"/>
                <a:ea typeface="나눔고딕" pitchFamily="50" charset="-127"/>
              </a:rPr>
              <a:t>(60%)</a:t>
            </a:r>
            <a:endParaRPr lang="ko-KR" altLang="en-US" sz="1400" b="1" dirty="0"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24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2" y="276038"/>
            <a:ext cx="7185248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3.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허상 ① </a:t>
            </a: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: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우리나라 인프라스톡은 충분하다</a:t>
            </a: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?</a:t>
            </a:r>
            <a:endParaRPr lang="ko-KR" altLang="en-US" sz="2300" spc="-8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29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 Box 5"/>
          <p:cNvSpPr txBox="1">
            <a:spLocks noChangeArrowheads="1"/>
          </p:cNvSpPr>
          <p:nvPr/>
        </p:nvSpPr>
        <p:spPr bwMode="auto">
          <a:xfrm>
            <a:off x="0" y="242943"/>
            <a:ext cx="97775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ko-KR" altLang="en-US" sz="2400" b="1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虛像 </a:t>
            </a:r>
            <a:r>
              <a:rPr lang="en-US" altLang="ko-KR" sz="2400" b="1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3 : </a:t>
            </a:r>
            <a:r>
              <a:rPr lang="ko-KR" altLang="en-US" sz="2400" b="1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경제성 평가결과</a:t>
            </a:r>
            <a:r>
              <a:rPr lang="en-US" altLang="ko-KR" sz="2400" b="1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,</a:t>
            </a:r>
            <a:r>
              <a:rPr lang="ko-KR" altLang="en-US" sz="2400" b="1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 인프라</a:t>
            </a:r>
            <a:r>
              <a:rPr lang="en-US" altLang="ko-KR" sz="2400" b="1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2400" b="1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수요</a:t>
            </a:r>
            <a:r>
              <a:rPr lang="en-US" altLang="ko-KR" sz="2400" b="1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2400" b="1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크지 않다</a:t>
            </a:r>
            <a:r>
              <a:rPr lang="en-US" altLang="ko-KR" sz="2400" b="1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?</a:t>
            </a:r>
            <a:endParaRPr lang="ko-KR" altLang="en-US" sz="2400" b="1" spc="-8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821114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직사각형 32"/>
          <p:cNvSpPr/>
          <p:nvPr/>
        </p:nvSpPr>
        <p:spPr>
          <a:xfrm>
            <a:off x="2172" y="980141"/>
            <a:ext cx="9904703" cy="522427"/>
          </a:xfrm>
          <a:prstGeom prst="rect">
            <a:avLst/>
          </a:prstGeom>
          <a:solidFill>
            <a:srgbClr val="E2E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884" y="2548491"/>
            <a:ext cx="4329995" cy="3599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931" y="2488353"/>
            <a:ext cx="4338573" cy="3676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모서리가 둥근 직사각형 14"/>
          <p:cNvSpPr/>
          <p:nvPr/>
        </p:nvSpPr>
        <p:spPr>
          <a:xfrm>
            <a:off x="5079514" y="1772816"/>
            <a:ext cx="4429434" cy="4533196"/>
          </a:xfrm>
          <a:prstGeom prst="roundRect">
            <a:avLst>
              <a:gd name="adj" fmla="val 2861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5044451" y="1772816"/>
            <a:ext cx="4517063" cy="565074"/>
            <a:chOff x="5310241" y="3063577"/>
            <a:chExt cx="4410000" cy="565074"/>
          </a:xfrm>
        </p:grpSpPr>
        <p:sp>
          <p:nvSpPr>
            <p:cNvPr id="17" name="모서리가 둥근 직사각형 16"/>
            <p:cNvSpPr/>
            <p:nvPr/>
          </p:nvSpPr>
          <p:spPr>
            <a:xfrm>
              <a:off x="5344473" y="3063577"/>
              <a:ext cx="4320480" cy="540000"/>
            </a:xfrm>
            <a:prstGeom prst="roundRect">
              <a:avLst>
                <a:gd name="adj" fmla="val 17347"/>
              </a:avLst>
            </a:prstGeom>
            <a:solidFill>
              <a:srgbClr val="ECF2F8"/>
            </a:solidFill>
            <a:ln w="22225">
              <a:solidFill>
                <a:srgbClr val="002B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5310241" y="3521175"/>
              <a:ext cx="4410000" cy="1074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5113560" y="1791930"/>
            <a:ext cx="4364499" cy="3820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인프라 시설의 현행 투자 수준 평가</a:t>
            </a:r>
            <a:endParaRPr lang="en-US" altLang="ko-KR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1" name="모서리가 둥근 직사각형 20"/>
          <p:cNvSpPr/>
          <p:nvPr/>
        </p:nvSpPr>
        <p:spPr>
          <a:xfrm>
            <a:off x="457827" y="1776124"/>
            <a:ext cx="4418896" cy="4533196"/>
          </a:xfrm>
          <a:prstGeom prst="roundRect">
            <a:avLst>
              <a:gd name="adj" fmla="val 2861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22" name="그룹 21"/>
          <p:cNvGrpSpPr/>
          <p:nvPr/>
        </p:nvGrpSpPr>
        <p:grpSpPr>
          <a:xfrm>
            <a:off x="412226" y="1776124"/>
            <a:ext cx="4517063" cy="565074"/>
            <a:chOff x="5310241" y="3063577"/>
            <a:chExt cx="4410000" cy="565074"/>
          </a:xfrm>
        </p:grpSpPr>
        <p:sp>
          <p:nvSpPr>
            <p:cNvPr id="23" name="모서리가 둥근 직사각형 22"/>
            <p:cNvSpPr/>
            <p:nvPr/>
          </p:nvSpPr>
          <p:spPr>
            <a:xfrm>
              <a:off x="5344473" y="3063577"/>
              <a:ext cx="4320480" cy="540000"/>
            </a:xfrm>
            <a:prstGeom prst="roundRect">
              <a:avLst>
                <a:gd name="adj" fmla="val 17347"/>
              </a:avLst>
            </a:prstGeom>
            <a:solidFill>
              <a:srgbClr val="ECF2F8"/>
            </a:solidFill>
            <a:ln w="22225">
              <a:solidFill>
                <a:srgbClr val="002B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5310241" y="3521175"/>
              <a:ext cx="4410000" cy="1074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481335" y="1795238"/>
            <a:ext cx="4364499" cy="412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인프라 관련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4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개 항목 </a:t>
            </a:r>
            <a:r>
              <a:rPr lang="ko-KR" altLang="en-US" sz="16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평가 </a:t>
            </a:r>
            <a:r>
              <a:rPr lang="en-US" altLang="ko-KR" sz="12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(5</a:t>
            </a:r>
            <a:r>
              <a:rPr lang="ko-KR" altLang="en-US" sz="12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점 만점</a:t>
            </a:r>
            <a:r>
              <a:rPr lang="en-US" altLang="ko-KR" sz="12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0" y="1023119"/>
            <a:ext cx="990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 err="1">
                <a:latin typeface="나눔고딕" pitchFamily="50" charset="-127"/>
                <a:ea typeface="나눔고딕" pitchFamily="50" charset="-127"/>
              </a:rPr>
              <a:t>건산연</a:t>
            </a:r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시민 설문조사</a:t>
            </a:r>
            <a:r>
              <a:rPr lang="en-US" altLang="ko-KR" sz="1600" b="1" dirty="0">
                <a:latin typeface="나눔고딕" pitchFamily="50" charset="-127"/>
                <a:ea typeface="나눔고딕" pitchFamily="50" charset="-127"/>
              </a:rPr>
              <a:t>(8,574</a:t>
            </a:r>
            <a:r>
              <a:rPr lang="ko-KR" altLang="en-US" sz="1600" b="1" dirty="0">
                <a:latin typeface="나눔고딕" pitchFamily="50" charset="-127"/>
                <a:ea typeface="나눔고딕" pitchFamily="50" charset="-127"/>
              </a:rPr>
              <a:t>명</a:t>
            </a:r>
            <a:r>
              <a:rPr lang="en-US" altLang="ko-KR" sz="1600" b="1" dirty="0">
                <a:latin typeface="나눔고딕" pitchFamily="50" charset="-127"/>
                <a:ea typeface="나눔고딕" pitchFamily="50" charset="-127"/>
              </a:rPr>
              <a:t>, 2018.3)</a:t>
            </a:r>
            <a:r>
              <a:rPr lang="ko-KR" altLang="en-US" sz="1600" b="1" dirty="0"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결과</a:t>
            </a:r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인프라 투자 중요도와 투자수요 높게 인식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773973" y="2334072"/>
            <a:ext cx="71732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900" dirty="0" smtClean="0"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900" dirty="0" smtClean="0">
                <a:latin typeface="나눔고딕" pitchFamily="50" charset="-127"/>
                <a:ea typeface="나눔고딕" pitchFamily="50" charset="-127"/>
              </a:rPr>
              <a:t>단위 </a:t>
            </a:r>
            <a:r>
              <a:rPr lang="en-US" altLang="ko-KR" sz="900" dirty="0" smtClean="0">
                <a:latin typeface="나눔고딕" pitchFamily="50" charset="-127"/>
                <a:ea typeface="나눔고딕" pitchFamily="50" charset="-127"/>
              </a:rPr>
              <a:t>:</a:t>
            </a:r>
            <a:r>
              <a:rPr lang="ko-KR" altLang="en-US" sz="900" dirty="0" smtClean="0">
                <a:latin typeface="나눔고딕" pitchFamily="50" charset="-127"/>
                <a:ea typeface="나눔고딕" pitchFamily="50" charset="-127"/>
              </a:rPr>
              <a:t> </a:t>
            </a:r>
            <a:r>
              <a:rPr lang="en-US" altLang="ko-KR" sz="900" dirty="0" smtClean="0">
                <a:latin typeface="나눔고딕" pitchFamily="50" charset="-127"/>
                <a:ea typeface="나눔고딕" pitchFamily="50" charset="-127"/>
              </a:rPr>
              <a:t>%)</a:t>
            </a:r>
            <a:endParaRPr lang="ko-KR" altLang="en-US" sz="900" dirty="0"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26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 Box 5"/>
          <p:cNvSpPr txBox="1">
            <a:spLocks noChangeArrowheads="1"/>
          </p:cNvSpPr>
          <p:nvPr/>
        </p:nvSpPr>
        <p:spPr bwMode="auto">
          <a:xfrm>
            <a:off x="1" y="276038"/>
            <a:ext cx="8193361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3.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인프라 수요</a:t>
            </a: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크지 않다</a:t>
            </a: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?</a:t>
            </a:r>
            <a:endParaRPr lang="ko-KR" altLang="en-US" sz="2300" spc="-8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28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2" y="276038"/>
            <a:ext cx="7185248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3.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허상 ① </a:t>
            </a: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: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우리나라 인프라스톡은 충분하다</a:t>
            </a: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?</a:t>
            </a:r>
            <a:endParaRPr lang="ko-KR" altLang="en-US" sz="2300" spc="-8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30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TextBox 33"/>
          <p:cNvSpPr txBox="1"/>
          <p:nvPr/>
        </p:nvSpPr>
        <p:spPr>
          <a:xfrm>
            <a:off x="4132331" y="2334072"/>
            <a:ext cx="71301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900" dirty="0" smtClean="0"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900" dirty="0" smtClean="0">
                <a:latin typeface="나눔고딕" pitchFamily="50" charset="-127"/>
                <a:ea typeface="나눔고딕" pitchFamily="50" charset="-127"/>
              </a:rPr>
              <a:t>단위 </a:t>
            </a:r>
            <a:r>
              <a:rPr lang="en-US" altLang="ko-KR" sz="900" dirty="0" smtClean="0">
                <a:latin typeface="나눔고딕" pitchFamily="50" charset="-127"/>
                <a:ea typeface="나눔고딕" pitchFamily="50" charset="-127"/>
              </a:rPr>
              <a:t>:</a:t>
            </a:r>
            <a:r>
              <a:rPr lang="ko-KR" altLang="en-US" sz="900" dirty="0" smtClean="0">
                <a:latin typeface="나눔고딕" pitchFamily="50" charset="-127"/>
                <a:ea typeface="나눔고딕" pitchFamily="50" charset="-127"/>
              </a:rPr>
              <a:t> 점</a:t>
            </a:r>
            <a:r>
              <a:rPr lang="en-US" altLang="ko-KR" sz="900" dirty="0" smtClean="0">
                <a:latin typeface="나눔고딕" pitchFamily="50" charset="-127"/>
                <a:ea typeface="나눔고딕" pitchFamily="50" charset="-127"/>
              </a:rPr>
              <a:t>)</a:t>
            </a:r>
            <a:endParaRPr lang="ko-KR" altLang="en-US" sz="900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35" name="Text Box 5"/>
          <p:cNvSpPr txBox="1">
            <a:spLocks noChangeArrowheads="1"/>
          </p:cNvSpPr>
          <p:nvPr/>
        </p:nvSpPr>
        <p:spPr bwMode="auto">
          <a:xfrm>
            <a:off x="0" y="242943"/>
            <a:ext cx="97775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ko-KR" altLang="en-US" sz="2400" b="1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虛像 </a:t>
            </a:r>
            <a:r>
              <a:rPr lang="en-US" altLang="ko-KR" sz="2400" b="1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3 : </a:t>
            </a:r>
            <a:r>
              <a:rPr lang="ko-KR" altLang="en-US" sz="2400" b="1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경제성 평가결과</a:t>
            </a:r>
            <a:r>
              <a:rPr lang="en-US" altLang="ko-KR" sz="2400" b="1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,</a:t>
            </a:r>
            <a:r>
              <a:rPr lang="ko-KR" altLang="en-US" sz="2400" b="1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 인프라</a:t>
            </a:r>
            <a:r>
              <a:rPr lang="en-US" altLang="ko-KR" sz="2400" b="1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2400" b="1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수요</a:t>
            </a:r>
            <a:r>
              <a:rPr lang="en-US" altLang="ko-KR" sz="2400" b="1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2400" b="1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크지 않다</a:t>
            </a:r>
            <a:r>
              <a:rPr lang="en-US" altLang="ko-KR" sz="2400" b="1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?</a:t>
            </a:r>
            <a:endParaRPr lang="ko-KR" altLang="en-US" sz="2400" b="1" spc="-8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940181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2172" y="980141"/>
            <a:ext cx="9904703" cy="522427"/>
          </a:xfrm>
          <a:prstGeom prst="rect">
            <a:avLst/>
          </a:prstGeom>
          <a:solidFill>
            <a:srgbClr val="E2E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040053"/>
            <a:ext cx="990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4</a:t>
            </a:r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차 산업혁명 시대를 대비한 지속적인 스마트 인프라 투자 필요</a:t>
            </a:r>
          </a:p>
        </p:txBody>
      </p:sp>
      <p:pic>
        <p:nvPicPr>
          <p:cNvPr id="8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" y="276038"/>
            <a:ext cx="8193361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3.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인프라 수요</a:t>
            </a: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크지 않다</a:t>
            </a: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?</a:t>
            </a:r>
            <a:endParaRPr lang="ko-KR" altLang="en-US" sz="2300" spc="-8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10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2" y="276038"/>
            <a:ext cx="7185248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3.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허상 ① </a:t>
            </a: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: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우리나라 인프라스톡은 충분하다</a:t>
            </a: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?</a:t>
            </a:r>
            <a:endParaRPr lang="ko-KR" altLang="en-US" sz="2300" spc="-8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12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0" y="242889"/>
            <a:ext cx="97775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ko-KR" altLang="en-US" sz="2400" b="1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虛像 </a:t>
            </a:r>
            <a:r>
              <a:rPr lang="en-US" altLang="ko-KR" sz="2400" b="1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4 : 4</a:t>
            </a:r>
            <a:r>
              <a:rPr lang="ko-KR" altLang="en-US" sz="2400" b="1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차 산업혁명 시대</a:t>
            </a:r>
            <a:r>
              <a:rPr lang="en-US" altLang="ko-KR" sz="2400" b="1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2400" b="1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미래 대비 </a:t>
            </a:r>
            <a:r>
              <a:rPr lang="en-US" altLang="ko-KR" sz="2400" b="1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SOC </a:t>
            </a:r>
            <a:r>
              <a:rPr lang="ko-KR" altLang="en-US" sz="2400" b="1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투자는</a:t>
            </a:r>
            <a:r>
              <a:rPr lang="en-US" altLang="ko-KR" sz="2400" b="1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?</a:t>
            </a:r>
            <a:endParaRPr lang="ko-KR" altLang="en-US" sz="2400" b="1" spc="-8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5" name="이등변 삼각형 14"/>
          <p:cNvSpPr/>
          <p:nvPr/>
        </p:nvSpPr>
        <p:spPr>
          <a:xfrm rot="10800000">
            <a:off x="2928851" y="4611202"/>
            <a:ext cx="4174941" cy="418076"/>
          </a:xfrm>
          <a:prstGeom prst="triangle">
            <a:avLst/>
          </a:prstGeom>
          <a:solidFill>
            <a:schemeClr val="accent4">
              <a:lumMod val="60000"/>
              <a:lumOff val="40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모서리가 둥근 직사각형 15"/>
          <p:cNvSpPr/>
          <p:nvPr/>
        </p:nvSpPr>
        <p:spPr>
          <a:xfrm>
            <a:off x="5561275" y="3675244"/>
            <a:ext cx="2490679" cy="609519"/>
          </a:xfrm>
          <a:prstGeom prst="roundRect">
            <a:avLst>
              <a:gd name="adj" fmla="val 884"/>
            </a:avLst>
          </a:prstGeom>
          <a:pattFill prst="pct10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ln w="6350">
            <a:solidFill>
              <a:srgbClr val="002B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 b="1" dirty="0">
              <a:solidFill>
                <a:schemeClr val="tx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7" name="모서리가 둥근 직사각형 16"/>
          <p:cNvSpPr/>
          <p:nvPr/>
        </p:nvSpPr>
        <p:spPr>
          <a:xfrm>
            <a:off x="4664968" y="3891792"/>
            <a:ext cx="896308" cy="367317"/>
          </a:xfrm>
          <a:prstGeom prst="roundRect">
            <a:avLst>
              <a:gd name="adj" fmla="val 884"/>
            </a:avLst>
          </a:prstGeom>
          <a:pattFill prst="pct10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ln w="6350">
            <a:solidFill>
              <a:srgbClr val="002B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 b="1" dirty="0">
              <a:solidFill>
                <a:schemeClr val="tx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cxnSp>
        <p:nvCxnSpPr>
          <p:cNvPr id="18" name="직선 화살표 연결선 17"/>
          <p:cNvCxnSpPr/>
          <p:nvPr/>
        </p:nvCxnSpPr>
        <p:spPr>
          <a:xfrm>
            <a:off x="2190328" y="2039855"/>
            <a:ext cx="2474640" cy="87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>
            <a:off x="4664968" y="1786788"/>
            <a:ext cx="0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화살표 연결선 19"/>
          <p:cNvCxnSpPr/>
          <p:nvPr/>
        </p:nvCxnSpPr>
        <p:spPr>
          <a:xfrm>
            <a:off x="4646669" y="2039855"/>
            <a:ext cx="89042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/>
          <p:cNvCxnSpPr/>
          <p:nvPr/>
        </p:nvCxnSpPr>
        <p:spPr>
          <a:xfrm>
            <a:off x="5529064" y="1794428"/>
            <a:ext cx="0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화살표 연결선 21"/>
          <p:cNvCxnSpPr/>
          <p:nvPr/>
        </p:nvCxnSpPr>
        <p:spPr>
          <a:xfrm>
            <a:off x="5537098" y="2040732"/>
            <a:ext cx="250835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936776" y="1722294"/>
            <a:ext cx="7920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과</a:t>
            </a:r>
            <a:r>
              <a:rPr lang="ko-KR" altLang="en-US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거</a:t>
            </a:r>
            <a:endParaRPr lang="en-US" altLang="ko-KR" sz="16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736976" y="1722294"/>
            <a:ext cx="7920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최</a:t>
            </a:r>
            <a:r>
              <a:rPr lang="ko-KR" altLang="en-US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근</a:t>
            </a:r>
            <a:endParaRPr lang="en-US" altLang="ko-KR" sz="16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465168" y="1722294"/>
            <a:ext cx="7920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미</a:t>
            </a:r>
            <a:r>
              <a:rPr lang="ko-KR" altLang="en-US" sz="16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래</a:t>
            </a:r>
            <a:endParaRPr lang="en-US" altLang="ko-KR" sz="16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208584" y="2586390"/>
            <a:ext cx="7920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선진국</a:t>
            </a:r>
            <a:endParaRPr lang="en-US" altLang="ko-KR" sz="16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280592" y="3717032"/>
            <a:ext cx="7920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한국</a:t>
            </a:r>
            <a:endParaRPr lang="en-US" altLang="ko-KR" sz="16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8" name="모서리가 둥근 직사각형 27"/>
          <p:cNvSpPr/>
          <p:nvPr/>
        </p:nvSpPr>
        <p:spPr>
          <a:xfrm>
            <a:off x="2144688" y="2359038"/>
            <a:ext cx="1917848" cy="884682"/>
          </a:xfrm>
          <a:prstGeom prst="roundRect">
            <a:avLst>
              <a:gd name="adj" fmla="val 884"/>
            </a:avLst>
          </a:prstGeom>
          <a:solidFill>
            <a:srgbClr val="ECF2F8"/>
          </a:solidFill>
          <a:ln w="6350">
            <a:solidFill>
              <a:srgbClr val="002B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인프라 </a:t>
            </a:r>
            <a:r>
              <a:rPr lang="en-US" altLang="ko-KR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STOCK</a:t>
            </a:r>
            <a:endParaRPr lang="ko-KR" altLang="en-US" b="1" dirty="0">
              <a:solidFill>
                <a:schemeClr val="tx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29" name="모서리가 둥근 직사각형 28"/>
          <p:cNvSpPr/>
          <p:nvPr/>
        </p:nvSpPr>
        <p:spPr>
          <a:xfrm>
            <a:off x="4062536" y="2850621"/>
            <a:ext cx="1178496" cy="393099"/>
          </a:xfrm>
          <a:prstGeom prst="roundRect">
            <a:avLst>
              <a:gd name="adj" fmla="val 884"/>
            </a:avLst>
          </a:prstGeom>
          <a:solidFill>
            <a:srgbClr val="ECF2F8"/>
          </a:solidFill>
          <a:ln w="6350">
            <a:solidFill>
              <a:srgbClr val="002B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소극적</a:t>
            </a:r>
            <a:endParaRPr lang="en-US" altLang="ko-KR" sz="1200" b="1" dirty="0" smtClean="0">
              <a:solidFill>
                <a:schemeClr val="tx1"/>
              </a:solidFill>
              <a:latin typeface="나눔고딕" pitchFamily="50" charset="-127"/>
              <a:ea typeface="나눔고딕" pitchFamily="50" charset="-127"/>
            </a:endParaRPr>
          </a:p>
          <a:p>
            <a:pPr algn="ctr"/>
            <a:r>
              <a:rPr lang="ko-KR" altLang="en-US" sz="120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인프라 투자</a:t>
            </a:r>
            <a:endParaRPr lang="ko-KR" altLang="en-US" sz="1200" b="1" dirty="0">
              <a:solidFill>
                <a:schemeClr val="tx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30" name="모서리가 둥근 직사각형 29"/>
          <p:cNvSpPr/>
          <p:nvPr/>
        </p:nvSpPr>
        <p:spPr>
          <a:xfrm>
            <a:off x="5243534" y="2654071"/>
            <a:ext cx="2801922" cy="589649"/>
          </a:xfrm>
          <a:prstGeom prst="roundRect">
            <a:avLst>
              <a:gd name="adj" fmla="val 884"/>
            </a:avLst>
          </a:prstGeom>
          <a:solidFill>
            <a:srgbClr val="ECF2F8"/>
          </a:solidFill>
          <a:ln w="6350">
            <a:solidFill>
              <a:srgbClr val="002B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인프라 투자계획</a:t>
            </a:r>
            <a:endParaRPr lang="en-US" altLang="ko-KR" sz="1400" b="1" dirty="0">
              <a:solidFill>
                <a:schemeClr val="tx1"/>
              </a:solidFill>
              <a:latin typeface="나눔고딕" pitchFamily="50" charset="-127"/>
              <a:ea typeface="나눔고딕" pitchFamily="50" charset="-127"/>
            </a:endParaRPr>
          </a:p>
          <a:p>
            <a:pPr algn="ctr"/>
            <a:r>
              <a:rPr lang="en-US" altLang="ko-KR" sz="140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(+4</a:t>
            </a:r>
            <a:r>
              <a:rPr lang="ko-KR" altLang="en-US" sz="140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차 산업혁명 기술적용 가속화</a:t>
            </a:r>
            <a:r>
              <a:rPr lang="en-US" altLang="ko-KR" sz="140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)</a:t>
            </a:r>
            <a:endParaRPr lang="ko-KR" altLang="en-US" sz="1400" b="1" dirty="0">
              <a:solidFill>
                <a:schemeClr val="tx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31" name="모서리가 둥근 직사각형 30"/>
          <p:cNvSpPr/>
          <p:nvPr/>
        </p:nvSpPr>
        <p:spPr>
          <a:xfrm>
            <a:off x="2190328" y="3475224"/>
            <a:ext cx="936104" cy="817872"/>
          </a:xfrm>
          <a:prstGeom prst="roundRect">
            <a:avLst>
              <a:gd name="adj" fmla="val 884"/>
            </a:avLst>
          </a:prstGeom>
          <a:pattFill prst="pct10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ln w="6350">
            <a:solidFill>
              <a:srgbClr val="002B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선진국과의 시차 및 </a:t>
            </a:r>
            <a:endParaRPr lang="en-US" altLang="ko-KR" sz="1100" b="1" dirty="0" smtClean="0">
              <a:solidFill>
                <a:schemeClr val="tx1"/>
              </a:solidFill>
              <a:latin typeface="나눔고딕" pitchFamily="50" charset="-127"/>
              <a:ea typeface="나눔고딕" pitchFamily="50" charset="-127"/>
            </a:endParaRPr>
          </a:p>
          <a:p>
            <a:pPr algn="ctr"/>
            <a:r>
              <a:rPr lang="ko-KR" altLang="en-US" sz="110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양적 격차</a:t>
            </a:r>
            <a:endParaRPr lang="ko-KR" altLang="en-US" sz="1100" b="1" dirty="0">
              <a:solidFill>
                <a:schemeClr val="tx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32" name="모서리가 둥근 직사각형 31"/>
          <p:cNvSpPr/>
          <p:nvPr/>
        </p:nvSpPr>
        <p:spPr>
          <a:xfrm>
            <a:off x="3082315" y="3475224"/>
            <a:ext cx="1569469" cy="817872"/>
          </a:xfrm>
          <a:prstGeom prst="roundRect">
            <a:avLst>
              <a:gd name="adj" fmla="val 884"/>
            </a:avLst>
          </a:prstGeom>
          <a:solidFill>
            <a:srgbClr val="ECF2F8"/>
          </a:solidFill>
          <a:ln w="6350">
            <a:solidFill>
              <a:srgbClr val="002B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인프라 </a:t>
            </a:r>
            <a:r>
              <a:rPr lang="en-US" altLang="ko-KR" sz="160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STOCK</a:t>
            </a:r>
            <a:endParaRPr lang="ko-KR" altLang="en-US" sz="1600" b="1" dirty="0">
              <a:solidFill>
                <a:schemeClr val="tx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33" name="모서리가 둥근 직사각형 32"/>
          <p:cNvSpPr/>
          <p:nvPr/>
        </p:nvSpPr>
        <p:spPr>
          <a:xfrm>
            <a:off x="4651785" y="4041096"/>
            <a:ext cx="198000" cy="252000"/>
          </a:xfrm>
          <a:prstGeom prst="roundRect">
            <a:avLst>
              <a:gd name="adj" fmla="val 884"/>
            </a:avLst>
          </a:prstGeom>
          <a:solidFill>
            <a:srgbClr val="ECF2F8"/>
          </a:solidFill>
          <a:ln w="6350">
            <a:solidFill>
              <a:srgbClr val="002B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b="1" dirty="0">
              <a:solidFill>
                <a:schemeClr val="tx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34" name="모서리가 둥근 직사각형 33"/>
          <p:cNvSpPr/>
          <p:nvPr/>
        </p:nvSpPr>
        <p:spPr>
          <a:xfrm>
            <a:off x="4855521" y="4109496"/>
            <a:ext cx="259200" cy="183600"/>
          </a:xfrm>
          <a:prstGeom prst="roundRect">
            <a:avLst>
              <a:gd name="adj" fmla="val 884"/>
            </a:avLst>
          </a:prstGeom>
          <a:solidFill>
            <a:srgbClr val="ECF2F8"/>
          </a:solidFill>
          <a:ln w="6350">
            <a:solidFill>
              <a:srgbClr val="002B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b="1" dirty="0">
              <a:solidFill>
                <a:schemeClr val="tx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35" name="모서리가 둥근 직사각형 34"/>
          <p:cNvSpPr/>
          <p:nvPr/>
        </p:nvSpPr>
        <p:spPr>
          <a:xfrm>
            <a:off x="5119279" y="4174296"/>
            <a:ext cx="216000" cy="118800"/>
          </a:xfrm>
          <a:prstGeom prst="roundRect">
            <a:avLst>
              <a:gd name="adj" fmla="val 884"/>
            </a:avLst>
          </a:prstGeom>
          <a:solidFill>
            <a:srgbClr val="ECF2F8"/>
          </a:solidFill>
          <a:ln w="6350">
            <a:solidFill>
              <a:srgbClr val="002B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b="1" dirty="0">
              <a:solidFill>
                <a:schemeClr val="tx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36" name="모서리가 둥근 직사각형 35"/>
          <p:cNvSpPr/>
          <p:nvPr/>
        </p:nvSpPr>
        <p:spPr>
          <a:xfrm>
            <a:off x="5335279" y="4174296"/>
            <a:ext cx="225997" cy="118800"/>
          </a:xfrm>
          <a:prstGeom prst="roundRect">
            <a:avLst>
              <a:gd name="adj" fmla="val 884"/>
            </a:avLst>
          </a:prstGeom>
          <a:solidFill>
            <a:srgbClr val="ECF2F8"/>
          </a:solidFill>
          <a:ln w="6350">
            <a:solidFill>
              <a:srgbClr val="002B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b="1" dirty="0">
              <a:solidFill>
                <a:schemeClr val="tx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37" name="모서리가 둥근 직사각형 36"/>
          <p:cNvSpPr/>
          <p:nvPr/>
        </p:nvSpPr>
        <p:spPr>
          <a:xfrm>
            <a:off x="5561275" y="4174296"/>
            <a:ext cx="1191925" cy="118800"/>
          </a:xfrm>
          <a:prstGeom prst="roundRect">
            <a:avLst>
              <a:gd name="adj" fmla="val 884"/>
            </a:avLst>
          </a:prstGeom>
          <a:solidFill>
            <a:srgbClr val="ECF2F8"/>
          </a:solidFill>
          <a:ln w="6350">
            <a:solidFill>
              <a:srgbClr val="002B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b="1" dirty="0">
              <a:solidFill>
                <a:schemeClr val="tx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38" name="모서리가 둥근 직사각형 37"/>
          <p:cNvSpPr/>
          <p:nvPr/>
        </p:nvSpPr>
        <p:spPr>
          <a:xfrm>
            <a:off x="6753199" y="3896668"/>
            <a:ext cx="1298756" cy="396428"/>
          </a:xfrm>
          <a:prstGeom prst="roundRect">
            <a:avLst>
              <a:gd name="adj" fmla="val 884"/>
            </a:avLst>
          </a:prstGeom>
          <a:solidFill>
            <a:srgbClr val="ECF2F8"/>
          </a:solidFill>
          <a:ln w="6350">
            <a:solidFill>
              <a:srgbClr val="002B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인프라 노후화에 따른 투자 확대</a:t>
            </a:r>
            <a:r>
              <a:rPr lang="en-US" altLang="ko-KR" sz="100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  <a:sym typeface="Wingdings" panose="05000000000000000000" pitchFamily="2" charset="2"/>
              </a:rPr>
              <a:t> </a:t>
            </a:r>
            <a:r>
              <a:rPr lang="ko-KR" altLang="en-US" sz="100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  <a:sym typeface="Wingdings" panose="05000000000000000000" pitchFamily="2" charset="2"/>
              </a:rPr>
              <a:t>늦음</a:t>
            </a:r>
            <a:endParaRPr lang="ko-KR" altLang="en-US" sz="1000" b="1" dirty="0">
              <a:solidFill>
                <a:schemeClr val="tx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425093" y="3501008"/>
            <a:ext cx="13199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선진국 </a:t>
            </a:r>
            <a:endParaRPr lang="en-US" altLang="ko-KR" sz="1100" b="1" dirty="0" smtClean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/>
            <a:r>
              <a:rPr lang="ko-KR" altLang="en-US" sz="11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사례 답습</a:t>
            </a:r>
            <a:endParaRPr lang="en-US" altLang="ko-KR" sz="11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505213" y="3645024"/>
            <a:ext cx="13199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ko-KR" altLang="en-US" sz="105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선진국과의 시차 및 양적 격차</a:t>
            </a:r>
            <a:endParaRPr lang="en-US" altLang="ko-KR" sz="105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41" name="직선 화살표 연결선 40"/>
          <p:cNvCxnSpPr>
            <a:endCxn id="33" idx="0"/>
          </p:cNvCxnSpPr>
          <p:nvPr/>
        </p:nvCxnSpPr>
        <p:spPr>
          <a:xfrm>
            <a:off x="4750785" y="3897080"/>
            <a:ext cx="0" cy="14401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직선 화살표 연결선 41"/>
          <p:cNvCxnSpPr/>
          <p:nvPr/>
        </p:nvCxnSpPr>
        <p:spPr>
          <a:xfrm>
            <a:off x="4985121" y="3891792"/>
            <a:ext cx="0" cy="21282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화살표 연결선 42"/>
          <p:cNvCxnSpPr/>
          <p:nvPr/>
        </p:nvCxnSpPr>
        <p:spPr>
          <a:xfrm>
            <a:off x="5249875" y="3891792"/>
            <a:ext cx="0" cy="27001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직선 화살표 연결선 43"/>
          <p:cNvCxnSpPr/>
          <p:nvPr/>
        </p:nvCxnSpPr>
        <p:spPr>
          <a:xfrm>
            <a:off x="4651785" y="3998206"/>
            <a:ext cx="210141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4797181" y="4293096"/>
            <a:ext cx="18958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5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재정 당국의 정책 기조 유지</a:t>
            </a:r>
            <a:endParaRPr lang="en-US" altLang="ko-KR" sz="105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719493" y="5365535"/>
            <a:ext cx="404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투자 패러다임의 전향적 변화 필요</a:t>
            </a:r>
            <a:endParaRPr lang="en-US" altLang="ko-KR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47" name="그룹 46"/>
          <p:cNvGrpSpPr/>
          <p:nvPr/>
        </p:nvGrpSpPr>
        <p:grpSpPr>
          <a:xfrm>
            <a:off x="6017076" y="4961440"/>
            <a:ext cx="1232911" cy="810857"/>
            <a:chOff x="8117583" y="4901468"/>
            <a:chExt cx="1232911" cy="810857"/>
          </a:xfrm>
        </p:grpSpPr>
        <p:sp>
          <p:nvSpPr>
            <p:cNvPr id="48" name="모서리가 둥근 직사각형 47"/>
            <p:cNvSpPr/>
            <p:nvPr/>
          </p:nvSpPr>
          <p:spPr>
            <a:xfrm>
              <a:off x="8121352" y="5550631"/>
              <a:ext cx="1194490" cy="161694"/>
            </a:xfrm>
            <a:prstGeom prst="roundRect">
              <a:avLst>
                <a:gd name="adj" fmla="val 884"/>
              </a:avLst>
            </a:prstGeom>
            <a:solidFill>
              <a:srgbClr val="00B0F0"/>
            </a:solidFill>
            <a:ln w="6350">
              <a:solidFill>
                <a:srgbClr val="002B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b="1" dirty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grpSp>
          <p:nvGrpSpPr>
            <p:cNvPr id="49" name="그룹 48"/>
            <p:cNvGrpSpPr/>
            <p:nvPr/>
          </p:nvGrpSpPr>
          <p:grpSpPr>
            <a:xfrm>
              <a:off x="8121352" y="4901468"/>
              <a:ext cx="1194490" cy="649163"/>
              <a:chOff x="8121352" y="4901468"/>
              <a:chExt cx="1194490" cy="649163"/>
            </a:xfrm>
          </p:grpSpPr>
          <p:sp>
            <p:nvSpPr>
              <p:cNvPr id="51" name="모서리가 둥근 직사각형 50"/>
              <p:cNvSpPr/>
              <p:nvPr/>
            </p:nvSpPr>
            <p:spPr>
              <a:xfrm>
                <a:off x="8121352" y="4914074"/>
                <a:ext cx="1194490" cy="630254"/>
              </a:xfrm>
              <a:prstGeom prst="roundRect">
                <a:avLst>
                  <a:gd name="adj" fmla="val 884"/>
                </a:avLst>
              </a:prstGeom>
              <a:solidFill>
                <a:srgbClr val="00B0F0">
                  <a:alpha val="49000"/>
                </a:srgbClr>
              </a:solidFill>
              <a:ln w="6350">
                <a:solidFill>
                  <a:srgbClr val="002B8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b="1" dirty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endParaRPr>
              </a:p>
            </p:txBody>
          </p:sp>
          <p:cxnSp>
            <p:nvCxnSpPr>
              <p:cNvPr id="52" name="직선 화살표 연결선 51"/>
              <p:cNvCxnSpPr/>
              <p:nvPr/>
            </p:nvCxnSpPr>
            <p:spPr>
              <a:xfrm flipV="1">
                <a:off x="8337376" y="4901468"/>
                <a:ext cx="0" cy="642860"/>
              </a:xfrm>
              <a:prstGeom prst="straightConnector1">
                <a:avLst/>
              </a:prstGeom>
              <a:ln w="22225">
                <a:solidFill>
                  <a:schemeClr val="bg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직선 화살표 연결선 52"/>
              <p:cNvCxnSpPr/>
              <p:nvPr/>
            </p:nvCxnSpPr>
            <p:spPr>
              <a:xfrm flipV="1">
                <a:off x="8517396" y="4901468"/>
                <a:ext cx="0" cy="642860"/>
              </a:xfrm>
              <a:prstGeom prst="straightConnector1">
                <a:avLst/>
              </a:prstGeom>
              <a:ln w="22225">
                <a:solidFill>
                  <a:schemeClr val="bg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직선 화살표 연결선 53"/>
              <p:cNvCxnSpPr/>
              <p:nvPr/>
            </p:nvCxnSpPr>
            <p:spPr>
              <a:xfrm flipV="1">
                <a:off x="8697416" y="4901468"/>
                <a:ext cx="0" cy="642860"/>
              </a:xfrm>
              <a:prstGeom prst="straightConnector1">
                <a:avLst/>
              </a:prstGeom>
              <a:ln w="22225">
                <a:solidFill>
                  <a:schemeClr val="bg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직선 화살표 연결선 54"/>
              <p:cNvCxnSpPr/>
              <p:nvPr/>
            </p:nvCxnSpPr>
            <p:spPr>
              <a:xfrm flipV="1">
                <a:off x="8877436" y="4901468"/>
                <a:ext cx="0" cy="642860"/>
              </a:xfrm>
              <a:prstGeom prst="straightConnector1">
                <a:avLst/>
              </a:prstGeom>
              <a:ln w="22225">
                <a:solidFill>
                  <a:schemeClr val="bg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직선 화살표 연결선 55"/>
              <p:cNvCxnSpPr/>
              <p:nvPr/>
            </p:nvCxnSpPr>
            <p:spPr>
              <a:xfrm flipV="1">
                <a:off x="9057456" y="4907771"/>
                <a:ext cx="0" cy="642860"/>
              </a:xfrm>
              <a:prstGeom prst="straightConnector1">
                <a:avLst/>
              </a:prstGeom>
              <a:ln w="22225">
                <a:solidFill>
                  <a:schemeClr val="bg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TextBox 49"/>
            <p:cNvSpPr txBox="1"/>
            <p:nvPr/>
          </p:nvSpPr>
          <p:spPr>
            <a:xfrm>
              <a:off x="8117583" y="5059342"/>
              <a:ext cx="123291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b="1" dirty="0" smtClean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+</a:t>
              </a:r>
              <a:r>
                <a:rPr lang="ko-KR" altLang="en-US" sz="1100" b="1" dirty="0" smtClean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스마트 인프라 </a:t>
              </a:r>
              <a:endParaRPr lang="en-US" altLang="ko-KR" sz="11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/>
              <a:r>
                <a:rPr lang="ko-KR" altLang="en-US" sz="1100" b="1" dirty="0" smtClean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투자계</a:t>
              </a:r>
              <a:r>
                <a:rPr lang="ko-KR" altLang="en-US" sz="1100" b="1" dirty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획</a:t>
              </a:r>
              <a:endParaRPr lang="en-US" altLang="ko-KR" sz="11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sp>
        <p:nvSpPr>
          <p:cNvPr id="57" name="모서리가 둥근 직사각형 56"/>
          <p:cNvSpPr/>
          <p:nvPr/>
        </p:nvSpPr>
        <p:spPr>
          <a:xfrm>
            <a:off x="7215335" y="5341787"/>
            <a:ext cx="1266057" cy="430510"/>
          </a:xfrm>
          <a:prstGeom prst="roundRect">
            <a:avLst>
              <a:gd name="adj" fmla="val 884"/>
            </a:avLst>
          </a:prstGeom>
          <a:solidFill>
            <a:srgbClr val="00B0F0"/>
          </a:solidFill>
          <a:ln w="6350">
            <a:solidFill>
              <a:srgbClr val="002B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인프라 투자 및 관리</a:t>
            </a:r>
            <a:endParaRPr lang="en-US" altLang="ko-KR" sz="10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58" name="직선 화살표 연결선 57"/>
          <p:cNvCxnSpPr/>
          <p:nvPr/>
        </p:nvCxnSpPr>
        <p:spPr>
          <a:xfrm>
            <a:off x="7113240" y="3678964"/>
            <a:ext cx="0" cy="21282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직선 화살표 연결선 58"/>
          <p:cNvCxnSpPr/>
          <p:nvPr/>
        </p:nvCxnSpPr>
        <p:spPr>
          <a:xfrm>
            <a:off x="2190328" y="4141773"/>
            <a:ext cx="891986" cy="730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이등변 삼각형 59"/>
          <p:cNvSpPr/>
          <p:nvPr/>
        </p:nvSpPr>
        <p:spPr>
          <a:xfrm rot="10800000">
            <a:off x="6044127" y="5843923"/>
            <a:ext cx="2421221" cy="301444"/>
          </a:xfrm>
          <a:prstGeom prst="triangle">
            <a:avLst/>
          </a:prstGeom>
          <a:solidFill>
            <a:schemeClr val="accent4">
              <a:lumMod val="60000"/>
              <a:lumOff val="40000"/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1" name="그룹 60"/>
          <p:cNvGrpSpPr/>
          <p:nvPr/>
        </p:nvGrpSpPr>
        <p:grpSpPr>
          <a:xfrm>
            <a:off x="6845168" y="5985352"/>
            <a:ext cx="612068" cy="612000"/>
            <a:chOff x="6361531" y="6022800"/>
            <a:chExt cx="612068" cy="612000"/>
          </a:xfrm>
        </p:grpSpPr>
        <p:sp>
          <p:nvSpPr>
            <p:cNvPr id="62" name="모서리가 둥근 직사각형 61"/>
            <p:cNvSpPr/>
            <p:nvPr/>
          </p:nvSpPr>
          <p:spPr>
            <a:xfrm>
              <a:off x="6361565" y="6022800"/>
              <a:ext cx="612000" cy="612000"/>
            </a:xfrm>
            <a:prstGeom prst="roundRect">
              <a:avLst>
                <a:gd name="adj" fmla="val 50000"/>
              </a:avLst>
            </a:prstGeom>
            <a:solidFill>
              <a:srgbClr val="ECF2F8"/>
            </a:solidFill>
            <a:ln w="6350">
              <a:solidFill>
                <a:srgbClr val="002B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b="1" dirty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6361531" y="6093295"/>
              <a:ext cx="6120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b="1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양질의 일자리</a:t>
              </a:r>
              <a:endParaRPr lang="ko-KR" altLang="en-US" sz="1200" b="1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64" name="그룹 63"/>
          <p:cNvGrpSpPr/>
          <p:nvPr/>
        </p:nvGrpSpPr>
        <p:grpSpPr>
          <a:xfrm>
            <a:off x="7529244" y="5985352"/>
            <a:ext cx="862791" cy="612000"/>
            <a:chOff x="7257256" y="6041386"/>
            <a:chExt cx="862791" cy="612000"/>
          </a:xfrm>
        </p:grpSpPr>
        <p:sp>
          <p:nvSpPr>
            <p:cNvPr id="65" name="모서리가 둥근 직사각형 64"/>
            <p:cNvSpPr/>
            <p:nvPr/>
          </p:nvSpPr>
          <p:spPr>
            <a:xfrm>
              <a:off x="7382651" y="6041386"/>
              <a:ext cx="612000" cy="612000"/>
            </a:xfrm>
            <a:prstGeom prst="roundRect">
              <a:avLst>
                <a:gd name="adj" fmla="val 50000"/>
              </a:avLst>
            </a:prstGeom>
            <a:solidFill>
              <a:srgbClr val="ECF2F8"/>
            </a:solidFill>
            <a:ln w="6350">
              <a:solidFill>
                <a:srgbClr val="002B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b="1" dirty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7257256" y="6093296"/>
              <a:ext cx="8627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b="1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다양한 </a:t>
              </a:r>
              <a:endParaRPr lang="en-US" altLang="ko-KR" sz="1200" b="1" dirty="0" smtClean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/>
              <a:r>
                <a:rPr lang="ko-KR" altLang="en-US" sz="1200" b="1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부가가치</a:t>
              </a:r>
              <a:endParaRPr lang="ko-KR" altLang="en-US" sz="1200" b="1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67" name="그룹 66"/>
          <p:cNvGrpSpPr/>
          <p:nvPr/>
        </p:nvGrpSpPr>
        <p:grpSpPr>
          <a:xfrm>
            <a:off x="6053080" y="5985352"/>
            <a:ext cx="612068" cy="612000"/>
            <a:chOff x="5309744" y="6021403"/>
            <a:chExt cx="612068" cy="612000"/>
          </a:xfrm>
        </p:grpSpPr>
        <p:sp>
          <p:nvSpPr>
            <p:cNvPr id="68" name="모서리가 둥근 직사각형 67"/>
            <p:cNvSpPr/>
            <p:nvPr/>
          </p:nvSpPr>
          <p:spPr>
            <a:xfrm>
              <a:off x="5309778" y="6021403"/>
              <a:ext cx="612000" cy="612000"/>
            </a:xfrm>
            <a:prstGeom prst="roundRect">
              <a:avLst>
                <a:gd name="adj" fmla="val 50000"/>
              </a:avLst>
            </a:prstGeom>
            <a:solidFill>
              <a:srgbClr val="ECF2F8"/>
            </a:solidFill>
            <a:ln w="6350">
              <a:solidFill>
                <a:srgbClr val="002B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b="1" dirty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5309744" y="6093296"/>
              <a:ext cx="6120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b="1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경제 성장</a:t>
              </a:r>
              <a:endParaRPr lang="ko-KR" altLang="en-US" sz="1200" b="1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cxnSp>
        <p:nvCxnSpPr>
          <p:cNvPr id="70" name="직선 화살표 연결선 69"/>
          <p:cNvCxnSpPr/>
          <p:nvPr/>
        </p:nvCxnSpPr>
        <p:spPr>
          <a:xfrm>
            <a:off x="4096681" y="3243720"/>
            <a:ext cx="555103" cy="648072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직선 화살표 연결선 70"/>
          <p:cNvCxnSpPr/>
          <p:nvPr/>
        </p:nvCxnSpPr>
        <p:spPr>
          <a:xfrm>
            <a:off x="5243534" y="3243720"/>
            <a:ext cx="293564" cy="648072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3872880" y="3198134"/>
            <a:ext cx="18958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미국 등 선진국의 후회</a:t>
            </a:r>
            <a:r>
              <a:rPr lang="en-US" altLang="ko-KR" sz="110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?</a:t>
            </a:r>
            <a:endParaRPr lang="en-US" altLang="ko-KR" sz="11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416997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3501009"/>
            <a:ext cx="990600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lvl="1" algn="ctr"/>
            <a:r>
              <a:rPr lang="en-US" altLang="ko-KR" sz="4000" dirty="0">
                <a:solidFill>
                  <a:schemeClr val="bg1"/>
                </a:solidFill>
                <a:latin typeface="Noto Sans CJK KR Medium" panose="020B0600000000000000" pitchFamily="34" charset="-127"/>
                <a:ea typeface="Noto Sans CJK KR Medium" panose="020B0600000000000000" pitchFamily="34" charset="-127"/>
              </a:rPr>
              <a:t>1. </a:t>
            </a:r>
            <a:r>
              <a:rPr lang="ko-KR" altLang="en-US" sz="4000" dirty="0">
                <a:solidFill>
                  <a:schemeClr val="bg1"/>
                </a:solidFill>
                <a:latin typeface="Noto Sans CJK KR Medium" panose="020B0600000000000000" pitchFamily="34" charset="-127"/>
                <a:ea typeface="Noto Sans CJK KR Medium" panose="020B0600000000000000" pitchFamily="34" charset="-127"/>
              </a:rPr>
              <a:t>노후 인프라의 실태와 현안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3165643"/>
            <a:ext cx="99060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lvl="1" algn="ctr"/>
            <a:r>
              <a:rPr lang="ko-KR" altLang="en-US" sz="1600" dirty="0">
                <a:solidFill>
                  <a:schemeClr val="bg1"/>
                </a:solidFill>
                <a:latin typeface="Noto Sans CJK KR Black" panose="020B0A00000000000000" pitchFamily="34" charset="-127"/>
                <a:ea typeface="Noto Sans CJK KR Black" panose="020B0A00000000000000" pitchFamily="34" charset="-127"/>
              </a:rPr>
              <a:t>노후 인프라의 실태와 </a:t>
            </a:r>
            <a:r>
              <a:rPr lang="ko-KR" altLang="en-US" sz="1600" dirty="0" err="1">
                <a:solidFill>
                  <a:schemeClr val="bg1"/>
                </a:solidFill>
                <a:latin typeface="Noto Sans CJK KR Black" panose="020B0A00000000000000" pitchFamily="34" charset="-127"/>
                <a:ea typeface="Noto Sans CJK KR Black" panose="020B0A00000000000000" pitchFamily="34" charset="-127"/>
              </a:rPr>
              <a:t>지속가능한</a:t>
            </a:r>
            <a:r>
              <a:rPr lang="ko-KR" altLang="en-US" sz="1600" dirty="0">
                <a:solidFill>
                  <a:schemeClr val="bg1"/>
                </a:solidFill>
                <a:latin typeface="Noto Sans CJK KR Black" panose="020B0A00000000000000" pitchFamily="34" charset="-127"/>
                <a:ea typeface="Noto Sans CJK KR Black" panose="020B0A00000000000000" pitchFamily="34" charset="-127"/>
              </a:rPr>
              <a:t> 관리 정책 방향</a:t>
            </a:r>
            <a:endParaRPr lang="en-US" altLang="ko-KR" sz="1600" dirty="0">
              <a:solidFill>
                <a:schemeClr val="bg1"/>
              </a:solidFill>
              <a:latin typeface="Noto Sans CJK KR Black" panose="020B0A00000000000000" pitchFamily="34" charset="-127"/>
              <a:ea typeface="Noto Sans CJK KR Black" panose="020B0A00000000000000" pitchFamily="34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00130" y="3250435"/>
            <a:ext cx="8928992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35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Ⅳ. </a:t>
            </a:r>
            <a:r>
              <a:rPr lang="ko-KR" altLang="en-US" sz="35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글로벌 인프라 투자동향 </a:t>
            </a:r>
          </a:p>
        </p:txBody>
      </p:sp>
    </p:spTree>
    <p:extLst>
      <p:ext uri="{BB962C8B-B14F-4D97-AF65-F5344CB8AC3E}">
        <p14:creationId xmlns:p14="http://schemas.microsoft.com/office/powerpoint/2010/main" val="582475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직사각형 25"/>
          <p:cNvSpPr/>
          <p:nvPr/>
        </p:nvSpPr>
        <p:spPr>
          <a:xfrm>
            <a:off x="2172" y="962357"/>
            <a:ext cx="9904703" cy="522427"/>
          </a:xfrm>
          <a:prstGeom prst="rect">
            <a:avLst/>
          </a:prstGeom>
          <a:solidFill>
            <a:srgbClr val="E2E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5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0" y="1023119"/>
            <a:ext cx="990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2035</a:t>
            </a:r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년까지 목표성장률 달성을 위해 전 세계적으로 매년 </a:t>
            </a:r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$3.7</a:t>
            </a:r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조 인프라 투자 필요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3430131" y="1938318"/>
            <a:ext cx="57053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latin typeface="나눔고딕" pitchFamily="50" charset="-127"/>
                <a:ea typeface="나눔고딕" pitchFamily="50" charset="-127"/>
              </a:rPr>
              <a:t>싱가포르 인프라 투자 예산 계획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452721" y="6246542"/>
            <a:ext cx="248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dirty="0" smtClean="0">
                <a:latin typeface="나눔고딕" pitchFamily="50" charset="-127"/>
                <a:ea typeface="나눔고딕" pitchFamily="50" charset="-127"/>
              </a:rPr>
              <a:t>자료 </a:t>
            </a:r>
            <a:r>
              <a:rPr lang="en-US" altLang="ko-KR" sz="900" dirty="0" smtClean="0">
                <a:latin typeface="나눔고딕" pitchFamily="50" charset="-127"/>
                <a:ea typeface="나눔고딕" pitchFamily="50" charset="-127"/>
              </a:rPr>
              <a:t>: </a:t>
            </a:r>
            <a:r>
              <a:rPr lang="en-US" altLang="ko-KR" sz="900" dirty="0">
                <a:latin typeface="나눔고딕" pitchFamily="50" charset="-127"/>
                <a:ea typeface="나눔고딕" pitchFamily="50" charset="-127"/>
              </a:rPr>
              <a:t>MGI(2016), Bridging Global Infrastructure Gaps</a:t>
            </a:r>
          </a:p>
        </p:txBody>
      </p:sp>
      <p:sp>
        <p:nvSpPr>
          <p:cNvPr id="39" name="모서리가 둥근 직사각형 38"/>
          <p:cNvSpPr/>
          <p:nvPr/>
        </p:nvSpPr>
        <p:spPr>
          <a:xfrm>
            <a:off x="3144333" y="1642429"/>
            <a:ext cx="6356146" cy="4583261"/>
          </a:xfrm>
          <a:prstGeom prst="roundRect">
            <a:avLst>
              <a:gd name="adj" fmla="val 175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42" name="그룹 41"/>
          <p:cNvGrpSpPr/>
          <p:nvPr/>
        </p:nvGrpSpPr>
        <p:grpSpPr>
          <a:xfrm>
            <a:off x="3081415" y="1642426"/>
            <a:ext cx="6497350" cy="565074"/>
            <a:chOff x="5310241" y="3063577"/>
            <a:chExt cx="4410000" cy="565074"/>
          </a:xfrm>
        </p:grpSpPr>
        <p:sp>
          <p:nvSpPr>
            <p:cNvPr id="44" name="모서리가 둥근 직사각형 43"/>
            <p:cNvSpPr/>
            <p:nvPr/>
          </p:nvSpPr>
          <p:spPr>
            <a:xfrm>
              <a:off x="5344473" y="3063577"/>
              <a:ext cx="4320480" cy="540000"/>
            </a:xfrm>
            <a:prstGeom prst="roundRect">
              <a:avLst>
                <a:gd name="adj" fmla="val 17347"/>
              </a:avLst>
            </a:prstGeom>
            <a:solidFill>
              <a:srgbClr val="ECF2F8"/>
            </a:solidFill>
            <a:ln w="22225">
              <a:solidFill>
                <a:srgbClr val="002B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46" name="직사각형 45"/>
            <p:cNvSpPr/>
            <p:nvPr/>
          </p:nvSpPr>
          <p:spPr>
            <a:xfrm>
              <a:off x="5310241" y="3521175"/>
              <a:ext cx="4410000" cy="1074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3200156" y="1661540"/>
            <a:ext cx="6308790" cy="3820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연평균 필요 투자 금액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en-US" altLang="ko-KR" sz="16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2017-2035</a:t>
            </a:r>
            <a:endParaRPr lang="en-US" altLang="ko-KR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8" name="모서리가 둥근 직사각형 47"/>
          <p:cNvSpPr/>
          <p:nvPr/>
        </p:nvSpPr>
        <p:spPr>
          <a:xfrm>
            <a:off x="462096" y="1645735"/>
            <a:ext cx="2474680" cy="4583261"/>
          </a:xfrm>
          <a:prstGeom prst="roundRect">
            <a:avLst>
              <a:gd name="adj" fmla="val 4572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4038" y="2133474"/>
            <a:ext cx="5605176" cy="4044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그룹 6"/>
          <p:cNvGrpSpPr/>
          <p:nvPr/>
        </p:nvGrpSpPr>
        <p:grpSpPr>
          <a:xfrm>
            <a:off x="874422" y="2486696"/>
            <a:ext cx="1681988" cy="3678608"/>
            <a:chOff x="586390" y="2384068"/>
            <a:chExt cx="1681988" cy="3678608"/>
          </a:xfrm>
        </p:grpSpPr>
        <p:pic>
          <p:nvPicPr>
            <p:cNvPr id="7170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540" r="72500"/>
            <a:stretch/>
          </p:blipFill>
          <p:spPr bwMode="auto">
            <a:xfrm>
              <a:off x="586390" y="2384068"/>
              <a:ext cx="1681988" cy="36077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3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309" t="19778" b="-1720"/>
            <a:stretch/>
          </p:blipFill>
          <p:spPr bwMode="auto">
            <a:xfrm>
              <a:off x="1675666" y="2794685"/>
              <a:ext cx="592712" cy="32679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직사각형 1"/>
            <p:cNvSpPr/>
            <p:nvPr/>
          </p:nvSpPr>
          <p:spPr>
            <a:xfrm>
              <a:off x="1453262" y="2887984"/>
              <a:ext cx="256908" cy="1800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</p:grpSp>
      <p:grpSp>
        <p:nvGrpSpPr>
          <p:cNvPr id="64" name="그룹 63"/>
          <p:cNvGrpSpPr/>
          <p:nvPr/>
        </p:nvGrpSpPr>
        <p:grpSpPr>
          <a:xfrm>
            <a:off x="442215" y="1641355"/>
            <a:ext cx="2520280" cy="565074"/>
            <a:chOff x="5310241" y="3063577"/>
            <a:chExt cx="4410000" cy="565074"/>
          </a:xfrm>
        </p:grpSpPr>
        <p:sp>
          <p:nvSpPr>
            <p:cNvPr id="65" name="모서리가 둥근 직사각형 64"/>
            <p:cNvSpPr/>
            <p:nvPr/>
          </p:nvSpPr>
          <p:spPr>
            <a:xfrm>
              <a:off x="5344473" y="3063577"/>
              <a:ext cx="4320480" cy="540000"/>
            </a:xfrm>
            <a:prstGeom prst="roundRect">
              <a:avLst>
                <a:gd name="adj" fmla="val 17347"/>
              </a:avLst>
            </a:prstGeom>
            <a:solidFill>
              <a:srgbClr val="ECF2F8"/>
            </a:solidFill>
            <a:ln w="22225">
              <a:solidFill>
                <a:srgbClr val="002B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66" name="직사각형 65"/>
            <p:cNvSpPr/>
            <p:nvPr/>
          </p:nvSpPr>
          <p:spPr>
            <a:xfrm>
              <a:off x="5310241" y="3521175"/>
              <a:ext cx="4410000" cy="1074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67" name="TextBox 66"/>
          <p:cNvSpPr txBox="1"/>
          <p:nvPr/>
        </p:nvSpPr>
        <p:spPr>
          <a:xfrm>
            <a:off x="452723" y="1660469"/>
            <a:ext cx="2534925" cy="412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ko-KR" altLang="en-US" sz="15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연평균 필요 투자 금액</a:t>
            </a:r>
            <a:r>
              <a:rPr lang="en-US" altLang="ko-KR" sz="11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2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’16-’30</a:t>
            </a:r>
            <a:endParaRPr lang="en-US" altLang="ko-KR" sz="12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0" y="268344"/>
            <a:ext cx="9906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1.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글로벌 인프라 투자동향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3F89CF0B-816A-4615-9B33-33746114B681}"/>
              </a:ext>
            </a:extLst>
          </p:cNvPr>
          <p:cNvSpPr txBox="1"/>
          <p:nvPr/>
        </p:nvSpPr>
        <p:spPr>
          <a:xfrm>
            <a:off x="3152800" y="6237312"/>
            <a:ext cx="59046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dirty="0" smtClean="0">
                <a:latin typeface="나눔고딕" pitchFamily="50" charset="-127"/>
                <a:ea typeface="나눔고딕" pitchFamily="50" charset="-127"/>
              </a:rPr>
              <a:t>자료 </a:t>
            </a:r>
            <a:r>
              <a:rPr lang="en-US" altLang="ko-KR" sz="900" dirty="0" smtClean="0">
                <a:latin typeface="나눔고딕" pitchFamily="50" charset="-127"/>
                <a:ea typeface="나눔고딕" pitchFamily="50" charset="-127"/>
              </a:rPr>
              <a:t>: </a:t>
            </a:r>
            <a:r>
              <a:rPr lang="en-US" altLang="ko-KR" sz="900" dirty="0">
                <a:latin typeface="나눔고딕" pitchFamily="50" charset="-127"/>
                <a:ea typeface="나눔고딕" pitchFamily="50" charset="-127"/>
              </a:rPr>
              <a:t>MGI(2017), Bridging Global Infrastructure Gaps: Has</a:t>
            </a:r>
            <a:r>
              <a:rPr lang="ko-KR" altLang="en-US" sz="900" dirty="0">
                <a:latin typeface="나눔고딕" pitchFamily="50" charset="-127"/>
                <a:ea typeface="나눔고딕" pitchFamily="50" charset="-127"/>
              </a:rPr>
              <a:t> </a:t>
            </a:r>
            <a:r>
              <a:rPr lang="en-US" altLang="ko-KR" sz="900" dirty="0">
                <a:latin typeface="나눔고딕" pitchFamily="50" charset="-127"/>
                <a:ea typeface="나눔고딕" pitchFamily="50" charset="-127"/>
              </a:rPr>
              <a:t>the world made progress?</a:t>
            </a:r>
          </a:p>
        </p:txBody>
      </p:sp>
    </p:spTree>
    <p:extLst>
      <p:ext uri="{BB962C8B-B14F-4D97-AF65-F5344CB8AC3E}">
        <p14:creationId xmlns:p14="http://schemas.microsoft.com/office/powerpoint/2010/main" val="36383905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직사각형 41"/>
          <p:cNvSpPr/>
          <p:nvPr/>
        </p:nvSpPr>
        <p:spPr>
          <a:xfrm>
            <a:off x="2172" y="962357"/>
            <a:ext cx="9904703" cy="522427"/>
          </a:xfrm>
          <a:prstGeom prst="rect">
            <a:avLst/>
          </a:prstGeom>
          <a:solidFill>
            <a:srgbClr val="E2E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5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0" y="1023119"/>
            <a:ext cx="990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미국</a:t>
            </a:r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영국</a:t>
            </a:r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독일</a:t>
            </a:r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일본 등 선진국은 모두 인프라 투자 확대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169027" y="1852685"/>
            <a:ext cx="39664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latin typeface="나눔고딕" pitchFamily="50" charset="-127"/>
                <a:ea typeface="나눔고딕" pitchFamily="50" charset="-127"/>
              </a:rPr>
              <a:t>싱가포르 인프라 투자 예산 계획</a:t>
            </a:r>
          </a:p>
        </p:txBody>
      </p:sp>
      <p:sp>
        <p:nvSpPr>
          <p:cNvPr id="24" name="모서리가 둥근 직사각형 23"/>
          <p:cNvSpPr/>
          <p:nvPr/>
        </p:nvSpPr>
        <p:spPr>
          <a:xfrm>
            <a:off x="5090052" y="1556795"/>
            <a:ext cx="4418896" cy="2503347"/>
          </a:xfrm>
          <a:prstGeom prst="roundRect">
            <a:avLst>
              <a:gd name="adj" fmla="val 2861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25" name="그룹 24"/>
          <p:cNvGrpSpPr/>
          <p:nvPr/>
        </p:nvGrpSpPr>
        <p:grpSpPr>
          <a:xfrm>
            <a:off x="5044451" y="1556793"/>
            <a:ext cx="4517063" cy="565074"/>
            <a:chOff x="5310241" y="3063577"/>
            <a:chExt cx="4410000" cy="565074"/>
          </a:xfrm>
        </p:grpSpPr>
        <p:sp>
          <p:nvSpPr>
            <p:cNvPr id="26" name="모서리가 둥근 직사각형 25"/>
            <p:cNvSpPr/>
            <p:nvPr/>
          </p:nvSpPr>
          <p:spPr>
            <a:xfrm>
              <a:off x="5344473" y="3063577"/>
              <a:ext cx="4320480" cy="540000"/>
            </a:xfrm>
            <a:prstGeom prst="roundRect">
              <a:avLst>
                <a:gd name="adj" fmla="val 17347"/>
              </a:avLst>
            </a:prstGeom>
            <a:solidFill>
              <a:srgbClr val="ECF2F8"/>
            </a:solidFill>
            <a:ln w="22225">
              <a:solidFill>
                <a:srgbClr val="002B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7" name="직사각형 26"/>
            <p:cNvSpPr/>
            <p:nvPr/>
          </p:nvSpPr>
          <p:spPr>
            <a:xfrm>
              <a:off x="5310241" y="3521175"/>
              <a:ext cx="4410000" cy="1074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5113560" y="1575907"/>
            <a:ext cx="4364499" cy="412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영국</a:t>
            </a:r>
            <a:endParaRPr lang="en-US" altLang="ko-KR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9" name="모서리가 둥근 직사각형 28"/>
          <p:cNvSpPr/>
          <p:nvPr/>
        </p:nvSpPr>
        <p:spPr>
          <a:xfrm>
            <a:off x="462096" y="1560101"/>
            <a:ext cx="4418896" cy="2503347"/>
          </a:xfrm>
          <a:prstGeom prst="roundRect">
            <a:avLst>
              <a:gd name="adj" fmla="val 2861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30" name="그룹 29"/>
          <p:cNvGrpSpPr/>
          <p:nvPr/>
        </p:nvGrpSpPr>
        <p:grpSpPr>
          <a:xfrm>
            <a:off x="416497" y="1560101"/>
            <a:ext cx="4517063" cy="565074"/>
            <a:chOff x="5310241" y="3063577"/>
            <a:chExt cx="4410000" cy="565074"/>
          </a:xfrm>
        </p:grpSpPr>
        <p:sp>
          <p:nvSpPr>
            <p:cNvPr id="31" name="모서리가 둥근 직사각형 30"/>
            <p:cNvSpPr/>
            <p:nvPr/>
          </p:nvSpPr>
          <p:spPr>
            <a:xfrm>
              <a:off x="5344473" y="3063577"/>
              <a:ext cx="4320480" cy="540000"/>
            </a:xfrm>
            <a:prstGeom prst="roundRect">
              <a:avLst>
                <a:gd name="adj" fmla="val 17347"/>
              </a:avLst>
            </a:prstGeom>
            <a:solidFill>
              <a:srgbClr val="ECF2F8"/>
            </a:solidFill>
            <a:ln w="22225">
              <a:solidFill>
                <a:srgbClr val="002B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32" name="직사각형 31"/>
            <p:cNvSpPr/>
            <p:nvPr/>
          </p:nvSpPr>
          <p:spPr>
            <a:xfrm>
              <a:off x="5310241" y="3521175"/>
              <a:ext cx="4410000" cy="1074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485604" y="1579215"/>
            <a:ext cx="4364499" cy="412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미국</a:t>
            </a:r>
            <a:endParaRPr lang="en-US" altLang="ko-KR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165336" y="4456448"/>
            <a:ext cx="39664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latin typeface="나눔고딕" pitchFamily="50" charset="-127"/>
                <a:ea typeface="나눔고딕" pitchFamily="50" charset="-127"/>
              </a:rPr>
              <a:t>싱가포르 인프라 투자 예산 계획</a:t>
            </a:r>
          </a:p>
        </p:txBody>
      </p:sp>
      <p:sp>
        <p:nvSpPr>
          <p:cNvPr id="35" name="모서리가 둥근 직사각형 34"/>
          <p:cNvSpPr/>
          <p:nvPr/>
        </p:nvSpPr>
        <p:spPr>
          <a:xfrm>
            <a:off x="5086361" y="4160555"/>
            <a:ext cx="4418896" cy="2503347"/>
          </a:xfrm>
          <a:prstGeom prst="roundRect">
            <a:avLst>
              <a:gd name="adj" fmla="val 2861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36" name="그룹 35"/>
          <p:cNvGrpSpPr/>
          <p:nvPr/>
        </p:nvGrpSpPr>
        <p:grpSpPr>
          <a:xfrm>
            <a:off x="5040760" y="4160556"/>
            <a:ext cx="4517063" cy="565074"/>
            <a:chOff x="5310241" y="3063577"/>
            <a:chExt cx="4410000" cy="565074"/>
          </a:xfrm>
        </p:grpSpPr>
        <p:sp>
          <p:nvSpPr>
            <p:cNvPr id="37" name="모서리가 둥근 직사각형 36"/>
            <p:cNvSpPr/>
            <p:nvPr/>
          </p:nvSpPr>
          <p:spPr>
            <a:xfrm>
              <a:off x="5344473" y="3063577"/>
              <a:ext cx="4320480" cy="540000"/>
            </a:xfrm>
            <a:prstGeom prst="roundRect">
              <a:avLst>
                <a:gd name="adj" fmla="val 17347"/>
              </a:avLst>
            </a:prstGeom>
            <a:solidFill>
              <a:srgbClr val="ECF2F8"/>
            </a:solidFill>
            <a:ln w="22225">
              <a:solidFill>
                <a:srgbClr val="002B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38" name="직사각형 37"/>
            <p:cNvSpPr/>
            <p:nvPr/>
          </p:nvSpPr>
          <p:spPr>
            <a:xfrm>
              <a:off x="5310241" y="3521175"/>
              <a:ext cx="4410000" cy="1074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5109869" y="4179670"/>
            <a:ext cx="4364499" cy="412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일본</a:t>
            </a:r>
            <a:endParaRPr lang="en-US" altLang="ko-KR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1" name="모서리가 둥근 직사각형 40"/>
          <p:cNvSpPr/>
          <p:nvPr/>
        </p:nvSpPr>
        <p:spPr>
          <a:xfrm>
            <a:off x="458405" y="4163867"/>
            <a:ext cx="4418896" cy="2503347"/>
          </a:xfrm>
          <a:prstGeom prst="roundRect">
            <a:avLst>
              <a:gd name="adj" fmla="val 2861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43" name="그룹 42"/>
          <p:cNvGrpSpPr/>
          <p:nvPr/>
        </p:nvGrpSpPr>
        <p:grpSpPr>
          <a:xfrm>
            <a:off x="412806" y="4163864"/>
            <a:ext cx="4517063" cy="565074"/>
            <a:chOff x="5310241" y="3063577"/>
            <a:chExt cx="4410000" cy="565074"/>
          </a:xfrm>
        </p:grpSpPr>
        <p:sp>
          <p:nvSpPr>
            <p:cNvPr id="45" name="모서리가 둥근 직사각형 44"/>
            <p:cNvSpPr/>
            <p:nvPr/>
          </p:nvSpPr>
          <p:spPr>
            <a:xfrm>
              <a:off x="5344473" y="3063577"/>
              <a:ext cx="4320480" cy="540000"/>
            </a:xfrm>
            <a:prstGeom prst="roundRect">
              <a:avLst>
                <a:gd name="adj" fmla="val 17347"/>
              </a:avLst>
            </a:prstGeom>
            <a:solidFill>
              <a:srgbClr val="ECF2F8"/>
            </a:solidFill>
            <a:ln w="22225">
              <a:solidFill>
                <a:srgbClr val="002B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49" name="직사각형 48"/>
            <p:cNvSpPr/>
            <p:nvPr/>
          </p:nvSpPr>
          <p:spPr>
            <a:xfrm>
              <a:off x="5310241" y="3521175"/>
              <a:ext cx="4410000" cy="1074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481913" y="4182978"/>
            <a:ext cx="4364499" cy="412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독일</a:t>
            </a:r>
            <a:endParaRPr lang="en-US" altLang="ko-KR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51" name="_x275960176" descr="EMB0000110c072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6" b="1373"/>
          <a:stretch>
            <a:fillRect/>
          </a:stretch>
        </p:blipFill>
        <p:spPr bwMode="auto">
          <a:xfrm>
            <a:off x="799788" y="2023993"/>
            <a:ext cx="3755226" cy="2011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_x275957136" descr="EMB0000110c072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662" y="2041246"/>
            <a:ext cx="3806810" cy="2011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_x275959376" descr="EMB0000110c073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422" y="4625414"/>
            <a:ext cx="3591024" cy="2022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_x275956976" descr="EMB0000110c073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804" y="4640400"/>
            <a:ext cx="3744416" cy="1991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오른쪽 화살표 55"/>
          <p:cNvSpPr/>
          <p:nvPr/>
        </p:nvSpPr>
        <p:spPr>
          <a:xfrm rot="20349960">
            <a:off x="3709272" y="2505895"/>
            <a:ext cx="243801" cy="178628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58" name="오른쪽 화살표 57"/>
          <p:cNvSpPr/>
          <p:nvPr/>
        </p:nvSpPr>
        <p:spPr>
          <a:xfrm rot="20349960">
            <a:off x="8001133" y="3005609"/>
            <a:ext cx="243801" cy="178628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59" name="오른쪽 화살표 58"/>
          <p:cNvSpPr/>
          <p:nvPr/>
        </p:nvSpPr>
        <p:spPr>
          <a:xfrm rot="20349960">
            <a:off x="3006761" y="5322913"/>
            <a:ext cx="243801" cy="178628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61" name="오른쪽 화살표 60"/>
          <p:cNvSpPr/>
          <p:nvPr/>
        </p:nvSpPr>
        <p:spPr>
          <a:xfrm rot="20349960">
            <a:off x="7903297" y="5255042"/>
            <a:ext cx="243801" cy="178628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0" y="268344"/>
            <a:ext cx="9906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1.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글로벌 인프라 투자동향</a:t>
            </a:r>
          </a:p>
        </p:txBody>
      </p:sp>
    </p:spTree>
    <p:extLst>
      <p:ext uri="{BB962C8B-B14F-4D97-AF65-F5344CB8AC3E}">
        <p14:creationId xmlns:p14="http://schemas.microsoft.com/office/powerpoint/2010/main" val="25619269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416496" y="2445856"/>
            <a:ext cx="1800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altLang="ko-KR" sz="2000" b="1" i="1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“</a:t>
            </a:r>
            <a:r>
              <a:rPr lang="ko-KR" altLang="en-US" sz="2000" b="1" i="1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유럽도 향후 </a:t>
            </a:r>
            <a:r>
              <a:rPr lang="en-US" altLang="ko-KR" sz="2000" b="1" i="1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3</a:t>
            </a:r>
            <a:r>
              <a:rPr lang="ko-KR" altLang="en-US" sz="2000" b="1" i="1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년간 </a:t>
            </a:r>
            <a:r>
              <a:rPr lang="en-US" altLang="ko-KR" sz="2000" b="1" i="1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GDP </a:t>
            </a:r>
            <a:r>
              <a:rPr lang="ko-KR" altLang="en-US" sz="2000" b="1" i="1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성장률 상회하는 </a:t>
            </a:r>
            <a:endParaRPr lang="en-US" altLang="ko-KR" sz="2000" b="1" i="1" dirty="0">
              <a:solidFill>
                <a:prstClr val="black"/>
              </a:solidFill>
              <a:latin typeface="나눔고딕" pitchFamily="50" charset="-127"/>
              <a:ea typeface="나눔고딕" pitchFamily="50" charset="-127"/>
            </a:endParaRPr>
          </a:p>
          <a:p>
            <a:pPr algn="ctr" latinLnBrk="0"/>
            <a:r>
              <a:rPr lang="ko-KR" altLang="en-US" sz="2000" b="1" i="1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토목투자 성장 예상</a:t>
            </a:r>
            <a:r>
              <a:rPr lang="en-US" altLang="ko-KR" sz="2000" b="1" i="1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”</a:t>
            </a:r>
            <a:endParaRPr lang="ko-KR" altLang="en-US" sz="2000" b="1" i="1" dirty="0">
              <a:solidFill>
                <a:prstClr val="black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737" y="764704"/>
            <a:ext cx="6480720" cy="6010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268344"/>
            <a:ext cx="9906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1.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글로벌 인프라 투자동향</a:t>
            </a:r>
          </a:p>
        </p:txBody>
      </p:sp>
    </p:spTree>
    <p:extLst>
      <p:ext uri="{BB962C8B-B14F-4D97-AF65-F5344CB8AC3E}">
        <p14:creationId xmlns:p14="http://schemas.microsoft.com/office/powerpoint/2010/main" val="171636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모서리가 둥근 직사각형 51"/>
          <p:cNvSpPr/>
          <p:nvPr/>
        </p:nvSpPr>
        <p:spPr>
          <a:xfrm>
            <a:off x="4991069" y="2471103"/>
            <a:ext cx="4577724" cy="3552624"/>
          </a:xfrm>
          <a:prstGeom prst="roundRect">
            <a:avLst>
              <a:gd name="adj" fmla="val 3127"/>
            </a:avLst>
          </a:prstGeom>
          <a:noFill/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53" name="그룹 52"/>
          <p:cNvGrpSpPr/>
          <p:nvPr/>
        </p:nvGrpSpPr>
        <p:grpSpPr>
          <a:xfrm>
            <a:off x="4953000" y="2060848"/>
            <a:ext cx="4674396" cy="512517"/>
            <a:chOff x="5310241" y="3063577"/>
            <a:chExt cx="4410000" cy="565074"/>
          </a:xfrm>
        </p:grpSpPr>
        <p:sp>
          <p:nvSpPr>
            <p:cNvPr id="54" name="모서리가 둥근 직사각형 53"/>
            <p:cNvSpPr/>
            <p:nvPr/>
          </p:nvSpPr>
          <p:spPr>
            <a:xfrm>
              <a:off x="5344473" y="3063577"/>
              <a:ext cx="4320480" cy="540000"/>
            </a:xfrm>
            <a:prstGeom prst="roundRect">
              <a:avLst>
                <a:gd name="adj" fmla="val 17347"/>
              </a:avLst>
            </a:prstGeom>
            <a:solidFill>
              <a:srgbClr val="ECF2F8"/>
            </a:solidFill>
            <a:ln w="22225">
              <a:solidFill>
                <a:srgbClr val="002B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/>
            <p:cNvSpPr/>
            <p:nvPr/>
          </p:nvSpPr>
          <p:spPr>
            <a:xfrm>
              <a:off x="5310241" y="3521175"/>
              <a:ext cx="4410000" cy="1074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731159" y="368039"/>
            <a:ext cx="4736108" cy="423344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r>
              <a:rPr lang="en-US" altLang="ko-KR" sz="2200" b="1" dirty="0">
                <a:ea typeface="나눔고딕" panose="020D0604000000000000" pitchFamily="50" charset="-127"/>
                <a:cs typeface="함초롬바탕" panose="02030504000101010101" pitchFamily="18" charset="-127"/>
              </a:rPr>
              <a:t>SOC</a:t>
            </a:r>
            <a:r>
              <a:rPr lang="ko-KR" altLang="en-US" sz="2200" b="1" dirty="0">
                <a:ea typeface="나눔고딕" panose="020D0604000000000000" pitchFamily="50" charset="-127"/>
                <a:cs typeface="함초롬바탕" panose="02030504000101010101" pitchFamily="18" charset="-127"/>
              </a:rPr>
              <a:t>투자 추이와 전망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7127" y="376678"/>
            <a:ext cx="542470" cy="423344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 algn="ctr"/>
            <a:r>
              <a:rPr lang="en-US" altLang="ko-KR" sz="220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Ⅰ</a:t>
            </a:r>
            <a:endParaRPr lang="ko-KR" altLang="en-US" sz="2200" dirty="0">
              <a:solidFill>
                <a:schemeClr val="bg1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299431" y="2471103"/>
            <a:ext cx="4577724" cy="3552624"/>
          </a:xfrm>
          <a:prstGeom prst="roundRect">
            <a:avLst>
              <a:gd name="adj" fmla="val 3127"/>
            </a:avLst>
          </a:prstGeom>
          <a:noFill/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16896" y="2580736"/>
            <a:ext cx="846854" cy="223289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 algn="r"/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단위 </a:t>
            </a:r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조원</a:t>
            </a:r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9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17" name="그룹 16"/>
          <p:cNvGrpSpPr/>
          <p:nvPr/>
        </p:nvGrpSpPr>
        <p:grpSpPr>
          <a:xfrm>
            <a:off x="261362" y="2060848"/>
            <a:ext cx="4674396" cy="512517"/>
            <a:chOff x="5310241" y="3063577"/>
            <a:chExt cx="4410000" cy="565074"/>
          </a:xfrm>
        </p:grpSpPr>
        <p:sp>
          <p:nvSpPr>
            <p:cNvPr id="18" name="모서리가 둥근 직사각형 17"/>
            <p:cNvSpPr/>
            <p:nvPr/>
          </p:nvSpPr>
          <p:spPr>
            <a:xfrm>
              <a:off x="5344473" y="3063577"/>
              <a:ext cx="4320480" cy="540000"/>
            </a:xfrm>
            <a:prstGeom prst="roundRect">
              <a:avLst>
                <a:gd name="adj" fmla="val 17347"/>
              </a:avLst>
            </a:prstGeom>
            <a:solidFill>
              <a:srgbClr val="ECF2F8"/>
            </a:solidFill>
            <a:ln w="22225">
              <a:solidFill>
                <a:srgbClr val="002B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5310241" y="3521175"/>
              <a:ext cx="4410000" cy="1074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299431" y="2072271"/>
            <a:ext cx="4577724" cy="379743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 algn="ctr">
              <a:lnSpc>
                <a:spcPts val="2296"/>
              </a:lnSpc>
            </a:pP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박근혜 정부의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SOC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예산 추이와 계획</a:t>
            </a:r>
            <a:endParaRPr lang="en-US" altLang="ko-KR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61361" y="6037051"/>
            <a:ext cx="4002345" cy="223320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r>
              <a:rPr lang="ko-KR" altLang="en-US" sz="9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자료 </a:t>
            </a:r>
            <a:r>
              <a:rPr lang="en-US" altLang="ko-KR" sz="9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900" dirty="0" err="1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기획재정부</a:t>
            </a:r>
            <a:endParaRPr lang="ko-KR" altLang="en-US" sz="9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983103" y="6038222"/>
            <a:ext cx="4002345" cy="223320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r>
              <a:rPr lang="ko-KR" altLang="en-US" sz="9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자료 </a:t>
            </a:r>
            <a:r>
              <a:rPr lang="en-US" altLang="ko-KR" sz="9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900" dirty="0" err="1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기획재정부</a:t>
            </a:r>
            <a:endParaRPr lang="ko-KR" altLang="en-US" sz="9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36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491" y="-14714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240958"/>
            <a:ext cx="71852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9967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400" b="1" spc="-8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1. SOC </a:t>
            </a:r>
            <a:r>
              <a:rPr lang="ko-KR" altLang="en-US" sz="2400" b="1" spc="-8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예산 추이와 전망</a:t>
            </a:r>
            <a:endParaRPr lang="en-US" altLang="ko-KR" sz="2300" b="1" spc="-80" dirty="0">
              <a:solidFill>
                <a:srgbClr val="47C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625408" y="2564904"/>
            <a:ext cx="931585" cy="223289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 algn="r"/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단위 </a:t>
            </a:r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조원</a:t>
            </a:r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9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42" name="그룹 41"/>
          <p:cNvGrpSpPr/>
          <p:nvPr/>
        </p:nvGrpSpPr>
        <p:grpSpPr>
          <a:xfrm>
            <a:off x="0" y="1051200"/>
            <a:ext cx="9906000" cy="522427"/>
            <a:chOff x="-770668" y="-1393736"/>
            <a:chExt cx="9666537" cy="522427"/>
          </a:xfrm>
        </p:grpSpPr>
        <p:sp>
          <p:nvSpPr>
            <p:cNvPr id="43" name="직사각형 42"/>
            <p:cNvSpPr/>
            <p:nvPr/>
          </p:nvSpPr>
          <p:spPr>
            <a:xfrm>
              <a:off x="-770668" y="-1393736"/>
              <a:ext cx="9666537" cy="522427"/>
            </a:xfrm>
            <a:prstGeom prst="rect">
              <a:avLst/>
            </a:prstGeom>
            <a:solidFill>
              <a:srgbClr val="E2E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3969" tIns="41985" rIns="83969" bIns="41985"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-660197" y="-1338916"/>
              <a:ext cx="9505056" cy="400093"/>
            </a:xfrm>
            <a:prstGeom prst="rect">
              <a:avLst/>
            </a:prstGeom>
            <a:noFill/>
          </p:spPr>
          <p:txBody>
            <a:bodyPr wrap="square" lIns="91422" tIns="45712" rIns="91422" bIns="45712" rtlCol="0" anchor="ctr">
              <a:spAutoFit/>
            </a:bodyPr>
            <a:lstStyle/>
            <a:p>
              <a:pPr algn="ctr"/>
              <a:r>
                <a:rPr lang="ko-KR" altLang="en-US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박근혜 정부에서도 </a:t>
              </a:r>
              <a:r>
                <a:rPr lang="en-US" altLang="ko-KR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SOC</a:t>
              </a:r>
              <a:r>
                <a:rPr lang="ko-KR" altLang="en-US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예산 축소 계획</a:t>
              </a:r>
              <a:r>
                <a:rPr lang="en-US" altLang="ko-KR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, </a:t>
              </a:r>
              <a:r>
                <a:rPr lang="ko-KR" altLang="en-US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문재인 정부에서는 축소 규모 확대 계획</a:t>
              </a: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5584138" y="2080336"/>
            <a:ext cx="3802228" cy="353582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 algn="ctr">
              <a:lnSpc>
                <a:spcPts val="2296"/>
              </a:lnSpc>
            </a:pP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문재인 정부의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SOC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예산 추이와 계획</a:t>
            </a:r>
            <a:endParaRPr lang="en-US" altLang="ko-KR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198" y="2777913"/>
            <a:ext cx="4328298" cy="2955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0" name="직선 화살표 연결선 39"/>
          <p:cNvCxnSpPr/>
          <p:nvPr/>
        </p:nvCxnSpPr>
        <p:spPr>
          <a:xfrm>
            <a:off x="7940333" y="3301918"/>
            <a:ext cx="1260000" cy="5400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8193360" y="3182627"/>
            <a:ext cx="1222801" cy="246373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r>
              <a:rPr lang="ko-KR" altLang="en-US" sz="105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연평균 </a:t>
            </a:r>
            <a:r>
              <a:rPr lang="en-US" altLang="ko-KR" sz="1050" b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7.3% </a:t>
            </a:r>
            <a:r>
              <a:rPr lang="ko-KR" altLang="en-US" sz="105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축소</a:t>
            </a:r>
          </a:p>
        </p:txBody>
      </p:sp>
      <p:pic>
        <p:nvPicPr>
          <p:cNvPr id="4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03" y="2780928"/>
            <a:ext cx="4420054" cy="29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7" name="직선 화살표 연결선 46"/>
          <p:cNvCxnSpPr/>
          <p:nvPr/>
        </p:nvCxnSpPr>
        <p:spPr>
          <a:xfrm>
            <a:off x="3216340" y="3149435"/>
            <a:ext cx="1404000" cy="4680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3512840" y="2996952"/>
            <a:ext cx="1222801" cy="246373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r>
              <a:rPr lang="ko-KR" altLang="en-US" sz="105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연평균 </a:t>
            </a:r>
            <a:r>
              <a:rPr lang="en-US" altLang="ko-KR" sz="105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6.0% </a:t>
            </a:r>
            <a:r>
              <a:rPr lang="ko-KR" altLang="en-US" sz="105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축소</a:t>
            </a:r>
          </a:p>
        </p:txBody>
      </p:sp>
    </p:spTree>
    <p:extLst>
      <p:ext uri="{BB962C8B-B14F-4D97-AF65-F5344CB8AC3E}">
        <p14:creationId xmlns:p14="http://schemas.microsoft.com/office/powerpoint/2010/main" val="12266517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2172" y="962357"/>
            <a:ext cx="9904703" cy="522427"/>
          </a:xfrm>
          <a:prstGeom prst="rect">
            <a:avLst/>
          </a:prstGeom>
          <a:solidFill>
            <a:srgbClr val="E2E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5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0" y="1023119"/>
            <a:ext cx="990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아시아 국가</a:t>
            </a:r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인프라 투자 성장률이 </a:t>
            </a:r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GDP </a:t>
            </a:r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성장률 상회</a:t>
            </a:r>
          </a:p>
        </p:txBody>
      </p:sp>
      <p:sp>
        <p:nvSpPr>
          <p:cNvPr id="65" name="모서리가 둥근 직사각형 64"/>
          <p:cNvSpPr/>
          <p:nvPr/>
        </p:nvSpPr>
        <p:spPr>
          <a:xfrm>
            <a:off x="519171" y="1659578"/>
            <a:ext cx="8955408" cy="4490918"/>
          </a:xfrm>
          <a:prstGeom prst="roundRect">
            <a:avLst>
              <a:gd name="adj" fmla="val 2595"/>
            </a:avLst>
          </a:prstGeom>
          <a:noFill/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16496" y="6222504"/>
            <a:ext cx="95770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sz="9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자료</a:t>
            </a:r>
            <a:r>
              <a:rPr lang="en-US" altLang="ko-KR" sz="9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: PwC(2017) “Understanding infrastructure opportunities in ASEAN”, Oxford Economics; World Bank data</a:t>
            </a:r>
          </a:p>
        </p:txBody>
      </p:sp>
      <p:grpSp>
        <p:nvGrpSpPr>
          <p:cNvPr id="67" name="그룹 66"/>
          <p:cNvGrpSpPr/>
          <p:nvPr/>
        </p:nvGrpSpPr>
        <p:grpSpPr>
          <a:xfrm>
            <a:off x="447165" y="1659578"/>
            <a:ext cx="9138661" cy="565074"/>
            <a:chOff x="5310241" y="3063577"/>
            <a:chExt cx="4410000" cy="565074"/>
          </a:xfrm>
        </p:grpSpPr>
        <p:sp>
          <p:nvSpPr>
            <p:cNvPr id="68" name="모서리가 둥근 직사각형 67"/>
            <p:cNvSpPr/>
            <p:nvPr/>
          </p:nvSpPr>
          <p:spPr>
            <a:xfrm>
              <a:off x="5344473" y="3063577"/>
              <a:ext cx="4320480" cy="540000"/>
            </a:xfrm>
            <a:prstGeom prst="roundRect">
              <a:avLst>
                <a:gd name="adj" fmla="val 17347"/>
              </a:avLst>
            </a:prstGeom>
            <a:solidFill>
              <a:srgbClr val="ECF2F8"/>
            </a:solidFill>
            <a:ln w="22225">
              <a:solidFill>
                <a:srgbClr val="002B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69" name="직사각형 68"/>
            <p:cNvSpPr/>
            <p:nvPr/>
          </p:nvSpPr>
          <p:spPr>
            <a:xfrm>
              <a:off x="5310241" y="3521175"/>
              <a:ext cx="4410000" cy="1074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70" name="TextBox 69"/>
          <p:cNvSpPr txBox="1"/>
          <p:nvPr/>
        </p:nvSpPr>
        <p:spPr>
          <a:xfrm>
            <a:off x="522372" y="1659578"/>
            <a:ext cx="8951890" cy="412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아시아 국가의 인프라 투자 성장률과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GDP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성장률 비교 </a:t>
            </a:r>
            <a:endParaRPr lang="en-US" altLang="ko-KR" sz="12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6145" name="_x264294560" descr="EMB00000d28128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668" y="2249127"/>
            <a:ext cx="7560840" cy="3812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0" y="268344"/>
            <a:ext cx="9906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1.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글로벌 인프라 투자동향</a:t>
            </a:r>
          </a:p>
        </p:txBody>
      </p:sp>
    </p:spTree>
    <p:extLst>
      <p:ext uri="{BB962C8B-B14F-4D97-AF65-F5344CB8AC3E}">
        <p14:creationId xmlns:p14="http://schemas.microsoft.com/office/powerpoint/2010/main" val="29786603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직사각형 50"/>
          <p:cNvSpPr/>
          <p:nvPr/>
        </p:nvSpPr>
        <p:spPr>
          <a:xfrm>
            <a:off x="2172" y="962357"/>
            <a:ext cx="9904703" cy="522427"/>
          </a:xfrm>
          <a:prstGeom prst="rect">
            <a:avLst/>
          </a:prstGeom>
          <a:solidFill>
            <a:srgbClr val="E2E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9" t="21123" r="4773" b="5852"/>
          <a:stretch/>
        </p:blipFill>
        <p:spPr bwMode="auto">
          <a:xfrm>
            <a:off x="1078772" y="2654838"/>
            <a:ext cx="3082140" cy="2737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0" y="268344"/>
            <a:ext cx="9906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2.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싱가포르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1023119"/>
            <a:ext cx="990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인프라 부문 글로벌</a:t>
            </a:r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경쟁력 </a:t>
            </a:r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2</a:t>
            </a:r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위에도 불구</a:t>
            </a:r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인프라 투자 예산 증액</a:t>
            </a:r>
          </a:p>
        </p:txBody>
      </p:sp>
      <p:cxnSp>
        <p:nvCxnSpPr>
          <p:cNvPr id="6" name="직선 연결선 5"/>
          <p:cNvCxnSpPr/>
          <p:nvPr/>
        </p:nvCxnSpPr>
        <p:spPr>
          <a:xfrm>
            <a:off x="920552" y="2393004"/>
            <a:ext cx="0" cy="315742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 flipH="1">
            <a:off x="920554" y="5550428"/>
            <a:ext cx="339885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950225" y="5550432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나눔고딕" pitchFamily="50" charset="-127"/>
                <a:ea typeface="나눔고딕" pitchFamily="50" charset="-127"/>
              </a:rPr>
              <a:t>2013</a:t>
            </a:r>
          </a:p>
          <a:p>
            <a:r>
              <a:rPr lang="en-US" altLang="ko-KR" sz="1200" dirty="0">
                <a:latin typeface="나눔고딕" pitchFamily="50" charset="-127"/>
                <a:ea typeface="나눔고딕" pitchFamily="50" charset="-127"/>
              </a:rPr>
              <a:t>- 2014</a:t>
            </a:r>
            <a:endParaRPr lang="ko-KR" altLang="en-US" sz="1200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568624" y="5550432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나눔고딕" pitchFamily="50" charset="-127"/>
                <a:ea typeface="나눔고딕" pitchFamily="50" charset="-127"/>
              </a:rPr>
              <a:t>2014</a:t>
            </a:r>
          </a:p>
          <a:p>
            <a:r>
              <a:rPr lang="en-US" altLang="ko-KR" sz="1200" dirty="0">
                <a:latin typeface="나눔고딕" pitchFamily="50" charset="-127"/>
                <a:ea typeface="나눔고딕" pitchFamily="50" charset="-127"/>
              </a:rPr>
              <a:t>- 2015</a:t>
            </a:r>
            <a:endParaRPr lang="ko-KR" altLang="en-US" sz="1200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216696" y="5550432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나눔고딕" pitchFamily="50" charset="-127"/>
                <a:ea typeface="나눔고딕" pitchFamily="50" charset="-127"/>
              </a:rPr>
              <a:t>2015</a:t>
            </a:r>
          </a:p>
          <a:p>
            <a:r>
              <a:rPr lang="en-US" altLang="ko-KR" sz="1200" dirty="0">
                <a:latin typeface="나눔고딕" pitchFamily="50" charset="-127"/>
                <a:ea typeface="나눔고딕" pitchFamily="50" charset="-127"/>
              </a:rPr>
              <a:t>- 2016</a:t>
            </a:r>
            <a:endParaRPr lang="ko-KR" altLang="en-US" sz="1200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506466" y="5564659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나눔고딕" pitchFamily="50" charset="-127"/>
                <a:ea typeface="나눔고딕" pitchFamily="50" charset="-127"/>
              </a:rPr>
              <a:t>2017</a:t>
            </a:r>
          </a:p>
          <a:p>
            <a:r>
              <a:rPr lang="en-US" altLang="ko-KR" sz="1200" b="1" dirty="0">
                <a:latin typeface="나눔고딕" pitchFamily="50" charset="-127"/>
                <a:ea typeface="나눔고딕" pitchFamily="50" charset="-127"/>
              </a:rPr>
              <a:t>- 2018</a:t>
            </a:r>
            <a:endParaRPr lang="ko-KR" altLang="en-US" sz="1200" b="1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072144" y="4193143"/>
            <a:ext cx="547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0056AC"/>
                </a:solidFill>
                <a:latin typeface="나눔고딕" pitchFamily="50" charset="-127"/>
                <a:ea typeface="나눔고딕" pitchFamily="50" charset="-127"/>
              </a:rPr>
              <a:t>4</a:t>
            </a:r>
            <a:r>
              <a:rPr lang="ko-KR" altLang="en-US" sz="1200" dirty="0">
                <a:solidFill>
                  <a:srgbClr val="0056AC"/>
                </a:solidFill>
                <a:latin typeface="나눔고딕" pitchFamily="50" charset="-127"/>
                <a:ea typeface="나눔고딕" pitchFamily="50" charset="-127"/>
              </a:rPr>
              <a:t>위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602857" y="4780301"/>
            <a:ext cx="547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>
                <a:solidFill>
                  <a:srgbClr val="0056AC"/>
                </a:solidFill>
                <a:latin typeface="나눔고딕" pitchFamily="50" charset="-127"/>
                <a:ea typeface="나눔고딕" pitchFamily="50" charset="-127"/>
              </a:rPr>
              <a:t>5</a:t>
            </a:r>
            <a:r>
              <a:rPr lang="ko-KR" altLang="en-US" sz="1200" dirty="0">
                <a:solidFill>
                  <a:srgbClr val="0056AC"/>
                </a:solidFill>
                <a:latin typeface="나눔고딕" pitchFamily="50" charset="-127"/>
                <a:ea typeface="나눔고딕" pitchFamily="50" charset="-127"/>
              </a:rPr>
              <a:t>위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92560" y="4780302"/>
            <a:ext cx="547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0056AC"/>
                </a:solidFill>
                <a:latin typeface="나눔고딕" pitchFamily="50" charset="-127"/>
                <a:ea typeface="나눔고딕" pitchFamily="50" charset="-127"/>
              </a:rPr>
              <a:t>5</a:t>
            </a:r>
            <a:r>
              <a:rPr lang="ko-KR" altLang="en-US" sz="1200" dirty="0">
                <a:solidFill>
                  <a:srgbClr val="0056AC"/>
                </a:solidFill>
                <a:latin typeface="나눔고딕" pitchFamily="50" charset="-127"/>
                <a:ea typeface="나눔고딕" pitchFamily="50" charset="-127"/>
              </a:rPr>
              <a:t>위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654376" y="2550052"/>
            <a:ext cx="547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latin typeface="나눔고딕" pitchFamily="50" charset="-127"/>
                <a:ea typeface="나눔고딕" pitchFamily="50" charset="-127"/>
              </a:rPr>
              <a:t>2</a:t>
            </a:r>
            <a:r>
              <a:rPr lang="ko-KR" altLang="en-US" sz="1200" b="1" dirty="0">
                <a:latin typeface="나눔고딕" pitchFamily="50" charset="-127"/>
                <a:ea typeface="나눔고딕" pitchFamily="50" charset="-127"/>
              </a:rPr>
              <a:t>위</a:t>
            </a:r>
          </a:p>
        </p:txBody>
      </p:sp>
      <p:cxnSp>
        <p:nvCxnSpPr>
          <p:cNvPr id="40" name="직선 연결선 39"/>
          <p:cNvCxnSpPr/>
          <p:nvPr/>
        </p:nvCxnSpPr>
        <p:spPr>
          <a:xfrm>
            <a:off x="5529064" y="2393004"/>
            <a:ext cx="0" cy="315742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연결선 40"/>
          <p:cNvCxnSpPr/>
          <p:nvPr/>
        </p:nvCxnSpPr>
        <p:spPr>
          <a:xfrm flipH="1">
            <a:off x="5535053" y="5550428"/>
            <a:ext cx="352240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6072656" y="5641604"/>
            <a:ext cx="792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latin typeface="나눔고딕" pitchFamily="50" charset="-127"/>
                <a:ea typeface="나눔고딕" pitchFamily="50" charset="-127"/>
              </a:rPr>
              <a:t>2017</a:t>
            </a:r>
            <a:endParaRPr lang="ko-KR" altLang="en-US" sz="1400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651164" y="5641604"/>
            <a:ext cx="792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latin typeface="나눔고딕" pitchFamily="50" charset="-127"/>
                <a:ea typeface="나눔고딕" pitchFamily="50" charset="-127"/>
              </a:rPr>
              <a:t>2020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5169027" y="1982439"/>
            <a:ext cx="39664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latin typeface="나눔고딕" pitchFamily="50" charset="-127"/>
                <a:ea typeface="나눔고딕" pitchFamily="50" charset="-127"/>
              </a:rPr>
              <a:t>싱가포르 인프라 투자 예산 계획</a:t>
            </a:r>
          </a:p>
        </p:txBody>
      </p:sp>
      <p:sp>
        <p:nvSpPr>
          <p:cNvPr id="38" name="직사각형 37"/>
          <p:cNvSpPr/>
          <p:nvPr/>
        </p:nvSpPr>
        <p:spPr>
          <a:xfrm>
            <a:off x="6144666" y="3971718"/>
            <a:ext cx="612635" cy="157024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54" name="직사각형 53"/>
          <p:cNvSpPr/>
          <p:nvPr/>
        </p:nvSpPr>
        <p:spPr>
          <a:xfrm>
            <a:off x="7724743" y="3121323"/>
            <a:ext cx="612635" cy="2420641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587670" y="3362312"/>
            <a:ext cx="17620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latin typeface="나눔고딕" pitchFamily="50" charset="-127"/>
                <a:ea typeface="나눔고딕" pitchFamily="50" charset="-127"/>
              </a:rPr>
              <a:t>S$183</a:t>
            </a:r>
            <a:r>
              <a:rPr lang="ko-KR" altLang="en-US" sz="1400" dirty="0">
                <a:latin typeface="나눔고딕" pitchFamily="50" charset="-127"/>
                <a:ea typeface="나눔고딕" pitchFamily="50" charset="-127"/>
              </a:rPr>
              <a:t>억</a:t>
            </a:r>
            <a:endParaRPr lang="en-US" altLang="ko-KR" sz="1400" dirty="0">
              <a:latin typeface="나눔고딕" pitchFamily="50" charset="-127"/>
              <a:ea typeface="나눔고딕" pitchFamily="50" charset="-127"/>
            </a:endParaRPr>
          </a:p>
          <a:p>
            <a:pPr algn="ctr"/>
            <a:r>
              <a:rPr lang="en-US" altLang="ko-KR" sz="1400" dirty="0">
                <a:latin typeface="나눔고딕" pitchFamily="50" charset="-127"/>
                <a:ea typeface="나눔고딕" pitchFamily="50" charset="-127"/>
              </a:rPr>
              <a:t>(GDP</a:t>
            </a:r>
            <a:r>
              <a:rPr lang="ko-KR" altLang="en-US" sz="1400" dirty="0">
                <a:latin typeface="나눔고딕" pitchFamily="50" charset="-127"/>
                <a:ea typeface="나눔고딕" pitchFamily="50" charset="-127"/>
              </a:rPr>
              <a:t>의</a:t>
            </a:r>
            <a:r>
              <a:rPr lang="en-US" altLang="ko-KR" sz="1400" dirty="0">
                <a:latin typeface="나눔고딕" pitchFamily="50" charset="-127"/>
                <a:ea typeface="나눔고딕" pitchFamily="50" charset="-127"/>
              </a:rPr>
              <a:t> 4.4%)</a:t>
            </a:r>
            <a:endParaRPr lang="ko-KR" altLang="en-US" sz="1400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7166179" y="2536544"/>
            <a:ext cx="17620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C00000"/>
                </a:solidFill>
                <a:latin typeface="나눔고딕" pitchFamily="50" charset="-127"/>
                <a:ea typeface="나눔고딕" pitchFamily="50" charset="-127"/>
              </a:rPr>
              <a:t>S$300</a:t>
            </a:r>
            <a:r>
              <a:rPr lang="ko-KR" altLang="en-US" sz="1400" dirty="0">
                <a:solidFill>
                  <a:srgbClr val="C00000"/>
                </a:solidFill>
                <a:latin typeface="나눔고딕" pitchFamily="50" charset="-127"/>
                <a:ea typeface="나눔고딕" pitchFamily="50" charset="-127"/>
              </a:rPr>
              <a:t>억</a:t>
            </a:r>
            <a:endParaRPr lang="en-US" altLang="ko-KR" sz="1400" dirty="0">
              <a:solidFill>
                <a:srgbClr val="C00000"/>
              </a:solidFill>
              <a:latin typeface="나눔고딕" pitchFamily="50" charset="-127"/>
              <a:ea typeface="나눔고딕" pitchFamily="50" charset="-127"/>
            </a:endParaRPr>
          </a:p>
          <a:p>
            <a:pPr algn="ctr"/>
            <a:r>
              <a:rPr lang="en-US" altLang="ko-KR" sz="1400" dirty="0">
                <a:solidFill>
                  <a:srgbClr val="C00000"/>
                </a:solidFill>
                <a:latin typeface="나눔고딕" pitchFamily="50" charset="-127"/>
                <a:ea typeface="나눔고딕" pitchFamily="50" charset="-127"/>
              </a:rPr>
              <a:t>(GDP</a:t>
            </a:r>
            <a:r>
              <a:rPr lang="ko-KR" altLang="en-US" sz="1400" dirty="0">
                <a:solidFill>
                  <a:srgbClr val="C00000"/>
                </a:solidFill>
                <a:latin typeface="나눔고딕" pitchFamily="50" charset="-127"/>
                <a:ea typeface="나눔고딕" pitchFamily="50" charset="-127"/>
              </a:rPr>
              <a:t>의</a:t>
            </a:r>
            <a:r>
              <a:rPr lang="en-US" altLang="ko-KR" sz="1400" dirty="0">
                <a:solidFill>
                  <a:srgbClr val="C00000"/>
                </a:solidFill>
                <a:latin typeface="나눔고딕" pitchFamily="50" charset="-127"/>
                <a:ea typeface="나눔고딕" pitchFamily="50" charset="-127"/>
              </a:rPr>
              <a:t> 6%)</a:t>
            </a:r>
            <a:endParaRPr lang="ko-KR" altLang="en-US" sz="1400" dirty="0">
              <a:solidFill>
                <a:srgbClr val="C0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cxnSp>
        <p:nvCxnSpPr>
          <p:cNvPr id="53" name="직선 화살표 연결선 52"/>
          <p:cNvCxnSpPr/>
          <p:nvPr/>
        </p:nvCxnSpPr>
        <p:spPr>
          <a:xfrm flipV="1">
            <a:off x="7041234" y="3121323"/>
            <a:ext cx="308498" cy="240993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079512" y="6294512"/>
            <a:ext cx="389091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dirty="0">
                <a:latin typeface="나눔고딕" pitchFamily="50" charset="-127"/>
                <a:ea typeface="나눔고딕" pitchFamily="50" charset="-127"/>
              </a:rPr>
              <a:t>자료 </a:t>
            </a:r>
            <a:r>
              <a:rPr lang="en-US" altLang="ko-KR" sz="900" dirty="0">
                <a:latin typeface="나눔고딕" pitchFamily="50" charset="-127"/>
                <a:ea typeface="나눔고딕" pitchFamily="50" charset="-127"/>
              </a:rPr>
              <a:t>: Credit Suisse Estimates, Ministry of Finance of Singapore</a:t>
            </a:r>
            <a:endParaRPr lang="ko-KR" altLang="en-US" sz="900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452722" y="6290663"/>
            <a:ext cx="407356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dirty="0">
                <a:latin typeface="나눔고딕" pitchFamily="50" charset="-127"/>
                <a:ea typeface="나눔고딕" pitchFamily="50" charset="-127"/>
              </a:rPr>
              <a:t>자료 </a:t>
            </a:r>
            <a:r>
              <a:rPr lang="en-US" altLang="ko-KR" sz="900" dirty="0">
                <a:latin typeface="나눔고딕" pitchFamily="50" charset="-127"/>
                <a:ea typeface="나눔고딕" pitchFamily="50" charset="-127"/>
              </a:rPr>
              <a:t>: Global Competitiveness Report, World Economic Forum</a:t>
            </a:r>
          </a:p>
        </p:txBody>
      </p:sp>
      <p:sp>
        <p:nvSpPr>
          <p:cNvPr id="39" name="모서리가 둥근 직사각형 38"/>
          <p:cNvSpPr/>
          <p:nvPr/>
        </p:nvSpPr>
        <p:spPr>
          <a:xfrm>
            <a:off x="5090052" y="1686550"/>
            <a:ext cx="4418896" cy="4583261"/>
          </a:xfrm>
          <a:prstGeom prst="roundRect">
            <a:avLst>
              <a:gd name="adj" fmla="val 714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42" name="그룹 41"/>
          <p:cNvGrpSpPr/>
          <p:nvPr/>
        </p:nvGrpSpPr>
        <p:grpSpPr>
          <a:xfrm>
            <a:off x="5044451" y="1686547"/>
            <a:ext cx="4517063" cy="571012"/>
            <a:chOff x="5310241" y="3063577"/>
            <a:chExt cx="4410000" cy="571012"/>
          </a:xfrm>
        </p:grpSpPr>
        <p:sp>
          <p:nvSpPr>
            <p:cNvPr id="44" name="모서리가 둥근 직사각형 43"/>
            <p:cNvSpPr/>
            <p:nvPr/>
          </p:nvSpPr>
          <p:spPr>
            <a:xfrm>
              <a:off x="5344473" y="3063577"/>
              <a:ext cx="4320480" cy="540000"/>
            </a:xfrm>
            <a:prstGeom prst="roundRect">
              <a:avLst>
                <a:gd name="adj" fmla="val 17347"/>
              </a:avLst>
            </a:prstGeom>
            <a:solidFill>
              <a:srgbClr val="ECF2F8"/>
            </a:solidFill>
            <a:ln w="22225">
              <a:solidFill>
                <a:srgbClr val="002B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46" name="직사각형 45"/>
            <p:cNvSpPr/>
            <p:nvPr/>
          </p:nvSpPr>
          <p:spPr>
            <a:xfrm>
              <a:off x="5310241" y="3527113"/>
              <a:ext cx="4410000" cy="1074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5113560" y="1705661"/>
            <a:ext cx="4364499" cy="3820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싱가포르 인프라 투자 예산 계획</a:t>
            </a:r>
            <a:endParaRPr lang="en-US" altLang="ko-KR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8" name="모서리가 둥근 직사각형 47"/>
          <p:cNvSpPr/>
          <p:nvPr/>
        </p:nvSpPr>
        <p:spPr>
          <a:xfrm>
            <a:off x="462096" y="1689856"/>
            <a:ext cx="4418896" cy="4583261"/>
          </a:xfrm>
          <a:prstGeom prst="roundRect">
            <a:avLst>
              <a:gd name="adj" fmla="val 1711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49" name="그룹 48"/>
          <p:cNvGrpSpPr/>
          <p:nvPr/>
        </p:nvGrpSpPr>
        <p:grpSpPr>
          <a:xfrm>
            <a:off x="416497" y="1689855"/>
            <a:ext cx="4517063" cy="565074"/>
            <a:chOff x="5310241" y="3063577"/>
            <a:chExt cx="4410000" cy="565074"/>
          </a:xfrm>
        </p:grpSpPr>
        <p:sp>
          <p:nvSpPr>
            <p:cNvPr id="50" name="모서리가 둥근 직사각형 49"/>
            <p:cNvSpPr/>
            <p:nvPr/>
          </p:nvSpPr>
          <p:spPr>
            <a:xfrm>
              <a:off x="5344473" y="3063577"/>
              <a:ext cx="4320480" cy="540000"/>
            </a:xfrm>
            <a:prstGeom prst="roundRect">
              <a:avLst>
                <a:gd name="adj" fmla="val 17347"/>
              </a:avLst>
            </a:prstGeom>
            <a:solidFill>
              <a:srgbClr val="ECF2F8"/>
            </a:solidFill>
            <a:ln w="22225">
              <a:solidFill>
                <a:srgbClr val="002B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58" name="직사각형 57"/>
            <p:cNvSpPr/>
            <p:nvPr/>
          </p:nvSpPr>
          <p:spPr>
            <a:xfrm>
              <a:off x="5310241" y="3521175"/>
              <a:ext cx="4410000" cy="1074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59" name="TextBox 58"/>
          <p:cNvSpPr txBox="1"/>
          <p:nvPr/>
        </p:nvSpPr>
        <p:spPr>
          <a:xfrm>
            <a:off x="485604" y="1708969"/>
            <a:ext cx="4364499" cy="3820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WEF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싱가포르 인프라 부문 국가경쟁력 추이</a:t>
            </a:r>
            <a:endParaRPr lang="en-US" altLang="ko-KR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965140" y="2550241"/>
            <a:ext cx="547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latin typeface="나눔고딕" pitchFamily="50" charset="-127"/>
                <a:ea typeface="나눔고딕" pitchFamily="50" charset="-127"/>
              </a:rPr>
              <a:t>2</a:t>
            </a:r>
            <a:r>
              <a:rPr lang="ko-KR" altLang="en-US" sz="1200" b="1" dirty="0">
                <a:latin typeface="나눔고딕" pitchFamily="50" charset="-127"/>
                <a:ea typeface="나눔고딕" pitchFamily="50" charset="-127"/>
              </a:rPr>
              <a:t>위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2862288" y="5550431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latin typeface="나눔고딕" pitchFamily="50" charset="-127"/>
                <a:ea typeface="나눔고딕" pitchFamily="50" charset="-127"/>
              </a:rPr>
              <a:t>2016</a:t>
            </a:r>
          </a:p>
          <a:p>
            <a:r>
              <a:rPr lang="en-US" altLang="ko-KR" sz="1200" b="1" dirty="0">
                <a:latin typeface="나눔고딕" pitchFamily="50" charset="-127"/>
                <a:ea typeface="나눔고딕" pitchFamily="50" charset="-127"/>
              </a:rPr>
              <a:t>- 2017</a:t>
            </a:r>
            <a:endParaRPr lang="ko-KR" altLang="en-US" sz="1200" b="1" dirty="0">
              <a:latin typeface="나눔고딕" pitchFamily="50" charset="-127"/>
              <a:ea typeface="나눔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067937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모서리가 둥근 직사각형 21"/>
          <p:cNvSpPr/>
          <p:nvPr/>
        </p:nvSpPr>
        <p:spPr>
          <a:xfrm>
            <a:off x="3491634" y="3805974"/>
            <a:ext cx="2904066" cy="2642426"/>
          </a:xfrm>
          <a:prstGeom prst="roundRect">
            <a:avLst>
              <a:gd name="adj" fmla="val 3288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2172" y="962357"/>
            <a:ext cx="9904703" cy="522427"/>
          </a:xfrm>
          <a:prstGeom prst="rect">
            <a:avLst/>
          </a:prstGeom>
          <a:solidFill>
            <a:srgbClr val="E2E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2" name="모서리가 둥근 직사각형 31"/>
          <p:cNvSpPr/>
          <p:nvPr/>
        </p:nvSpPr>
        <p:spPr>
          <a:xfrm>
            <a:off x="6611749" y="3810910"/>
            <a:ext cx="2904066" cy="2642426"/>
          </a:xfrm>
          <a:prstGeom prst="roundRect">
            <a:avLst>
              <a:gd name="adj" fmla="val 3288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33" name="모서리가 둥근 직사각형 32"/>
          <p:cNvSpPr/>
          <p:nvPr/>
        </p:nvSpPr>
        <p:spPr>
          <a:xfrm>
            <a:off x="6612744" y="3806636"/>
            <a:ext cx="2903073" cy="1012387"/>
          </a:xfrm>
          <a:prstGeom prst="roundRect">
            <a:avLst>
              <a:gd name="adj" fmla="val 10531"/>
            </a:avLst>
          </a:prstGeom>
          <a:solidFill>
            <a:srgbClr val="ECF2F8"/>
          </a:solidFill>
          <a:ln w="22225">
            <a:solidFill>
              <a:srgbClr val="002B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31" name="모서리가 둥근 직사각형 30"/>
          <p:cNvSpPr/>
          <p:nvPr/>
        </p:nvSpPr>
        <p:spPr>
          <a:xfrm>
            <a:off x="3484531" y="3798169"/>
            <a:ext cx="2903073" cy="1012387"/>
          </a:xfrm>
          <a:prstGeom prst="roundRect">
            <a:avLst>
              <a:gd name="adj" fmla="val 11383"/>
            </a:avLst>
          </a:prstGeom>
          <a:solidFill>
            <a:srgbClr val="ECF2F8"/>
          </a:solidFill>
          <a:ln w="22225">
            <a:solidFill>
              <a:srgbClr val="002B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29" name="모서리가 둥근 직사각형 28"/>
          <p:cNvSpPr/>
          <p:nvPr/>
        </p:nvSpPr>
        <p:spPr>
          <a:xfrm>
            <a:off x="380007" y="3806634"/>
            <a:ext cx="2904066" cy="2642426"/>
          </a:xfrm>
          <a:prstGeom prst="roundRect">
            <a:avLst>
              <a:gd name="adj" fmla="val 3288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20" name="모서리가 둥근 직사각형 19"/>
          <p:cNvSpPr/>
          <p:nvPr/>
        </p:nvSpPr>
        <p:spPr>
          <a:xfrm>
            <a:off x="381002" y="3802362"/>
            <a:ext cx="2903073" cy="1012387"/>
          </a:xfrm>
          <a:prstGeom prst="roundRect">
            <a:avLst>
              <a:gd name="adj" fmla="val 11383"/>
            </a:avLst>
          </a:prstGeom>
          <a:solidFill>
            <a:srgbClr val="ECF2F8"/>
          </a:solidFill>
          <a:ln w="22225">
            <a:solidFill>
              <a:srgbClr val="002B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5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0" y="268344"/>
            <a:ext cx="9906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2.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싱가포르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1023119"/>
            <a:ext cx="990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 smtClean="0">
                <a:latin typeface="나눔고딕" pitchFamily="50" charset="-127"/>
                <a:ea typeface="나눔고딕" pitchFamily="50" charset="-127"/>
              </a:rPr>
              <a:t>싱가포르는 정부 </a:t>
            </a:r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주도 대규모 인프라 투자 확대 추진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3" r="5621"/>
          <a:stretch/>
        </p:blipFill>
        <p:spPr>
          <a:xfrm>
            <a:off x="380009" y="1737744"/>
            <a:ext cx="2905059" cy="1907280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0" r="20829" b="111"/>
          <a:stretch/>
        </p:blipFill>
        <p:spPr>
          <a:xfrm>
            <a:off x="3484530" y="1732720"/>
            <a:ext cx="2904066" cy="1905166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184" y="1737744"/>
            <a:ext cx="2904066" cy="190014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380009" y="3958936"/>
            <a:ext cx="29050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b="1" dirty="0">
                <a:latin typeface="나눔고딕" pitchFamily="50" charset="-127"/>
                <a:ea typeface="나눔고딕" pitchFamily="50" charset="-127"/>
              </a:rPr>
              <a:t>창이 국제공항</a:t>
            </a:r>
            <a:endParaRPr lang="en-US" altLang="ko-KR" sz="1600" b="1" dirty="0">
              <a:latin typeface="나눔고딕" pitchFamily="50" charset="-127"/>
              <a:ea typeface="나눔고딕" pitchFamily="50" charset="-127"/>
            </a:endParaRPr>
          </a:p>
          <a:p>
            <a:pPr algn="ctr"/>
            <a:r>
              <a:rPr lang="en-US" altLang="ko-KR" sz="1600" dirty="0">
                <a:latin typeface="나눔고딕" pitchFamily="50" charset="-127"/>
                <a:ea typeface="나눔고딕" pitchFamily="50" charset="-127"/>
              </a:rPr>
              <a:t>(Changi Airport)</a:t>
            </a:r>
            <a:endParaRPr lang="ko-KR" altLang="en-US" sz="1600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00969" y="3941685"/>
            <a:ext cx="29050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b="1" dirty="0" err="1">
                <a:latin typeface="나눔고딕" pitchFamily="50" charset="-127"/>
                <a:ea typeface="나눔고딕" pitchFamily="50" charset="-127"/>
              </a:rPr>
              <a:t>투아스</a:t>
            </a:r>
            <a:r>
              <a:rPr lang="ko-KR" altLang="en-US" sz="1600" b="1" dirty="0">
                <a:latin typeface="나눔고딕" pitchFamily="50" charset="-127"/>
                <a:ea typeface="나눔고딕" pitchFamily="50" charset="-127"/>
              </a:rPr>
              <a:t> 대규모 항만</a:t>
            </a:r>
            <a:endParaRPr lang="en-US" altLang="ko-KR" sz="1600" b="1" dirty="0">
              <a:latin typeface="나눔고딕" pitchFamily="50" charset="-127"/>
              <a:ea typeface="나눔고딕" pitchFamily="50" charset="-127"/>
            </a:endParaRPr>
          </a:p>
          <a:p>
            <a:pPr algn="ctr"/>
            <a:r>
              <a:rPr lang="en-US" altLang="ko-KR" sz="1600" dirty="0">
                <a:latin typeface="나눔고딕" pitchFamily="50" charset="-127"/>
                <a:ea typeface="나눔고딕" pitchFamily="50" charset="-127"/>
              </a:rPr>
              <a:t>(</a:t>
            </a:r>
            <a:r>
              <a:rPr lang="en-US" altLang="ko-KR" sz="1600" dirty="0" err="1">
                <a:latin typeface="나눔고딕" pitchFamily="50" charset="-127"/>
                <a:ea typeface="나눔고딕" pitchFamily="50" charset="-127"/>
              </a:rPr>
              <a:t>Tuas</a:t>
            </a:r>
            <a:r>
              <a:rPr lang="en-US" altLang="ko-KR" sz="1600" dirty="0">
                <a:latin typeface="나눔고딕" pitchFamily="50" charset="-127"/>
                <a:ea typeface="나눔고딕" pitchFamily="50" charset="-127"/>
              </a:rPr>
              <a:t> Mega Port)</a:t>
            </a:r>
            <a:endParaRPr lang="ko-KR" altLang="en-US" sz="1600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609765" y="3869702"/>
            <a:ext cx="29050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b="1" dirty="0">
                <a:latin typeface="나눔고딕" pitchFamily="50" charset="-127"/>
                <a:ea typeface="나눔고딕" pitchFamily="50" charset="-127"/>
              </a:rPr>
              <a:t>싱가포르</a:t>
            </a:r>
            <a:r>
              <a:rPr lang="en-US" altLang="ko-KR" sz="1600" b="1" dirty="0">
                <a:latin typeface="나눔고딕" pitchFamily="50" charset="-127"/>
                <a:ea typeface="나눔고딕" pitchFamily="50" charset="-127"/>
              </a:rPr>
              <a:t>-</a:t>
            </a:r>
            <a:r>
              <a:rPr lang="ko-KR" altLang="en-US" sz="1600" b="1" dirty="0" err="1">
                <a:latin typeface="나눔고딕" pitchFamily="50" charset="-127"/>
                <a:ea typeface="나눔고딕" pitchFamily="50" charset="-127"/>
              </a:rPr>
              <a:t>쿠알라룸푸르</a:t>
            </a:r>
            <a:r>
              <a:rPr lang="ko-KR" altLang="en-US" sz="1600" b="1" dirty="0">
                <a:latin typeface="나눔고딕" pitchFamily="50" charset="-127"/>
                <a:ea typeface="나눔고딕" pitchFamily="50" charset="-127"/>
              </a:rPr>
              <a:t> </a:t>
            </a:r>
            <a:endParaRPr lang="en-US" altLang="ko-KR" sz="1600" b="1" dirty="0">
              <a:latin typeface="나눔고딕" pitchFamily="50" charset="-127"/>
              <a:ea typeface="나눔고딕" pitchFamily="50" charset="-127"/>
            </a:endParaRPr>
          </a:p>
          <a:p>
            <a:pPr algn="ctr"/>
            <a:r>
              <a:rPr lang="ko-KR" altLang="en-US" sz="1600" b="1" dirty="0">
                <a:latin typeface="나눔고딕" pitchFamily="50" charset="-127"/>
                <a:ea typeface="나눔고딕" pitchFamily="50" charset="-127"/>
              </a:rPr>
              <a:t>고속철도 </a:t>
            </a:r>
            <a:r>
              <a:rPr lang="en-US" altLang="ko-KR" sz="1200" dirty="0">
                <a:latin typeface="나눔고딕" pitchFamily="50" charset="-127"/>
                <a:ea typeface="나눔고딕" pitchFamily="50" charset="-127"/>
              </a:rPr>
              <a:t>(HSR, Singapore-Kuala Lumpur High-Speed Rail)</a:t>
            </a:r>
            <a:endParaRPr lang="ko-KR" altLang="en-US" sz="1200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81002" y="4833770"/>
            <a:ext cx="29050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>
                <a:latin typeface="나눔고딕" pitchFamily="50" charset="-127"/>
                <a:ea typeface="나눔고딕" pitchFamily="50" charset="-127"/>
              </a:rPr>
              <a:t>세계 </a:t>
            </a:r>
            <a:r>
              <a:rPr lang="en-US" altLang="ko-KR" sz="1600" dirty="0">
                <a:latin typeface="나눔고딕" pitchFamily="50" charset="-127"/>
                <a:ea typeface="나눔고딕" pitchFamily="50" charset="-127"/>
              </a:rPr>
              <a:t>1</a:t>
            </a:r>
            <a:r>
              <a:rPr lang="ko-KR" altLang="en-US" sz="1600" dirty="0">
                <a:latin typeface="나눔고딕" pitchFamily="50" charset="-127"/>
                <a:ea typeface="나눔고딕" pitchFamily="50" charset="-127"/>
              </a:rPr>
              <a:t>위 공항 </a:t>
            </a:r>
            <a:r>
              <a:rPr lang="en-US" altLang="ko-KR" sz="1600" dirty="0">
                <a:latin typeface="나눔고딕" pitchFamily="50" charset="-127"/>
                <a:ea typeface="나눔고딕" pitchFamily="50" charset="-127"/>
              </a:rPr>
              <a:t>(2016 &amp; 2017, World Airport Awards)</a:t>
            </a:r>
          </a:p>
          <a:p>
            <a:pPr marL="285750" indent="-285750" latinLnBrk="0">
              <a:buFont typeface="Wingdings" panose="05000000000000000000" pitchFamily="2" charset="2"/>
              <a:buChar char="§"/>
            </a:pPr>
            <a:r>
              <a:rPr lang="ko-KR" altLang="en-US" sz="1600" dirty="0">
                <a:latin typeface="나눔고딕" pitchFamily="50" charset="-127"/>
                <a:ea typeface="나눔고딕" pitchFamily="50" charset="-127"/>
              </a:rPr>
              <a:t>터미널</a:t>
            </a:r>
            <a:r>
              <a:rPr lang="en-US" altLang="ko-KR" sz="1600" dirty="0">
                <a:latin typeface="나눔고딕" pitchFamily="50" charset="-127"/>
                <a:ea typeface="나눔고딕" pitchFamily="50" charset="-127"/>
              </a:rPr>
              <a:t> 4 &amp; 5 </a:t>
            </a:r>
            <a:r>
              <a:rPr lang="ko-KR" altLang="en-US" sz="1600" dirty="0">
                <a:latin typeface="나눔고딕" pitchFamily="50" charset="-127"/>
                <a:ea typeface="나눔고딕" pitchFamily="50" charset="-127"/>
              </a:rPr>
              <a:t>건설 중</a:t>
            </a:r>
            <a:endParaRPr lang="en-US" altLang="ko-KR" sz="1600" dirty="0">
              <a:latin typeface="나눔고딕" pitchFamily="50" charset="-127"/>
              <a:ea typeface="나눔고딕" pitchFamily="50" charset="-127"/>
            </a:endParaRPr>
          </a:p>
          <a:p>
            <a:pPr marL="285750" indent="-285750" latinLnBrk="0">
              <a:buFont typeface="Wingdings" panose="05000000000000000000" pitchFamily="2" charset="2"/>
              <a:buChar char="§"/>
            </a:pPr>
            <a:r>
              <a:rPr lang="ko-KR" altLang="en-US" sz="1600" dirty="0">
                <a:latin typeface="나눔고딕" pitchFamily="50" charset="-127"/>
                <a:ea typeface="나눔고딕" pitchFamily="50" charset="-127"/>
              </a:rPr>
              <a:t>터미널</a:t>
            </a:r>
            <a:r>
              <a:rPr lang="en-US" altLang="ko-KR" sz="1600" dirty="0">
                <a:latin typeface="나눔고딕" pitchFamily="50" charset="-127"/>
                <a:ea typeface="나눔고딕" pitchFamily="50" charset="-127"/>
              </a:rPr>
              <a:t> 5</a:t>
            </a:r>
            <a:r>
              <a:rPr lang="ko-KR" altLang="en-US" sz="1600" dirty="0">
                <a:latin typeface="나눔고딕" pitchFamily="50" charset="-127"/>
                <a:ea typeface="나눔고딕" pitchFamily="50" charset="-127"/>
              </a:rPr>
              <a:t>는 터미널 </a:t>
            </a:r>
            <a:r>
              <a:rPr lang="en-US" altLang="ko-KR" sz="1600" dirty="0">
                <a:latin typeface="나눔고딕" pitchFamily="50" charset="-127"/>
                <a:ea typeface="나눔고딕" pitchFamily="50" charset="-127"/>
              </a:rPr>
              <a:t>1~4</a:t>
            </a:r>
            <a:r>
              <a:rPr lang="ko-KR" altLang="en-US" sz="1600" dirty="0">
                <a:latin typeface="나눔고딕" pitchFamily="50" charset="-127"/>
                <a:ea typeface="나눔고딕" pitchFamily="50" charset="-127"/>
              </a:rPr>
              <a:t>를 모두 합친 규모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499976" y="4889023"/>
            <a:ext cx="29050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>
                <a:latin typeface="나눔고딕" pitchFamily="50" charset="-127"/>
                <a:ea typeface="나눔고딕" pitchFamily="50" charset="-127"/>
              </a:rPr>
              <a:t>싱가포르 서쪽 </a:t>
            </a:r>
            <a:r>
              <a:rPr lang="ko-KR" altLang="en-US" sz="1600" dirty="0" err="1">
                <a:latin typeface="나눔고딕" pitchFamily="50" charset="-127"/>
                <a:ea typeface="나눔고딕" pitchFamily="50" charset="-127"/>
              </a:rPr>
              <a:t>투아스</a:t>
            </a:r>
            <a:r>
              <a:rPr lang="en-US" altLang="ko-KR" sz="1600" dirty="0">
                <a:latin typeface="나눔고딕" pitchFamily="50" charset="-127"/>
                <a:ea typeface="나눔고딕" pitchFamily="50" charset="-127"/>
              </a:rPr>
              <a:t>(</a:t>
            </a:r>
            <a:r>
              <a:rPr lang="en-US" altLang="ko-KR" sz="1600" dirty="0" err="1">
                <a:latin typeface="나눔고딕" pitchFamily="50" charset="-127"/>
                <a:ea typeface="나눔고딕" pitchFamily="50" charset="-127"/>
              </a:rPr>
              <a:t>Tuas</a:t>
            </a:r>
            <a:r>
              <a:rPr lang="en-US" altLang="ko-KR" sz="1600" dirty="0">
                <a:latin typeface="나눔고딕" pitchFamily="50" charset="-127"/>
                <a:ea typeface="나눔고딕" pitchFamily="50" charset="-127"/>
              </a:rPr>
              <a:t>) </a:t>
            </a:r>
            <a:r>
              <a:rPr lang="ko-KR" altLang="en-US" sz="1600" dirty="0">
                <a:latin typeface="나눔고딕" pitchFamily="50" charset="-127"/>
                <a:ea typeface="나눔고딕" pitchFamily="50" charset="-127"/>
              </a:rPr>
              <a:t>지역 매립</a:t>
            </a:r>
            <a:endParaRPr lang="en-US" altLang="ko-KR" sz="1600" dirty="0">
              <a:latin typeface="나눔고딕" pitchFamily="50" charset="-127"/>
              <a:ea typeface="나눔고딕" pitchFamily="50" charset="-127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>
                <a:latin typeface="나눔고딕" pitchFamily="50" charset="-127"/>
                <a:ea typeface="나눔고딕" pitchFamily="50" charset="-127"/>
              </a:rPr>
              <a:t>세계 최대 규모의 자동화 터미널 건설 중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610758" y="4889027"/>
            <a:ext cx="29050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>
                <a:latin typeface="나눔고딕" pitchFamily="50" charset="-127"/>
                <a:ea typeface="나눔고딕" pitchFamily="50" charset="-127"/>
              </a:rPr>
              <a:t>자동차 </a:t>
            </a:r>
            <a:r>
              <a:rPr lang="en-US" altLang="ko-KR" sz="1600" dirty="0">
                <a:latin typeface="나눔고딕" pitchFamily="50" charset="-127"/>
                <a:ea typeface="나눔고딕" pitchFamily="50" charset="-127"/>
              </a:rPr>
              <a:t>6</a:t>
            </a:r>
            <a:r>
              <a:rPr lang="ko-KR" altLang="en-US" sz="1600" dirty="0">
                <a:latin typeface="나눔고딕" pitchFamily="50" charset="-127"/>
                <a:ea typeface="나눔고딕" pitchFamily="50" charset="-127"/>
              </a:rPr>
              <a:t>시간 </a:t>
            </a:r>
            <a:endParaRPr lang="en-US" altLang="ko-KR" sz="1600" dirty="0">
              <a:latin typeface="나눔고딕" pitchFamily="50" charset="-127"/>
              <a:ea typeface="나눔고딕" pitchFamily="50" charset="-127"/>
            </a:endParaRPr>
          </a:p>
          <a:p>
            <a:r>
              <a:rPr lang="en-US" altLang="ko-KR" sz="1600" dirty="0">
                <a:latin typeface="나눔고딕" pitchFamily="50" charset="-127"/>
                <a:ea typeface="나눔고딕" pitchFamily="50" charset="-127"/>
                <a:sym typeface="Wingdings" panose="05000000000000000000" pitchFamily="2" charset="2"/>
              </a:rPr>
              <a:t>     </a:t>
            </a:r>
            <a:r>
              <a:rPr lang="ko-KR" altLang="en-US" sz="1600" dirty="0">
                <a:latin typeface="나눔고딕" pitchFamily="50" charset="-127"/>
                <a:ea typeface="나눔고딕" pitchFamily="50" charset="-127"/>
                <a:sym typeface="Wingdings" panose="05000000000000000000" pitchFamily="2" charset="2"/>
              </a:rPr>
              <a:t>철도 </a:t>
            </a:r>
            <a:r>
              <a:rPr lang="en-US" altLang="ko-KR" sz="1600" dirty="0">
                <a:latin typeface="나눔고딕" pitchFamily="50" charset="-127"/>
                <a:ea typeface="나눔고딕" pitchFamily="50" charset="-127"/>
                <a:sym typeface="Wingdings" panose="05000000000000000000" pitchFamily="2" charset="2"/>
              </a:rPr>
              <a:t>1</a:t>
            </a:r>
            <a:r>
              <a:rPr lang="ko-KR" altLang="en-US" sz="1600" dirty="0">
                <a:latin typeface="나눔고딕" pitchFamily="50" charset="-127"/>
                <a:ea typeface="나눔고딕" pitchFamily="50" charset="-127"/>
                <a:sym typeface="Wingdings" panose="05000000000000000000" pitchFamily="2" charset="2"/>
              </a:rPr>
              <a:t>시간 </a:t>
            </a:r>
            <a:r>
              <a:rPr lang="en-US" altLang="ko-KR" sz="1600" dirty="0">
                <a:latin typeface="나눔고딕" pitchFamily="50" charset="-127"/>
                <a:ea typeface="나눔고딕" pitchFamily="50" charset="-127"/>
                <a:sym typeface="Wingdings" panose="05000000000000000000" pitchFamily="2" charset="2"/>
              </a:rPr>
              <a:t>30</a:t>
            </a:r>
            <a:r>
              <a:rPr lang="ko-KR" altLang="en-US" sz="1600" dirty="0">
                <a:latin typeface="나눔고딕" pitchFamily="50" charset="-127"/>
                <a:ea typeface="나눔고딕" pitchFamily="50" charset="-127"/>
                <a:sym typeface="Wingdings" panose="05000000000000000000" pitchFamily="2" charset="2"/>
              </a:rPr>
              <a:t>분</a:t>
            </a:r>
            <a:endParaRPr lang="ko-KR" altLang="en-US" sz="1600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360919" y="4691482"/>
            <a:ext cx="9272601" cy="1454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itchFamily="50" charset="-127"/>
              <a:ea typeface="나눔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779916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직사각형 23"/>
          <p:cNvSpPr/>
          <p:nvPr/>
        </p:nvSpPr>
        <p:spPr>
          <a:xfrm>
            <a:off x="2172" y="962357"/>
            <a:ext cx="9904703" cy="522427"/>
          </a:xfrm>
          <a:prstGeom prst="rect">
            <a:avLst/>
          </a:prstGeom>
          <a:solidFill>
            <a:srgbClr val="E2E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6" name="모서리가 둥근 직사각형 25"/>
          <p:cNvSpPr/>
          <p:nvPr/>
        </p:nvSpPr>
        <p:spPr>
          <a:xfrm>
            <a:off x="3861089" y="2276872"/>
            <a:ext cx="5569626" cy="3816424"/>
          </a:xfrm>
          <a:prstGeom prst="roundRect">
            <a:avLst>
              <a:gd name="adj" fmla="val 2861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5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0" y="268344"/>
            <a:ext cx="9906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2.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싱가포르</a:t>
            </a:r>
          </a:p>
        </p:txBody>
      </p:sp>
      <p:sp>
        <p:nvSpPr>
          <p:cNvPr id="7" name="타원 6"/>
          <p:cNvSpPr/>
          <p:nvPr/>
        </p:nvSpPr>
        <p:spPr>
          <a:xfrm>
            <a:off x="1408457" y="2879122"/>
            <a:ext cx="1246279" cy="767844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3712" y="4286513"/>
            <a:ext cx="3371502" cy="1333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lnSpc>
                <a:spcPts val="2500"/>
              </a:lnSpc>
              <a:buFontTx/>
              <a:buChar char="-"/>
            </a:pPr>
            <a:r>
              <a:rPr lang="en-US" altLang="ko-KR" sz="1400" b="1" dirty="0">
                <a:latin typeface="나눔고딕" pitchFamily="50" charset="-127"/>
                <a:ea typeface="나눔고딕" pitchFamily="50" charset="-127"/>
              </a:rPr>
              <a:t>10</a:t>
            </a:r>
            <a:r>
              <a:rPr lang="ko-KR" altLang="en-US" sz="1400" b="1" dirty="0">
                <a:latin typeface="나눔고딕" pitchFamily="50" charset="-127"/>
                <a:ea typeface="나눔고딕" pitchFamily="50" charset="-127"/>
              </a:rPr>
              <a:t>명 중 </a:t>
            </a:r>
            <a:r>
              <a:rPr lang="en-US" altLang="ko-KR" sz="1400" b="1" dirty="0">
                <a:latin typeface="나눔고딕" pitchFamily="50" charset="-127"/>
                <a:ea typeface="나눔고딕" pitchFamily="50" charset="-127"/>
              </a:rPr>
              <a:t>8</a:t>
            </a:r>
            <a:r>
              <a:rPr lang="ko-KR" altLang="en-US" sz="1400" b="1" dirty="0">
                <a:latin typeface="나눔고딕" pitchFamily="50" charset="-127"/>
                <a:ea typeface="나눔고딕" pitchFamily="50" charset="-127"/>
              </a:rPr>
              <a:t>명</a:t>
            </a:r>
            <a:r>
              <a:rPr lang="en-US" altLang="ko-KR" sz="1400" b="1" dirty="0">
                <a:latin typeface="나눔고딕" pitchFamily="50" charset="-127"/>
                <a:ea typeface="나눔고딕" pitchFamily="50" charset="-127"/>
              </a:rPr>
              <a:t>,</a:t>
            </a:r>
            <a:r>
              <a:rPr lang="ko-KR" altLang="en-US" sz="1400" b="1" dirty="0">
                <a:latin typeface="나눔고딕" pitchFamily="50" charset="-127"/>
                <a:ea typeface="나눔고딕" pitchFamily="50" charset="-127"/>
              </a:rPr>
              <a:t> 도보 </a:t>
            </a:r>
            <a:r>
              <a:rPr lang="en-US" altLang="ko-KR" sz="1400" b="1" dirty="0">
                <a:latin typeface="나눔고딕" pitchFamily="50" charset="-127"/>
                <a:ea typeface="나눔고딕" pitchFamily="50" charset="-127"/>
              </a:rPr>
              <a:t>10</a:t>
            </a:r>
            <a:r>
              <a:rPr lang="ko-KR" altLang="en-US" sz="1400" b="1" dirty="0">
                <a:latin typeface="나눔고딕" pitchFamily="50" charset="-127"/>
                <a:ea typeface="나눔고딕" pitchFamily="50" charset="-127"/>
              </a:rPr>
              <a:t>분 이내 역 접근</a:t>
            </a:r>
            <a:endParaRPr lang="en-US" altLang="ko-KR" sz="1400" b="1" dirty="0">
              <a:latin typeface="나눔고딕" pitchFamily="50" charset="-127"/>
              <a:ea typeface="나눔고딕" pitchFamily="50" charset="-127"/>
            </a:endParaRPr>
          </a:p>
          <a:p>
            <a:pPr marL="180000" indent="-180000">
              <a:lnSpc>
                <a:spcPts val="2500"/>
              </a:lnSpc>
              <a:buFontTx/>
              <a:buChar char="-"/>
            </a:pPr>
            <a:r>
              <a:rPr lang="ko-KR" altLang="en-US" sz="1400" b="1" dirty="0">
                <a:latin typeface="나눔고딕" pitchFamily="50" charset="-127"/>
                <a:ea typeface="나눔고딕" pitchFamily="50" charset="-127"/>
              </a:rPr>
              <a:t>대중교통 이용 </a:t>
            </a:r>
            <a:r>
              <a:rPr lang="en-US" altLang="ko-KR" sz="1400" b="1" dirty="0">
                <a:latin typeface="나눔고딕" pitchFamily="50" charset="-127"/>
                <a:ea typeface="나눔고딕" pitchFamily="50" charset="-127"/>
              </a:rPr>
              <a:t>20km</a:t>
            </a:r>
            <a:r>
              <a:rPr lang="ko-KR" altLang="en-US" sz="1400" b="1" dirty="0">
                <a:latin typeface="나눔고딕" pitchFamily="50" charset="-127"/>
                <a:ea typeface="나눔고딕" pitchFamily="50" charset="-127"/>
              </a:rPr>
              <a:t>미만 이동 시 </a:t>
            </a:r>
            <a:r>
              <a:rPr lang="en-US" altLang="ko-KR" sz="1400" b="1" dirty="0">
                <a:latin typeface="나눔고딕" pitchFamily="50" charset="-127"/>
                <a:ea typeface="나눔고딕" pitchFamily="50" charset="-127"/>
              </a:rPr>
              <a:t>85%</a:t>
            </a:r>
            <a:r>
              <a:rPr lang="ko-KR" altLang="en-US" sz="1400" b="1" dirty="0">
                <a:latin typeface="나눔고딕" pitchFamily="50" charset="-127"/>
                <a:ea typeface="나눔고딕" pitchFamily="50" charset="-127"/>
              </a:rPr>
              <a:t>가 </a:t>
            </a:r>
            <a:r>
              <a:rPr lang="en-US" altLang="ko-KR" sz="1400" b="1" dirty="0">
                <a:latin typeface="나눔고딕" pitchFamily="50" charset="-127"/>
                <a:ea typeface="나눔고딕" pitchFamily="50" charset="-127"/>
              </a:rPr>
              <a:t>60</a:t>
            </a:r>
            <a:r>
              <a:rPr lang="ko-KR" altLang="en-US" sz="1400" b="1" dirty="0">
                <a:latin typeface="나눔고딕" pitchFamily="50" charset="-127"/>
                <a:ea typeface="나눔고딕" pitchFamily="50" charset="-127"/>
              </a:rPr>
              <a:t>분 내 도착</a:t>
            </a:r>
            <a:endParaRPr lang="en-US" altLang="ko-KR" sz="1400" b="1" dirty="0">
              <a:latin typeface="나눔고딕" pitchFamily="50" charset="-127"/>
              <a:ea typeface="나눔고딕" pitchFamily="50" charset="-127"/>
            </a:endParaRPr>
          </a:p>
          <a:p>
            <a:pPr marL="180000" indent="-180000">
              <a:lnSpc>
                <a:spcPts val="2500"/>
              </a:lnSpc>
              <a:buFontTx/>
              <a:buChar char="-"/>
            </a:pPr>
            <a:r>
              <a:rPr lang="ko-KR" altLang="en-US" sz="1400" b="1" dirty="0">
                <a:latin typeface="나눔고딕" pitchFamily="50" charset="-127"/>
                <a:ea typeface="나눔고딕" pitchFamily="50" charset="-127"/>
              </a:rPr>
              <a:t>혼잡시간 대 대중교통 이용 비율 </a:t>
            </a:r>
            <a:r>
              <a:rPr lang="en-US" altLang="ko-KR" sz="1400" b="1" dirty="0">
                <a:latin typeface="나눔고딕" pitchFamily="50" charset="-127"/>
                <a:ea typeface="나눔고딕" pitchFamily="50" charset="-127"/>
              </a:rPr>
              <a:t>75%</a:t>
            </a:r>
            <a:r>
              <a:rPr lang="ko-KR" altLang="en-US" sz="1400" b="1" dirty="0">
                <a:latin typeface="나눔고딕" pitchFamily="50" charset="-127"/>
                <a:ea typeface="나눔고딕" pitchFamily="50" charset="-127"/>
              </a:rPr>
              <a:t> </a:t>
            </a:r>
            <a:endParaRPr lang="en-US" altLang="ko-KR" sz="1400" b="1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1" name="타원 10"/>
          <p:cNvSpPr/>
          <p:nvPr/>
        </p:nvSpPr>
        <p:spPr>
          <a:xfrm>
            <a:off x="833314" y="2958040"/>
            <a:ext cx="828000" cy="8280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2" name="타원 11"/>
          <p:cNvSpPr/>
          <p:nvPr/>
        </p:nvSpPr>
        <p:spPr>
          <a:xfrm>
            <a:off x="2396012" y="2958040"/>
            <a:ext cx="828000" cy="8280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3" name="타원 12"/>
          <p:cNvSpPr/>
          <p:nvPr/>
        </p:nvSpPr>
        <p:spPr>
          <a:xfrm>
            <a:off x="1625402" y="2465122"/>
            <a:ext cx="828000" cy="828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43258" y="3176375"/>
            <a:ext cx="1008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8</a:t>
            </a:r>
            <a:r>
              <a:rPr lang="en-US" altLang="ko-KR" sz="1000" b="1" dirty="0">
                <a:latin typeface="나눔고딕" pitchFamily="50" charset="-127"/>
                <a:ea typeface="나눔고딕" pitchFamily="50" charset="-127"/>
              </a:rPr>
              <a:t> </a:t>
            </a:r>
            <a:r>
              <a:rPr lang="en-US" altLang="ko-KR" sz="1200" dirty="0">
                <a:latin typeface="나눔고딕" pitchFamily="50" charset="-127"/>
                <a:ea typeface="나눔고딕" pitchFamily="50" charset="-127"/>
              </a:rPr>
              <a:t>in</a:t>
            </a:r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10</a:t>
            </a:r>
            <a:endParaRPr lang="ko-KR" altLang="en-US" sz="2000" b="1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35346" y="2671373"/>
            <a:ext cx="100811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85</a:t>
            </a:r>
            <a:r>
              <a:rPr lang="en-US" altLang="ko-KR" sz="1200" dirty="0">
                <a:latin typeface="나눔고딕" pitchFamily="50" charset="-127"/>
                <a:ea typeface="나눔고딕" pitchFamily="50" charset="-127"/>
              </a:rPr>
              <a:t>%</a:t>
            </a:r>
            <a:endParaRPr lang="ko-KR" altLang="en-US" sz="1200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305958" y="3164291"/>
            <a:ext cx="100811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75</a:t>
            </a:r>
            <a:r>
              <a:rPr lang="en-US" altLang="ko-KR" sz="1200" dirty="0">
                <a:latin typeface="나눔고딕" pitchFamily="50" charset="-127"/>
                <a:ea typeface="나눔고딕" pitchFamily="50" charset="-127"/>
              </a:rPr>
              <a:t>%</a:t>
            </a:r>
            <a:endParaRPr lang="ko-KR" altLang="en-US" sz="1200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1023119"/>
            <a:ext cx="990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 smtClean="0">
                <a:latin typeface="나눔고딕" pitchFamily="50" charset="-127"/>
                <a:ea typeface="나눔고딕" pitchFamily="50" charset="-127"/>
              </a:rPr>
              <a:t>싱가포르는 교통 </a:t>
            </a:r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인프라 확충 노력 지속</a:t>
            </a:r>
          </a:p>
        </p:txBody>
      </p:sp>
      <p:sp>
        <p:nvSpPr>
          <p:cNvPr id="19" name="모서리가 둥근 직사각형 18"/>
          <p:cNvSpPr/>
          <p:nvPr/>
        </p:nvSpPr>
        <p:spPr>
          <a:xfrm>
            <a:off x="463712" y="2276872"/>
            <a:ext cx="3341079" cy="3816424"/>
          </a:xfrm>
          <a:prstGeom prst="roundRect">
            <a:avLst>
              <a:gd name="adj" fmla="val 2861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20" name="그룹 19"/>
          <p:cNvGrpSpPr/>
          <p:nvPr/>
        </p:nvGrpSpPr>
        <p:grpSpPr>
          <a:xfrm>
            <a:off x="386982" y="1700808"/>
            <a:ext cx="9174530" cy="565074"/>
            <a:chOff x="5310241" y="3063577"/>
            <a:chExt cx="4410000" cy="565074"/>
          </a:xfrm>
        </p:grpSpPr>
        <p:sp>
          <p:nvSpPr>
            <p:cNvPr id="21" name="모서리가 둥근 직사각형 20"/>
            <p:cNvSpPr/>
            <p:nvPr/>
          </p:nvSpPr>
          <p:spPr>
            <a:xfrm>
              <a:off x="5344473" y="3063577"/>
              <a:ext cx="4320480" cy="540000"/>
            </a:xfrm>
            <a:prstGeom prst="roundRect">
              <a:avLst>
                <a:gd name="adj" fmla="val 17347"/>
              </a:avLst>
            </a:prstGeom>
            <a:solidFill>
              <a:srgbClr val="ECF2F8"/>
            </a:solidFill>
            <a:ln w="22225">
              <a:solidFill>
                <a:srgbClr val="002B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5310241" y="3521175"/>
              <a:ext cx="4410000" cy="1074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456094" y="1719922"/>
            <a:ext cx="8864660" cy="3820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US" altLang="ko-KR" sz="1600" b="1" dirty="0">
                <a:latin typeface="나눔고딕" pitchFamily="50" charset="-127"/>
                <a:ea typeface="나눔고딕" pitchFamily="50" charset="-127"/>
              </a:rPr>
              <a:t>Land Transport Master Plan 2013</a:t>
            </a:r>
            <a:endParaRPr lang="en-US" altLang="ko-KR" sz="16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018" y="2944688"/>
            <a:ext cx="5514822" cy="1832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182236" y="2647949"/>
            <a:ext cx="20162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latin typeface="나눔고딕" pitchFamily="50" charset="-127"/>
                <a:ea typeface="나눔고딕" pitchFamily="50" charset="-127"/>
              </a:rPr>
              <a:t>&lt; </a:t>
            </a:r>
            <a:r>
              <a:rPr lang="ko-KR" altLang="en-US" sz="1200" b="1" dirty="0">
                <a:latin typeface="나눔고딕" pitchFamily="50" charset="-127"/>
                <a:ea typeface="나눔고딕" pitchFamily="50" charset="-127"/>
              </a:rPr>
              <a:t>철도 길이</a:t>
            </a:r>
            <a:r>
              <a:rPr lang="en-US" altLang="ko-KR" sz="1200" b="1" dirty="0">
                <a:latin typeface="나눔고딕" pitchFamily="50" charset="-127"/>
                <a:ea typeface="나눔고딕" pitchFamily="50" charset="-127"/>
              </a:rPr>
              <a:t>(km)</a:t>
            </a:r>
            <a:r>
              <a:rPr lang="ko-KR" altLang="en-US" sz="1200" b="1" dirty="0">
                <a:latin typeface="나눔고딕" pitchFamily="50" charset="-127"/>
                <a:ea typeface="나눔고딕" pitchFamily="50" charset="-127"/>
              </a:rPr>
              <a:t> </a:t>
            </a:r>
            <a:r>
              <a:rPr lang="en-US" altLang="ko-KR" sz="1200" b="1" dirty="0">
                <a:latin typeface="나눔고딕" pitchFamily="50" charset="-127"/>
                <a:ea typeface="나눔고딕" pitchFamily="50" charset="-127"/>
              </a:rPr>
              <a:t>&gt;</a:t>
            </a:r>
            <a:endParaRPr lang="ko-KR" altLang="en-US" sz="1200" b="1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609184" y="2647949"/>
            <a:ext cx="2736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latin typeface="나눔고딕" pitchFamily="50" charset="-127"/>
                <a:ea typeface="나눔고딕" pitchFamily="50" charset="-127"/>
              </a:rPr>
              <a:t>&lt; </a:t>
            </a:r>
            <a:r>
              <a:rPr lang="ko-KR" altLang="en-US" sz="1200" b="1" dirty="0">
                <a:latin typeface="나눔고딕" pitchFamily="50" charset="-127"/>
                <a:ea typeface="나눔고딕" pitchFamily="50" charset="-127"/>
              </a:rPr>
              <a:t>철도 길이</a:t>
            </a:r>
            <a:r>
              <a:rPr lang="en-US" altLang="ko-KR" sz="1200" b="1" dirty="0">
                <a:latin typeface="나눔고딕" pitchFamily="50" charset="-127"/>
                <a:ea typeface="나눔고딕" pitchFamily="50" charset="-127"/>
              </a:rPr>
              <a:t>(km)/ </a:t>
            </a:r>
            <a:r>
              <a:rPr lang="ko-KR" altLang="en-US" sz="1200" b="1" dirty="0">
                <a:latin typeface="나눔고딕" pitchFamily="50" charset="-127"/>
                <a:ea typeface="나눔고딕" pitchFamily="50" charset="-127"/>
              </a:rPr>
              <a:t>인구</a:t>
            </a:r>
            <a:r>
              <a:rPr lang="en-US" altLang="ko-KR" sz="1200" b="1" dirty="0"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050" b="1" dirty="0" err="1">
                <a:latin typeface="나눔고딕" pitchFamily="50" charset="-127"/>
                <a:ea typeface="나눔고딕" pitchFamily="50" charset="-127"/>
              </a:rPr>
              <a:t>백만명</a:t>
            </a:r>
            <a:r>
              <a:rPr lang="en-US" altLang="ko-KR" sz="1200" b="1" dirty="0">
                <a:latin typeface="나눔고딕" pitchFamily="50" charset="-127"/>
                <a:ea typeface="나눔고딕" pitchFamily="50" charset="-127"/>
              </a:rPr>
              <a:t>)</a:t>
            </a:r>
            <a:r>
              <a:rPr lang="ko-KR" altLang="en-US" sz="1200" b="1" dirty="0">
                <a:latin typeface="나눔고딕" pitchFamily="50" charset="-127"/>
                <a:ea typeface="나눔고딕" pitchFamily="50" charset="-127"/>
              </a:rPr>
              <a:t> </a:t>
            </a:r>
            <a:r>
              <a:rPr lang="en-US" altLang="ko-KR" sz="1200" b="1" dirty="0">
                <a:latin typeface="나눔고딕" pitchFamily="50" charset="-127"/>
                <a:ea typeface="나눔고딕" pitchFamily="50" charset="-127"/>
              </a:rPr>
              <a:t>&gt;</a:t>
            </a:r>
            <a:endParaRPr lang="ko-KR" altLang="en-US" sz="1200" b="1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944888" y="4999722"/>
            <a:ext cx="5400600" cy="696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lnSpc>
                <a:spcPts val="2500"/>
              </a:lnSpc>
              <a:buFontTx/>
              <a:buChar char="-"/>
            </a:pPr>
            <a:r>
              <a:rPr lang="en-US" altLang="ko-KR" sz="1400" b="1" dirty="0">
                <a:latin typeface="나눔고딕" pitchFamily="50" charset="-127"/>
                <a:ea typeface="나눔고딕" pitchFamily="50" charset="-127"/>
              </a:rPr>
              <a:t>LTMP 2008 : 2020</a:t>
            </a:r>
            <a:r>
              <a:rPr lang="ko-KR" altLang="en-US" sz="1400" b="1" dirty="0">
                <a:latin typeface="나눔고딕" pitchFamily="50" charset="-127"/>
                <a:ea typeface="나눔고딕" pitchFamily="50" charset="-127"/>
              </a:rPr>
              <a:t>년까지 철도 연장 </a:t>
            </a:r>
            <a:r>
              <a:rPr lang="en-US" altLang="ko-KR" sz="1400" b="1" dirty="0">
                <a:latin typeface="나눔고딕" pitchFamily="50" charset="-127"/>
                <a:ea typeface="나눔고딕" pitchFamily="50" charset="-127"/>
              </a:rPr>
              <a:t>138km </a:t>
            </a:r>
            <a:r>
              <a:rPr lang="ko-KR" altLang="en-US" sz="1400" b="1" dirty="0">
                <a:latin typeface="나눔고딕" pitchFamily="50" charset="-127"/>
                <a:ea typeface="나눔고딕" pitchFamily="50" charset="-127"/>
              </a:rPr>
              <a:t>→ </a:t>
            </a:r>
            <a:r>
              <a:rPr lang="en-US" altLang="ko-KR" sz="1400" b="1" dirty="0">
                <a:latin typeface="나눔고딕" pitchFamily="50" charset="-127"/>
                <a:ea typeface="나눔고딕" pitchFamily="50" charset="-127"/>
              </a:rPr>
              <a:t>280km</a:t>
            </a:r>
          </a:p>
          <a:p>
            <a:pPr marL="180000" indent="-180000">
              <a:lnSpc>
                <a:spcPts val="2500"/>
              </a:lnSpc>
              <a:buFontTx/>
              <a:buChar char="-"/>
            </a:pPr>
            <a:r>
              <a:rPr lang="en-US" altLang="ko-KR" sz="1400" b="1" dirty="0">
                <a:latin typeface="나눔고딕" pitchFamily="50" charset="-127"/>
                <a:ea typeface="나눔고딕" pitchFamily="50" charset="-127"/>
              </a:rPr>
              <a:t>LTMP 2013 : 2030</a:t>
            </a:r>
            <a:r>
              <a:rPr lang="ko-KR" altLang="en-US" sz="1400" b="1" dirty="0">
                <a:latin typeface="나눔고딕" pitchFamily="50" charset="-127"/>
                <a:ea typeface="나눔고딕" pitchFamily="50" charset="-127"/>
              </a:rPr>
              <a:t>년까지 철도 연장 </a:t>
            </a:r>
            <a:r>
              <a:rPr lang="en-US" altLang="ko-KR" sz="1400" b="1" dirty="0">
                <a:latin typeface="나눔고딕" pitchFamily="50" charset="-127"/>
                <a:ea typeface="나눔고딕" pitchFamily="50" charset="-127"/>
              </a:rPr>
              <a:t>280km </a:t>
            </a:r>
            <a:r>
              <a:rPr lang="ko-KR" altLang="en-US" sz="1400" b="1" dirty="0">
                <a:latin typeface="나눔고딕" pitchFamily="50" charset="-127"/>
                <a:ea typeface="나눔고딕" pitchFamily="50" charset="-127"/>
              </a:rPr>
              <a:t>→ </a:t>
            </a:r>
            <a:r>
              <a:rPr lang="en-US" altLang="ko-KR" sz="1400" b="1" dirty="0">
                <a:latin typeface="나눔고딕" pitchFamily="50" charset="-127"/>
                <a:ea typeface="나눔고딕" pitchFamily="50" charset="-127"/>
              </a:rPr>
              <a:t>360km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59414" y="6119718"/>
            <a:ext cx="95770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자료 </a:t>
            </a:r>
            <a:r>
              <a:rPr lang="en-US" altLang="ko-KR" sz="9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: Land Transport Authority, Singapore</a:t>
            </a:r>
            <a:endParaRPr lang="ko-KR" altLang="en-US" sz="9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3864593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직사각형 23"/>
          <p:cNvSpPr/>
          <p:nvPr/>
        </p:nvSpPr>
        <p:spPr>
          <a:xfrm>
            <a:off x="2172" y="962357"/>
            <a:ext cx="9904703" cy="522427"/>
          </a:xfrm>
          <a:prstGeom prst="rect">
            <a:avLst/>
          </a:prstGeom>
          <a:solidFill>
            <a:srgbClr val="E2E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5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1" y="268344"/>
            <a:ext cx="81933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3.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미국</a:t>
            </a:r>
          </a:p>
        </p:txBody>
      </p:sp>
      <p:sp>
        <p:nvSpPr>
          <p:cNvPr id="44" name="모서리가 둥근 직사각형 43"/>
          <p:cNvSpPr/>
          <p:nvPr/>
        </p:nvSpPr>
        <p:spPr>
          <a:xfrm>
            <a:off x="454756" y="1670230"/>
            <a:ext cx="3688014" cy="2481528"/>
          </a:xfrm>
          <a:prstGeom prst="roundRect">
            <a:avLst>
              <a:gd name="adj" fmla="val 3374"/>
            </a:avLst>
          </a:prstGeom>
          <a:noFill/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lang="ko-KR" altLang="en-US"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45" name="그룹 44"/>
          <p:cNvGrpSpPr/>
          <p:nvPr/>
        </p:nvGrpSpPr>
        <p:grpSpPr>
          <a:xfrm>
            <a:off x="423041" y="1672979"/>
            <a:ext cx="3764430" cy="512517"/>
            <a:chOff x="5310241" y="3063577"/>
            <a:chExt cx="4410000" cy="565074"/>
          </a:xfrm>
        </p:grpSpPr>
        <p:sp>
          <p:nvSpPr>
            <p:cNvPr id="46" name="모서리가 둥근 직사각형 45"/>
            <p:cNvSpPr/>
            <p:nvPr/>
          </p:nvSpPr>
          <p:spPr>
            <a:xfrm>
              <a:off x="5344473" y="3063577"/>
              <a:ext cx="4320480" cy="540000"/>
            </a:xfrm>
            <a:prstGeom prst="roundRect">
              <a:avLst>
                <a:gd name="adj" fmla="val 17347"/>
              </a:avLst>
            </a:prstGeom>
            <a:solidFill>
              <a:srgbClr val="ECF2F8"/>
            </a:solidFill>
            <a:ln w="22225">
              <a:solidFill>
                <a:srgbClr val="002B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47" name="직사각형 46"/>
            <p:cNvSpPr/>
            <p:nvPr/>
          </p:nvSpPr>
          <p:spPr>
            <a:xfrm>
              <a:off x="5310241" y="3521175"/>
              <a:ext cx="4410000" cy="1074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333969" y="1692722"/>
            <a:ext cx="3942575" cy="379743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 algn="ctr">
              <a:lnSpc>
                <a:spcPts val="2296"/>
              </a:lnSpc>
            </a:pP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GDP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대비 정부 인프라 투자 </a:t>
            </a:r>
            <a:r>
              <a:rPr lang="ko-KR" altLang="en-US" sz="16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비중</a:t>
            </a:r>
            <a:r>
              <a:rPr lang="en-US" altLang="ko-KR" sz="11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en-US" altLang="ko-KR" sz="11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1955~2015)</a:t>
            </a:r>
          </a:p>
        </p:txBody>
      </p:sp>
      <p:sp>
        <p:nvSpPr>
          <p:cNvPr id="49" name="모서리가 둥근 직사각형 48"/>
          <p:cNvSpPr/>
          <p:nvPr/>
        </p:nvSpPr>
        <p:spPr>
          <a:xfrm>
            <a:off x="454756" y="4258968"/>
            <a:ext cx="3688014" cy="2122360"/>
          </a:xfrm>
          <a:prstGeom prst="roundRect">
            <a:avLst>
              <a:gd name="adj" fmla="val 4236"/>
            </a:avLst>
          </a:prstGeom>
          <a:noFill/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lang="ko-KR" altLang="en-US"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50" name="그룹 49"/>
          <p:cNvGrpSpPr/>
          <p:nvPr/>
        </p:nvGrpSpPr>
        <p:grpSpPr>
          <a:xfrm>
            <a:off x="423041" y="4261718"/>
            <a:ext cx="3764430" cy="512517"/>
            <a:chOff x="5310241" y="3063577"/>
            <a:chExt cx="4410000" cy="565074"/>
          </a:xfrm>
        </p:grpSpPr>
        <p:sp>
          <p:nvSpPr>
            <p:cNvPr id="51" name="모서리가 둥근 직사각형 50"/>
            <p:cNvSpPr/>
            <p:nvPr/>
          </p:nvSpPr>
          <p:spPr>
            <a:xfrm>
              <a:off x="5344473" y="3063577"/>
              <a:ext cx="4320480" cy="540000"/>
            </a:xfrm>
            <a:prstGeom prst="roundRect">
              <a:avLst>
                <a:gd name="adj" fmla="val 17347"/>
              </a:avLst>
            </a:prstGeom>
            <a:solidFill>
              <a:srgbClr val="ECF2F8"/>
            </a:solidFill>
            <a:ln w="22225">
              <a:solidFill>
                <a:srgbClr val="002B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52" name="직사각형 51"/>
            <p:cNvSpPr/>
            <p:nvPr/>
          </p:nvSpPr>
          <p:spPr>
            <a:xfrm>
              <a:off x="5310241" y="3521175"/>
              <a:ext cx="4410000" cy="1074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</p:grpSp>
      <p:pic>
        <p:nvPicPr>
          <p:cNvPr id="5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898" y="2087556"/>
            <a:ext cx="3487320" cy="2036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41"/>
          <a:stretch/>
        </p:blipFill>
        <p:spPr bwMode="auto">
          <a:xfrm>
            <a:off x="561595" y="4676510"/>
            <a:ext cx="3487320" cy="1681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TextBox 54"/>
          <p:cNvSpPr txBox="1"/>
          <p:nvPr/>
        </p:nvSpPr>
        <p:spPr>
          <a:xfrm>
            <a:off x="324271" y="4287119"/>
            <a:ext cx="3942575" cy="379743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 algn="ctr">
              <a:lnSpc>
                <a:spcPts val="2296"/>
              </a:lnSpc>
            </a:pP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인당 연평균 통근시간 </a:t>
            </a:r>
            <a:r>
              <a:rPr lang="en-US" altLang="ko-KR" sz="11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(1982~2014)</a:t>
            </a:r>
          </a:p>
        </p:txBody>
      </p:sp>
      <p:sp>
        <p:nvSpPr>
          <p:cNvPr id="56" name="모서리가 둥근 직사각형 55"/>
          <p:cNvSpPr/>
          <p:nvPr/>
        </p:nvSpPr>
        <p:spPr>
          <a:xfrm>
            <a:off x="4317077" y="1673045"/>
            <a:ext cx="5154702" cy="4708287"/>
          </a:xfrm>
          <a:prstGeom prst="roundRect">
            <a:avLst>
              <a:gd name="adj" fmla="val 2089"/>
            </a:avLst>
          </a:prstGeom>
          <a:noFill/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lang="ko-KR" altLang="en-US"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57" name="그룹 56"/>
          <p:cNvGrpSpPr/>
          <p:nvPr/>
        </p:nvGrpSpPr>
        <p:grpSpPr>
          <a:xfrm>
            <a:off x="4276542" y="1675788"/>
            <a:ext cx="5261508" cy="512517"/>
            <a:chOff x="5310241" y="3063577"/>
            <a:chExt cx="4410000" cy="565074"/>
          </a:xfrm>
        </p:grpSpPr>
        <p:sp>
          <p:nvSpPr>
            <p:cNvPr id="58" name="모서리가 둥근 직사각형 57"/>
            <p:cNvSpPr/>
            <p:nvPr/>
          </p:nvSpPr>
          <p:spPr>
            <a:xfrm>
              <a:off x="5344473" y="3063577"/>
              <a:ext cx="4320480" cy="540000"/>
            </a:xfrm>
            <a:prstGeom prst="roundRect">
              <a:avLst>
                <a:gd name="adj" fmla="val 17347"/>
              </a:avLst>
            </a:prstGeom>
            <a:solidFill>
              <a:srgbClr val="ECF2F8"/>
            </a:solidFill>
            <a:ln w="22225">
              <a:solidFill>
                <a:srgbClr val="002B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59" name="직사각형 58"/>
            <p:cNvSpPr/>
            <p:nvPr/>
          </p:nvSpPr>
          <p:spPr>
            <a:xfrm>
              <a:off x="5310241" y="3521175"/>
              <a:ext cx="4410000" cy="1074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</p:grpSp>
      <p:pic>
        <p:nvPicPr>
          <p:cNvPr id="6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3321" y="2417524"/>
            <a:ext cx="5016167" cy="3717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" name="TextBox 60"/>
          <p:cNvSpPr txBox="1"/>
          <p:nvPr/>
        </p:nvSpPr>
        <p:spPr>
          <a:xfrm>
            <a:off x="4914316" y="1693844"/>
            <a:ext cx="3942575" cy="379743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 algn="ctr">
              <a:lnSpc>
                <a:spcPts val="2296"/>
              </a:lnSpc>
            </a:pP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인프라의 노후화 진행 </a:t>
            </a:r>
            <a:r>
              <a:rPr lang="en-US" altLang="ko-KR" sz="11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(2000~2015</a:t>
            </a:r>
            <a:r>
              <a:rPr lang="en-US" altLang="ko-KR" sz="11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endParaRPr lang="en-US" altLang="ko-KR" sz="11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52262" y="6392542"/>
            <a:ext cx="9036729" cy="223289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r>
              <a:rPr lang="ko-KR" altLang="en-US" sz="9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자료 </a:t>
            </a:r>
            <a:r>
              <a:rPr lang="en-US" altLang="ko-KR" sz="9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: The New York Times, “America’s Infrastructure Is Getting Worse”;  Bureau of Economic Analysis; Texas A&amp;M Transportation Institute</a:t>
            </a:r>
            <a:endParaRPr lang="ko-KR" altLang="en-US" sz="9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0" y="1023119"/>
            <a:ext cx="990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spc="-8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나눔고딕" pitchFamily="50" charset="-127"/>
                <a:ea typeface="나눔고딕" pitchFamily="50" charset="-127"/>
              </a:rPr>
              <a:t>미국은 인프라 </a:t>
            </a:r>
            <a:r>
              <a:rPr lang="ko-KR" altLang="en-US" sz="2000" b="1" spc="-80" dirty="0">
                <a:solidFill>
                  <a:prstClr val="black">
                    <a:lumMod val="75000"/>
                    <a:lumOff val="25000"/>
                  </a:prstClr>
                </a:solidFill>
                <a:latin typeface="나눔고딕" pitchFamily="50" charset="-127"/>
                <a:ea typeface="나눔고딕" pitchFamily="50" charset="-127"/>
              </a:rPr>
              <a:t>투자 부족 장기화 </a:t>
            </a:r>
            <a:r>
              <a:rPr lang="en-US" altLang="ko-KR" sz="2000" b="1" spc="-80" dirty="0">
                <a:solidFill>
                  <a:prstClr val="black">
                    <a:lumMod val="75000"/>
                    <a:lumOff val="25000"/>
                  </a:prstClr>
                </a:solidFill>
                <a:latin typeface="나눔고딕" pitchFamily="50" charset="-127"/>
                <a:ea typeface="나눔고딕" pitchFamily="50" charset="-127"/>
                <a:sym typeface="Wingdings" panose="05000000000000000000" pitchFamily="2" charset="2"/>
              </a:rPr>
              <a:t> </a:t>
            </a:r>
            <a:r>
              <a:rPr lang="ko-KR" altLang="en-US" sz="2000" b="1" spc="-80" dirty="0">
                <a:solidFill>
                  <a:prstClr val="black">
                    <a:lumMod val="75000"/>
                    <a:lumOff val="25000"/>
                  </a:prstClr>
                </a:solidFill>
                <a:latin typeface="나눔고딕" pitchFamily="50" charset="-127"/>
                <a:ea typeface="나눔고딕" pitchFamily="50" charset="-127"/>
                <a:sym typeface="Wingdings" panose="05000000000000000000" pitchFamily="2" charset="2"/>
              </a:rPr>
              <a:t>국가경쟁력 약화</a:t>
            </a:r>
            <a:r>
              <a:rPr lang="en-US" altLang="ko-KR" sz="2000" b="1" spc="-80" dirty="0">
                <a:solidFill>
                  <a:prstClr val="black">
                    <a:lumMod val="75000"/>
                    <a:lumOff val="25000"/>
                  </a:prstClr>
                </a:solidFill>
                <a:latin typeface="나눔고딕" pitchFamily="50" charset="-127"/>
                <a:ea typeface="나눔고딕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2000" b="1" spc="-80" dirty="0">
                <a:solidFill>
                  <a:prstClr val="black">
                    <a:lumMod val="75000"/>
                    <a:lumOff val="25000"/>
                  </a:prstClr>
                </a:solidFill>
                <a:latin typeface="나눔고딕" pitchFamily="50" charset="-127"/>
                <a:ea typeface="나눔고딕" pitchFamily="50" charset="-127"/>
                <a:sym typeface="Wingdings" panose="05000000000000000000" pitchFamily="2" charset="2"/>
              </a:rPr>
              <a:t>국민의 안전</a:t>
            </a:r>
            <a:r>
              <a:rPr lang="en-US" altLang="ko-KR" sz="2000" b="1" spc="-80" dirty="0">
                <a:solidFill>
                  <a:prstClr val="black">
                    <a:lumMod val="75000"/>
                    <a:lumOff val="25000"/>
                  </a:prstClr>
                </a:solidFill>
                <a:latin typeface="나눔고딕" pitchFamily="50" charset="-127"/>
                <a:ea typeface="나눔고딕" pitchFamily="50" charset="-127"/>
                <a:sym typeface="Wingdings" panose="05000000000000000000" pitchFamily="2" charset="2"/>
              </a:rPr>
              <a:t>/</a:t>
            </a:r>
            <a:r>
              <a:rPr lang="ko-KR" altLang="en-US" sz="2000" b="1" spc="-80" dirty="0">
                <a:solidFill>
                  <a:prstClr val="black">
                    <a:lumMod val="75000"/>
                    <a:lumOff val="25000"/>
                  </a:prstClr>
                </a:solidFill>
                <a:latin typeface="나눔고딕" pitchFamily="50" charset="-127"/>
                <a:ea typeface="나눔고딕" pitchFamily="50" charset="-127"/>
                <a:sym typeface="Wingdings" panose="05000000000000000000" pitchFamily="2" charset="2"/>
              </a:rPr>
              <a:t>삶의 질 하락</a:t>
            </a:r>
            <a:endParaRPr lang="ko-KR" altLang="en-US" sz="2000" b="1" spc="-80" dirty="0">
              <a:solidFill>
                <a:prstClr val="black">
                  <a:lumMod val="75000"/>
                  <a:lumOff val="25000"/>
                </a:prstClr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4989406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/>
          <p:cNvSpPr/>
          <p:nvPr/>
        </p:nvSpPr>
        <p:spPr>
          <a:xfrm>
            <a:off x="2172" y="962357"/>
            <a:ext cx="9904703" cy="522427"/>
          </a:xfrm>
          <a:prstGeom prst="rect">
            <a:avLst/>
          </a:prstGeom>
          <a:solidFill>
            <a:srgbClr val="E2E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902" y="2621113"/>
            <a:ext cx="3141094" cy="2506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0" y="268344"/>
            <a:ext cx="9906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3.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미국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1023119"/>
            <a:ext cx="990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인프라 유지보수 비용이 신규투자 및 개량 비용 초과</a:t>
            </a:r>
          </a:p>
        </p:txBody>
      </p:sp>
      <p:sp>
        <p:nvSpPr>
          <p:cNvPr id="65" name="모서리가 둥근 직사각형 64"/>
          <p:cNvSpPr/>
          <p:nvPr/>
        </p:nvSpPr>
        <p:spPr>
          <a:xfrm>
            <a:off x="462091" y="1628800"/>
            <a:ext cx="5643038" cy="4490918"/>
          </a:xfrm>
          <a:prstGeom prst="roundRect">
            <a:avLst>
              <a:gd name="adj" fmla="val 2595"/>
            </a:avLst>
          </a:prstGeom>
          <a:noFill/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384815" y="6150496"/>
            <a:ext cx="48816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자료</a:t>
            </a:r>
            <a:r>
              <a:rPr lang="en-US" altLang="ko-KR" sz="9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: Congress of the United states Congressional Budget Office (2015)</a:t>
            </a:r>
          </a:p>
        </p:txBody>
      </p:sp>
      <p:grpSp>
        <p:nvGrpSpPr>
          <p:cNvPr id="67" name="그룹 66"/>
          <p:cNvGrpSpPr/>
          <p:nvPr/>
        </p:nvGrpSpPr>
        <p:grpSpPr>
          <a:xfrm>
            <a:off x="416499" y="1628800"/>
            <a:ext cx="5757474" cy="565074"/>
            <a:chOff x="5310241" y="3063577"/>
            <a:chExt cx="4410000" cy="565074"/>
          </a:xfrm>
        </p:grpSpPr>
        <p:sp>
          <p:nvSpPr>
            <p:cNvPr id="68" name="모서리가 둥근 직사각형 67"/>
            <p:cNvSpPr/>
            <p:nvPr/>
          </p:nvSpPr>
          <p:spPr>
            <a:xfrm>
              <a:off x="5344473" y="3063577"/>
              <a:ext cx="4320480" cy="540000"/>
            </a:xfrm>
            <a:prstGeom prst="roundRect">
              <a:avLst>
                <a:gd name="adj" fmla="val 17347"/>
              </a:avLst>
            </a:prstGeom>
            <a:solidFill>
              <a:srgbClr val="ECF2F8"/>
            </a:solidFill>
            <a:ln w="22225">
              <a:solidFill>
                <a:srgbClr val="002B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69" name="직사각형 68"/>
            <p:cNvSpPr/>
            <p:nvPr/>
          </p:nvSpPr>
          <p:spPr>
            <a:xfrm>
              <a:off x="5310241" y="3521175"/>
              <a:ext cx="4410000" cy="1074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70" name="TextBox 69"/>
          <p:cNvSpPr txBox="1"/>
          <p:nvPr/>
        </p:nvSpPr>
        <p:spPr>
          <a:xfrm>
            <a:off x="465290" y="1654201"/>
            <a:ext cx="5711410" cy="412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미국의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SOC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투자 추이</a:t>
            </a:r>
            <a:endParaRPr lang="en-US" altLang="ko-KR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08" y="2305706"/>
            <a:ext cx="5572842" cy="364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모서리가 둥근 직사각형 14"/>
          <p:cNvSpPr/>
          <p:nvPr/>
        </p:nvSpPr>
        <p:spPr>
          <a:xfrm>
            <a:off x="6249146" y="1628801"/>
            <a:ext cx="3223364" cy="4104455"/>
          </a:xfrm>
          <a:prstGeom prst="roundRect">
            <a:avLst>
              <a:gd name="adj" fmla="val 2861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6220412" y="1628801"/>
            <a:ext cx="3294972" cy="565074"/>
            <a:chOff x="5310241" y="3063577"/>
            <a:chExt cx="4410000" cy="565074"/>
          </a:xfrm>
        </p:grpSpPr>
        <p:sp>
          <p:nvSpPr>
            <p:cNvPr id="17" name="모서리가 둥근 직사각형 16"/>
            <p:cNvSpPr/>
            <p:nvPr/>
          </p:nvSpPr>
          <p:spPr>
            <a:xfrm>
              <a:off x="5344473" y="3063577"/>
              <a:ext cx="4320480" cy="540000"/>
            </a:xfrm>
            <a:prstGeom prst="roundRect">
              <a:avLst>
                <a:gd name="adj" fmla="val 17347"/>
              </a:avLst>
            </a:prstGeom>
            <a:solidFill>
              <a:srgbClr val="ECF2F8"/>
            </a:solidFill>
            <a:ln w="22225">
              <a:solidFill>
                <a:srgbClr val="002B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8" name="직사각형 17"/>
            <p:cNvSpPr/>
            <p:nvPr/>
          </p:nvSpPr>
          <p:spPr>
            <a:xfrm>
              <a:off x="5310241" y="3521175"/>
              <a:ext cx="4410000" cy="1074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6245987" y="1647915"/>
            <a:ext cx="3252399" cy="3820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유지보수비용 대 신규투자비용 추이</a:t>
            </a:r>
            <a:endParaRPr lang="en-US" altLang="ko-KR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199440" y="5768502"/>
            <a:ext cx="3349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1463" indent="-271463"/>
            <a:r>
              <a:rPr lang="ko-KR" altLang="en-US" sz="9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자료</a:t>
            </a:r>
            <a:r>
              <a:rPr lang="en-US" altLang="ko-KR" sz="9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: Council of Economic Advisers (2016), Economic Report of the President, Chapter 6</a:t>
            </a:r>
          </a:p>
        </p:txBody>
      </p:sp>
      <p:cxnSp>
        <p:nvCxnSpPr>
          <p:cNvPr id="6" name="직선 연결선 5"/>
          <p:cNvCxnSpPr/>
          <p:nvPr/>
        </p:nvCxnSpPr>
        <p:spPr>
          <a:xfrm>
            <a:off x="6499076" y="3700078"/>
            <a:ext cx="28464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968515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직사각형 32"/>
          <p:cNvSpPr/>
          <p:nvPr/>
        </p:nvSpPr>
        <p:spPr>
          <a:xfrm>
            <a:off x="2172" y="962357"/>
            <a:ext cx="9904703" cy="522427"/>
          </a:xfrm>
          <a:prstGeom prst="rect">
            <a:avLst/>
          </a:prstGeom>
          <a:solidFill>
            <a:srgbClr val="E2E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5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1" y="268344"/>
            <a:ext cx="81933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3.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미국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97201" y="2827684"/>
            <a:ext cx="2161055" cy="885009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 algn="ctr" defTabSz="957500"/>
            <a:r>
              <a:rPr lang="en-US" altLang="ko-KR" sz="13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Surface transport</a:t>
            </a:r>
          </a:p>
          <a:p>
            <a:pPr algn="ctr" defTabSz="957500"/>
            <a:r>
              <a:rPr lang="en-US" altLang="ko-KR" sz="13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$2tn </a:t>
            </a:r>
            <a:r>
              <a:rPr lang="en-US" altLang="ko-KR" sz="13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needed</a:t>
            </a:r>
          </a:p>
          <a:p>
            <a:pPr algn="ctr" defTabSz="957500"/>
            <a:r>
              <a:rPr lang="en-US" altLang="ko-KR" sz="13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$941bn </a:t>
            </a:r>
            <a:r>
              <a:rPr lang="en-US" altLang="ko-KR" sz="13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expected</a:t>
            </a:r>
          </a:p>
          <a:p>
            <a:pPr algn="ctr" defTabSz="957500"/>
            <a:r>
              <a:rPr lang="en-US" altLang="ko-KR" sz="1300" b="1" dirty="0">
                <a:solidFill>
                  <a:srgbClr val="C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Funding gap $1.1tn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222566" y="5039023"/>
            <a:ext cx="2045824" cy="885009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 algn="ctr" defTabSz="957500"/>
            <a:r>
              <a:rPr lang="en-US" altLang="ko-KR" sz="13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Water/wastewater</a:t>
            </a:r>
          </a:p>
          <a:p>
            <a:pPr algn="ctr" defTabSz="957500"/>
            <a:r>
              <a:rPr lang="en-US" altLang="ko-KR" sz="13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$150bn </a:t>
            </a:r>
            <a:r>
              <a:rPr lang="en-US" altLang="ko-KR" sz="13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needed</a:t>
            </a:r>
          </a:p>
          <a:p>
            <a:pPr algn="ctr" defTabSz="957500"/>
            <a:r>
              <a:rPr lang="en-US" altLang="ko-KR" sz="13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$45bn </a:t>
            </a:r>
            <a:r>
              <a:rPr lang="en-US" altLang="ko-KR" sz="13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expected</a:t>
            </a:r>
          </a:p>
          <a:p>
            <a:pPr algn="ctr" defTabSz="957500"/>
            <a:r>
              <a:rPr lang="en-US" altLang="ko-KR" sz="1300" b="1" dirty="0">
                <a:solidFill>
                  <a:srgbClr val="C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Funding gap $105bn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222564" y="2819867"/>
            <a:ext cx="2090476" cy="885009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 algn="ctr" defTabSz="957500"/>
            <a:r>
              <a:rPr lang="en-US" altLang="ko-KR" sz="13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Electricity</a:t>
            </a:r>
          </a:p>
          <a:p>
            <a:pPr algn="ctr" defTabSz="957500"/>
            <a:r>
              <a:rPr lang="en-US" altLang="ko-KR" sz="13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$934bn </a:t>
            </a:r>
            <a:r>
              <a:rPr lang="en-US" altLang="ko-KR" sz="13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needed</a:t>
            </a:r>
          </a:p>
          <a:p>
            <a:pPr algn="ctr" defTabSz="957500"/>
            <a:r>
              <a:rPr lang="en-US" altLang="ko-KR" sz="13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$757bn </a:t>
            </a:r>
            <a:r>
              <a:rPr lang="en-US" altLang="ko-KR" sz="13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expected</a:t>
            </a:r>
          </a:p>
          <a:p>
            <a:pPr algn="ctr" defTabSz="957500"/>
            <a:r>
              <a:rPr lang="en-US" altLang="ko-KR" sz="1300" b="1" dirty="0">
                <a:solidFill>
                  <a:srgbClr val="C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Funding gap $177bn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55090" y="5039023"/>
            <a:ext cx="2045281" cy="885009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 algn="ctr" defTabSz="957500"/>
            <a:r>
              <a:rPr lang="en-US" altLang="ko-KR" sz="13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Airports</a:t>
            </a:r>
          </a:p>
          <a:p>
            <a:pPr algn="ctr" defTabSz="957500"/>
            <a:r>
              <a:rPr lang="en-US" altLang="ko-KR" sz="13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$157bn </a:t>
            </a:r>
            <a:r>
              <a:rPr lang="en-US" altLang="ko-KR" sz="13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needed</a:t>
            </a:r>
          </a:p>
          <a:p>
            <a:pPr algn="ctr" defTabSz="957500"/>
            <a:r>
              <a:rPr lang="en-US" altLang="ko-KR" sz="13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$115bn </a:t>
            </a:r>
            <a:r>
              <a:rPr lang="en-US" altLang="ko-KR" sz="13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expected</a:t>
            </a:r>
          </a:p>
          <a:p>
            <a:pPr algn="ctr" defTabSz="957500"/>
            <a:r>
              <a:rPr lang="en-US" altLang="ko-KR" sz="1300" b="1" dirty="0">
                <a:solidFill>
                  <a:srgbClr val="C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Funding gap $42bn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548435" y="4174927"/>
            <a:ext cx="2796169" cy="885009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 algn="ctr" defTabSz="957500"/>
            <a:r>
              <a:rPr lang="en-US" altLang="ko-KR" sz="13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Inland waterways/Marine ports</a:t>
            </a:r>
          </a:p>
          <a:p>
            <a:pPr algn="ctr" defTabSz="957500"/>
            <a:r>
              <a:rPr lang="en-US" altLang="ko-KR" sz="13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$37bn </a:t>
            </a:r>
            <a:r>
              <a:rPr lang="en-US" altLang="ko-KR" sz="13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needed</a:t>
            </a:r>
          </a:p>
          <a:p>
            <a:pPr algn="ctr" defTabSz="957500"/>
            <a:r>
              <a:rPr lang="en-US" altLang="ko-KR" sz="13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$22bn </a:t>
            </a:r>
            <a:r>
              <a:rPr lang="en-US" altLang="ko-KR" sz="13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expected</a:t>
            </a:r>
          </a:p>
          <a:p>
            <a:pPr algn="ctr" defTabSz="957500"/>
            <a:r>
              <a:rPr lang="en-US" altLang="ko-KR" sz="1300" b="1" dirty="0">
                <a:solidFill>
                  <a:srgbClr val="C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Funding gap $15bn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23053" y="6005710"/>
            <a:ext cx="4482000" cy="361789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 defTabSz="957500"/>
            <a:r>
              <a:rPr lang="ko-KR" altLang="en-US" sz="9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자료 </a:t>
            </a:r>
            <a:r>
              <a:rPr lang="en-US" altLang="ko-KR" sz="9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Financial Times USA, Press </a:t>
            </a:r>
            <a:r>
              <a:rPr lang="en-US" altLang="ko-KR" sz="9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Reader  (</a:t>
            </a:r>
            <a:r>
              <a:rPr lang="en-US" altLang="ko-KR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2016</a:t>
            </a:r>
            <a:r>
              <a:rPr lang="en-US" altLang="ko-KR" sz="9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. 5. </a:t>
            </a:r>
            <a:r>
              <a:rPr lang="en-US" altLang="ko-KR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11</a:t>
            </a:r>
            <a:r>
              <a:rPr lang="en-US" altLang="ko-KR" sz="9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  <a:p>
            <a:pPr defTabSz="957500"/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* </a:t>
            </a:r>
            <a:r>
              <a:rPr lang="ko-KR" altLang="en-US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미국 토목학회 추정내용을 </a:t>
            </a:r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Financial Times USA</a:t>
            </a:r>
            <a:r>
              <a:rPr lang="ko-KR" altLang="en-US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에서 인용 </a:t>
            </a:r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745086" y="6101943"/>
            <a:ext cx="3025746" cy="223289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r>
              <a:rPr lang="ko-KR" altLang="en-US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자료 </a:t>
            </a:r>
            <a:r>
              <a:rPr lang="en-US" altLang="ko-KR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9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미국 토목학회 </a:t>
            </a:r>
            <a:r>
              <a:rPr lang="en-US" altLang="ko-KR" sz="9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(2017, 2</a:t>
            </a:r>
            <a:r>
              <a:rPr lang="ko-KR" altLang="en-US" sz="9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월</a:t>
            </a:r>
            <a:r>
              <a:rPr lang="en-US" altLang="ko-KR" sz="9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</a:p>
        </p:txBody>
      </p:sp>
      <p:pic>
        <p:nvPicPr>
          <p:cNvPr id="3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3" t="13827" r="38890"/>
          <a:stretch/>
        </p:blipFill>
        <p:spPr bwMode="auto">
          <a:xfrm>
            <a:off x="5745087" y="1700808"/>
            <a:ext cx="3240361" cy="43642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0" y="1023063"/>
            <a:ext cx="990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spc="-220" dirty="0">
                <a:latin typeface="나눔고딕" pitchFamily="50" charset="-127"/>
                <a:ea typeface="나눔고딕" pitchFamily="50" charset="-127"/>
                <a:cs typeface="Tahoma" pitchFamily="34" charset="0"/>
              </a:rPr>
              <a:t>’16~’25</a:t>
            </a:r>
            <a:r>
              <a:rPr lang="ko-KR" altLang="en-US" sz="2000" b="1" spc="-220" dirty="0">
                <a:latin typeface="나눔고딕" pitchFamily="50" charset="-127"/>
                <a:ea typeface="나눔고딕" pitchFamily="50" charset="-127"/>
                <a:cs typeface="Tahoma" pitchFamily="34" charset="0"/>
              </a:rPr>
              <a:t> 인프라 투자예산 </a:t>
            </a:r>
            <a:r>
              <a:rPr lang="en-US" altLang="ko-KR" sz="2000" b="1" spc="-220" dirty="0">
                <a:latin typeface="나눔고딕" pitchFamily="50" charset="-127"/>
                <a:ea typeface="나눔고딕" pitchFamily="50" charset="-127"/>
                <a:cs typeface="Tahoma" pitchFamily="34" charset="0"/>
              </a:rPr>
              <a:t>$1.9tril,</a:t>
            </a:r>
            <a:r>
              <a:rPr lang="ko-KR" altLang="en-US" sz="2000" b="1" spc="-220" dirty="0">
                <a:latin typeface="나눔고딕" pitchFamily="50" charset="-127"/>
                <a:ea typeface="나눔고딕" pitchFamily="50" charset="-127"/>
                <a:cs typeface="Tahoma" pitchFamily="34" charset="0"/>
              </a:rPr>
              <a:t> 필요 투자 금액 </a:t>
            </a:r>
            <a:r>
              <a:rPr lang="en-US" altLang="ko-KR" sz="2000" b="1" spc="-220" dirty="0">
                <a:latin typeface="나눔고딕" pitchFamily="50" charset="-127"/>
                <a:ea typeface="나눔고딕" pitchFamily="50" charset="-127"/>
                <a:cs typeface="Tahoma" pitchFamily="34" charset="0"/>
              </a:rPr>
              <a:t>$3.3tril</a:t>
            </a:r>
            <a:r>
              <a:rPr lang="en-US" altLang="ko-KR" sz="2000" b="1" spc="-220" baseline="30000" dirty="0">
                <a:latin typeface="나눔고딕" pitchFamily="50" charset="-127"/>
                <a:ea typeface="나눔고딕" pitchFamily="50" charset="-127"/>
                <a:cs typeface="Tahoma" pitchFamily="34" charset="0"/>
              </a:rPr>
              <a:t>*</a:t>
            </a:r>
            <a:r>
              <a:rPr lang="ko-KR" altLang="en-US" sz="2000" b="1" spc="-220" dirty="0">
                <a:latin typeface="나눔고딕" pitchFamily="50" charset="-127"/>
                <a:ea typeface="나눔고딕" pitchFamily="50" charset="-127"/>
                <a:cs typeface="Tahoma" pitchFamily="34" charset="0"/>
              </a:rPr>
              <a:t> </a:t>
            </a:r>
            <a:r>
              <a:rPr lang="en-US" altLang="ko-KR" sz="2000" b="1" spc="-220" dirty="0">
                <a:latin typeface="나눔고딕" pitchFamily="50" charset="-127"/>
                <a:ea typeface="나눔고딕" pitchFamily="50" charset="-127"/>
                <a:cs typeface="Tahoma" pitchFamily="34" charset="0"/>
              </a:rPr>
              <a:t> (10</a:t>
            </a:r>
            <a:r>
              <a:rPr lang="ko-KR" altLang="en-US" sz="2000" b="1" spc="-220" dirty="0">
                <a:latin typeface="나눔고딕" pitchFamily="50" charset="-127"/>
                <a:ea typeface="나눔고딕" pitchFamily="50" charset="-127"/>
                <a:cs typeface="Tahoma" pitchFamily="34" charset="0"/>
              </a:rPr>
              <a:t>년간 </a:t>
            </a:r>
            <a:r>
              <a:rPr lang="ko-KR" altLang="en-US" sz="2000" b="1" spc="-220" dirty="0">
                <a:latin typeface="나눔고딕" pitchFamily="50" charset="-127"/>
                <a:ea typeface="나눔고딕" pitchFamily="50" charset="-127"/>
                <a:cs typeface="Tahoma" pitchFamily="34" charset="0"/>
                <a:sym typeface="Wingdings"/>
              </a:rPr>
              <a:t>투자 부족</a:t>
            </a:r>
            <a:r>
              <a:rPr lang="en-US" altLang="ko-KR" sz="2000" b="1" spc="-220" dirty="0">
                <a:latin typeface="나눔고딕" pitchFamily="50" charset="-127"/>
                <a:ea typeface="나눔고딕" pitchFamily="50" charset="-127"/>
                <a:cs typeface="Tahoma" pitchFamily="34" charset="0"/>
                <a:sym typeface="Wingdings"/>
              </a:rPr>
              <a:t> = $</a:t>
            </a:r>
            <a:r>
              <a:rPr lang="en-US" altLang="ko-KR" sz="2000" b="1" spc="-220" dirty="0">
                <a:latin typeface="나눔고딕" pitchFamily="50" charset="-127"/>
                <a:ea typeface="나눔고딕" pitchFamily="50" charset="-127"/>
                <a:cs typeface="Tahoma" pitchFamily="34" charset="0"/>
              </a:rPr>
              <a:t>1.4tril) </a:t>
            </a:r>
            <a:endParaRPr lang="ko-KR" altLang="en-US" sz="2000" b="1" dirty="0"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21" name="그림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060" y="2284628"/>
            <a:ext cx="560749" cy="560748"/>
          </a:xfrm>
          <a:prstGeom prst="rect">
            <a:avLst/>
          </a:prstGeom>
        </p:spPr>
      </p:pic>
      <p:pic>
        <p:nvPicPr>
          <p:cNvPr id="22" name="그림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429" y="4475400"/>
            <a:ext cx="560749" cy="563623"/>
          </a:xfrm>
          <a:prstGeom prst="rect">
            <a:avLst/>
          </a:prstGeom>
        </p:spPr>
      </p:pic>
      <p:pic>
        <p:nvPicPr>
          <p:cNvPr id="23" name="그림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226" y="2281757"/>
            <a:ext cx="566499" cy="563623"/>
          </a:xfrm>
          <a:prstGeom prst="rect">
            <a:avLst/>
          </a:prstGeom>
        </p:spPr>
      </p:pic>
      <p:pic>
        <p:nvPicPr>
          <p:cNvPr id="24" name="그림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060" y="4478271"/>
            <a:ext cx="560749" cy="560748"/>
          </a:xfrm>
          <a:prstGeom prst="rect">
            <a:avLst/>
          </a:prstGeom>
        </p:spPr>
      </p:pic>
      <p:pic>
        <p:nvPicPr>
          <p:cNvPr id="39" name="그림 3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360" y="3611301"/>
            <a:ext cx="560749" cy="563623"/>
          </a:xfrm>
          <a:prstGeom prst="rect">
            <a:avLst/>
          </a:prstGeom>
        </p:spPr>
      </p:pic>
      <p:sp>
        <p:nvSpPr>
          <p:cNvPr id="40" name="모서리가 둥근 직사각형 39"/>
          <p:cNvSpPr/>
          <p:nvPr/>
        </p:nvSpPr>
        <p:spPr>
          <a:xfrm>
            <a:off x="733588" y="1700811"/>
            <a:ext cx="4418896" cy="4304899"/>
          </a:xfrm>
          <a:prstGeom prst="roundRect">
            <a:avLst>
              <a:gd name="adj" fmla="val 1878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41" name="그룹 40"/>
          <p:cNvGrpSpPr/>
          <p:nvPr/>
        </p:nvGrpSpPr>
        <p:grpSpPr>
          <a:xfrm>
            <a:off x="687989" y="1700808"/>
            <a:ext cx="4517063" cy="565074"/>
            <a:chOff x="5310241" y="3063577"/>
            <a:chExt cx="4410000" cy="565074"/>
          </a:xfrm>
        </p:grpSpPr>
        <p:sp>
          <p:nvSpPr>
            <p:cNvPr id="42" name="모서리가 둥근 직사각형 41"/>
            <p:cNvSpPr/>
            <p:nvPr/>
          </p:nvSpPr>
          <p:spPr>
            <a:xfrm>
              <a:off x="5344473" y="3063577"/>
              <a:ext cx="4320480" cy="540000"/>
            </a:xfrm>
            <a:prstGeom prst="roundRect">
              <a:avLst>
                <a:gd name="adj" fmla="val 17347"/>
              </a:avLst>
            </a:prstGeom>
            <a:solidFill>
              <a:srgbClr val="ECF2F8"/>
            </a:solidFill>
            <a:ln w="22225">
              <a:solidFill>
                <a:srgbClr val="002B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43" name="직사각형 42"/>
            <p:cNvSpPr/>
            <p:nvPr/>
          </p:nvSpPr>
          <p:spPr>
            <a:xfrm>
              <a:off x="5310241" y="3521175"/>
              <a:ext cx="4410000" cy="1074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757098" y="1719922"/>
            <a:ext cx="4364499" cy="3820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부문별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Funding Gap</a:t>
            </a:r>
          </a:p>
        </p:txBody>
      </p:sp>
    </p:spTree>
    <p:extLst>
      <p:ext uri="{BB962C8B-B14F-4D97-AF65-F5344CB8AC3E}">
        <p14:creationId xmlns:p14="http://schemas.microsoft.com/office/powerpoint/2010/main" val="34597158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3501008"/>
            <a:ext cx="990600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lvl="1" algn="ctr"/>
            <a:r>
              <a:rPr lang="en-US" altLang="ko-KR" sz="400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1. </a:t>
            </a:r>
            <a:r>
              <a:rPr lang="ko-KR" altLang="en-US" sz="400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노후 인프라의 실태와 현안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3165639"/>
            <a:ext cx="99060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lvl="1" algn="ctr"/>
            <a:r>
              <a:rPr lang="ko-KR" altLang="en-US" sz="160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노후 인프라의 실태와 </a:t>
            </a:r>
            <a:r>
              <a:rPr lang="ko-KR" altLang="en-US" sz="1600" dirty="0" err="1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지속가능한</a:t>
            </a:r>
            <a:r>
              <a:rPr lang="ko-KR" altLang="en-US" sz="1600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 관리 정책 방향</a:t>
            </a:r>
            <a:endParaRPr lang="en-US" altLang="ko-KR" sz="1600" dirty="0">
              <a:solidFill>
                <a:schemeClr val="bg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00130" y="3250434"/>
            <a:ext cx="8928992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9967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35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Ⅴ. SOC </a:t>
            </a:r>
            <a:r>
              <a:rPr lang="ko-KR" altLang="en-US" sz="35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투자 정상화 방안  </a:t>
            </a:r>
            <a:endParaRPr lang="ko-KR" altLang="en-US" sz="2500" spc="-8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itchFamily="50" charset="-127"/>
              <a:ea typeface="나눔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1103443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0" y="268342"/>
            <a:ext cx="71852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9967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Ⅴ. SOC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투자 정상화 방안 </a:t>
            </a:r>
            <a:endParaRPr lang="en-US" altLang="ko-KR" sz="2300" b="1" spc="-80" dirty="0">
              <a:solidFill>
                <a:srgbClr val="47C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itchFamily="50" charset="-127"/>
              <a:ea typeface="나눔고딕" pitchFamily="50" charset="-127"/>
            </a:endParaRPr>
          </a:p>
        </p:txBody>
      </p:sp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val="1057328963"/>
              </p:ext>
            </p:extLst>
          </p:nvPr>
        </p:nvGraphicFramePr>
        <p:xfrm>
          <a:off x="1136576" y="1124744"/>
          <a:ext cx="7632848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직사각형 5"/>
          <p:cNvSpPr/>
          <p:nvPr/>
        </p:nvSpPr>
        <p:spPr>
          <a:xfrm>
            <a:off x="3756574" y="3678123"/>
            <a:ext cx="260840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00B0F0"/>
                </a:solidFill>
                <a:latin typeface="나눔고딕" pitchFamily="50" charset="-127"/>
                <a:ea typeface="나눔고딕" pitchFamily="50" charset="-127"/>
              </a:rPr>
              <a:t>‘SOC </a:t>
            </a:r>
            <a:r>
              <a:rPr lang="ko-KR" altLang="en-US" sz="2400" b="1" dirty="0">
                <a:solidFill>
                  <a:srgbClr val="00B0F0"/>
                </a:solidFill>
                <a:latin typeface="나눔고딕" pitchFamily="50" charset="-127"/>
                <a:ea typeface="나눔고딕" pitchFamily="50" charset="-127"/>
              </a:rPr>
              <a:t>투자 </a:t>
            </a:r>
            <a:r>
              <a:rPr lang="en-US" altLang="ko-KR" sz="2400" b="1" dirty="0">
                <a:solidFill>
                  <a:srgbClr val="00B0F0"/>
                </a:solidFill>
                <a:latin typeface="나눔고딕" pitchFamily="50" charset="-127"/>
                <a:ea typeface="나눔고딕" pitchFamily="50" charset="-127"/>
              </a:rPr>
              <a:t>Vision’ </a:t>
            </a:r>
          </a:p>
          <a:p>
            <a:pPr algn="ctr"/>
            <a:r>
              <a:rPr lang="ko-KR" altLang="en-US" sz="2400" b="1" dirty="0">
                <a:solidFill>
                  <a:srgbClr val="00B0F0"/>
                </a:solidFill>
                <a:latin typeface="나눔고딕" pitchFamily="50" charset="-127"/>
                <a:ea typeface="나눔고딕" pitchFamily="50" charset="-127"/>
              </a:rPr>
              <a:t>정립 </a:t>
            </a:r>
            <a:endParaRPr lang="ko-KR" altLang="en-US" sz="2400" dirty="0">
              <a:solidFill>
                <a:srgbClr val="00B0F0"/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9606677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xmlns="" id="{7060F676-48CE-4E24-86C8-2E6DD87D38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3756109"/>
              </p:ext>
            </p:extLst>
          </p:nvPr>
        </p:nvGraphicFramePr>
        <p:xfrm>
          <a:off x="2720752" y="2028338"/>
          <a:ext cx="5551470" cy="3776922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674850">
                  <a:extLst>
                    <a:ext uri="{9D8B030D-6E8A-4147-A177-3AD203B41FA5}">
                      <a16:colId xmlns:a16="http://schemas.microsoft.com/office/drawing/2014/main" xmlns="" val="2556694444"/>
                    </a:ext>
                  </a:extLst>
                </a:gridCol>
                <a:gridCol w="2395442">
                  <a:extLst>
                    <a:ext uri="{9D8B030D-6E8A-4147-A177-3AD203B41FA5}">
                      <a16:colId xmlns:a16="http://schemas.microsoft.com/office/drawing/2014/main" xmlns="" val="1428864991"/>
                    </a:ext>
                  </a:extLst>
                </a:gridCol>
                <a:gridCol w="1481178">
                  <a:extLst>
                    <a:ext uri="{9D8B030D-6E8A-4147-A177-3AD203B41FA5}">
                      <a16:colId xmlns:a16="http://schemas.microsoft.com/office/drawing/2014/main" xmlns="" val="932928873"/>
                    </a:ext>
                  </a:extLst>
                </a:gridCol>
              </a:tblGrid>
              <a:tr h="102152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u="none" strike="noStrike" dirty="0"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인프라 경쟁력 </a:t>
                      </a:r>
                      <a:br>
                        <a:rPr lang="ko-KR" altLang="en-US" sz="1600" u="none" strike="noStrike" dirty="0"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</a:br>
                      <a:r>
                        <a:rPr lang="ko-KR" altLang="en-US" sz="1600" u="none" strike="noStrike" dirty="0"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순위</a:t>
                      </a:r>
                      <a:endParaRPr lang="ko-KR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u="none" strike="noStrike" dirty="0"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국 가</a:t>
                      </a:r>
                      <a:endParaRPr lang="ko-KR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u="none" strike="noStrike" dirty="0"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국가</a:t>
                      </a:r>
                      <a:r>
                        <a:rPr lang="en-US" altLang="ko-KR" sz="1600" u="none" strike="noStrike" dirty="0"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1600" u="none" strike="noStrike" dirty="0"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경쟁력 </a:t>
                      </a:r>
                      <a:br>
                        <a:rPr lang="ko-KR" altLang="en-US" sz="1600" u="none" strike="noStrike" dirty="0"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</a:br>
                      <a:r>
                        <a:rPr lang="ko-KR" altLang="en-US" sz="1600" u="none" strike="noStrike" dirty="0"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순위</a:t>
                      </a:r>
                      <a:endParaRPr lang="ko-KR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xmlns="" val="4110283658"/>
                  </a:ext>
                </a:extLst>
              </a:tr>
              <a:tr h="3444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u="none" strike="noStrike" dirty="0"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1</a:t>
                      </a:r>
                      <a:endParaRPr lang="en-US" altLang="ko-KR" sz="16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b="1" u="none" strike="noStrike" dirty="0"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홍콩</a:t>
                      </a:r>
                      <a:endParaRPr lang="ko-KR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u="none" strike="noStrike" dirty="0"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6</a:t>
                      </a:r>
                      <a:endParaRPr lang="en-US" altLang="ko-KR" sz="16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xmlns="" val="1540450157"/>
                  </a:ext>
                </a:extLst>
              </a:tr>
              <a:tr h="3444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u="none" strike="noStrike" dirty="0"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2</a:t>
                      </a:r>
                      <a:endParaRPr lang="en-US" altLang="ko-KR" sz="16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b="1" u="none" strike="noStrike" dirty="0"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싱가포르</a:t>
                      </a:r>
                      <a:endParaRPr lang="ko-KR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u="none" strike="noStrike" dirty="0"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3</a:t>
                      </a:r>
                      <a:endParaRPr lang="en-US" altLang="ko-KR" sz="16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xmlns="" val="1231025572"/>
                  </a:ext>
                </a:extLst>
              </a:tr>
              <a:tr h="3444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u="none" strike="noStrike"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3</a:t>
                      </a:r>
                      <a:endParaRPr lang="en-US" altLang="ko-KR" sz="1600" b="1" i="0" u="none" strike="noStrike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b="1" u="none" strike="noStrike" dirty="0"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네덜란드</a:t>
                      </a:r>
                      <a:endParaRPr lang="ko-KR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u="none" strike="noStrike" dirty="0"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4</a:t>
                      </a:r>
                      <a:endParaRPr lang="en-US" altLang="ko-KR" sz="16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xmlns="" val="557305283"/>
                  </a:ext>
                </a:extLst>
              </a:tr>
              <a:tr h="3444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u="none" strike="noStrike"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4</a:t>
                      </a:r>
                      <a:endParaRPr lang="en-US" altLang="ko-KR" sz="1600" b="1" i="0" u="none" strike="noStrike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b="1" u="none" strike="noStrike" dirty="0"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일본</a:t>
                      </a:r>
                      <a:endParaRPr lang="ko-KR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u="none" strike="noStrike" dirty="0"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9</a:t>
                      </a:r>
                      <a:endParaRPr lang="en-US" altLang="ko-KR" sz="16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xmlns="" val="2737786228"/>
                  </a:ext>
                </a:extLst>
              </a:tr>
              <a:tr h="3444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u="none" strike="noStrike"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5</a:t>
                      </a:r>
                      <a:endParaRPr lang="en-US" altLang="ko-KR" sz="1600" b="1" i="0" u="none" strike="noStrike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b="1" u="none" strike="noStrike" dirty="0"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아랍에미리트</a:t>
                      </a:r>
                      <a:endParaRPr lang="ko-KR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u="none" strike="noStrike" dirty="0"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17</a:t>
                      </a:r>
                      <a:endParaRPr lang="en-US" altLang="ko-KR" sz="16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xmlns="" val="3940081421"/>
                  </a:ext>
                </a:extLst>
              </a:tr>
              <a:tr h="3444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u="none" strike="noStrike"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6</a:t>
                      </a:r>
                      <a:endParaRPr lang="en-US" altLang="ko-KR" sz="1600" b="1" i="0" u="none" strike="noStrike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b="1" u="none" strike="noStrike"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스위스</a:t>
                      </a:r>
                      <a:endParaRPr lang="ko-KR" altLang="en-US" sz="1600" b="1" i="0" u="none" strike="noStrike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u="none" strike="noStrike" dirty="0"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1</a:t>
                      </a:r>
                      <a:endParaRPr lang="en-US" altLang="ko-KR" sz="16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xmlns="" val="2893329414"/>
                  </a:ext>
                </a:extLst>
              </a:tr>
              <a:tr h="3444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u="none" strike="noStrike"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7</a:t>
                      </a:r>
                      <a:endParaRPr lang="en-US" altLang="ko-KR" sz="1600" b="1" i="0" u="none" strike="noStrike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b="1" u="none" strike="noStrike"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프랑스</a:t>
                      </a:r>
                      <a:endParaRPr lang="ko-KR" altLang="en-US" sz="1600" b="1" i="0" u="none" strike="noStrike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u="none" strike="noStrike" dirty="0"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22</a:t>
                      </a:r>
                      <a:endParaRPr lang="en-US" altLang="ko-KR" sz="16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xmlns="" val="56627389"/>
                  </a:ext>
                </a:extLst>
              </a:tr>
              <a:tr h="3444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u="none" strike="noStrike" dirty="0"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8</a:t>
                      </a:r>
                      <a:endParaRPr lang="en-US" altLang="ko-KR" sz="16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b="1" u="none" strike="noStrike" dirty="0"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한국</a:t>
                      </a:r>
                      <a:endParaRPr lang="ko-KR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u="none" strike="noStrike" dirty="0"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26</a:t>
                      </a:r>
                      <a:endParaRPr lang="en-US" altLang="ko-KR" sz="1600" b="1" i="0" u="none" strike="noStrike" dirty="0">
                        <a:solidFill>
                          <a:srgbClr val="000000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xmlns="" val="2464319028"/>
                  </a:ext>
                </a:extLst>
              </a:tr>
            </a:tbl>
          </a:graphicData>
        </a:graphic>
      </p:graphicFrame>
      <p:pic>
        <p:nvPicPr>
          <p:cNvPr id="5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12" y="1988840"/>
            <a:ext cx="1771650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줄무늬가 있는 오른쪽 화살표 7"/>
          <p:cNvSpPr/>
          <p:nvPr/>
        </p:nvSpPr>
        <p:spPr>
          <a:xfrm rot="16200000">
            <a:off x="7695291" y="3933923"/>
            <a:ext cx="2299136" cy="1001258"/>
          </a:xfrm>
          <a:prstGeom prst="stripedRightArrow">
            <a:avLst>
              <a:gd name="adj1" fmla="val 48670"/>
              <a:gd name="adj2" fmla="val 50000"/>
            </a:avLst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50000">
                <a:srgbClr val="336600">
                  <a:tint val="44500"/>
                  <a:satMod val="160000"/>
                </a:srgbClr>
              </a:gs>
              <a:gs pos="100000">
                <a:srgbClr val="336600">
                  <a:tint val="23500"/>
                  <a:satMod val="160000"/>
                </a:srgbClr>
              </a:gs>
            </a:gsLst>
            <a:lin ang="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lIns="91422" tIns="45712" rIns="91422" bIns="45712" rtlCol="0" anchor="ctr"/>
          <a:lstStyle/>
          <a:p>
            <a:pPr marL="0" marR="0" lvl="0" indent="0" algn="ctr" defTabSz="94587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9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05" y="3983870"/>
            <a:ext cx="1911064" cy="123692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0" y="268342"/>
            <a:ext cx="71852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9967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400" b="1" spc="-8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1. SOC </a:t>
            </a:r>
            <a:r>
              <a:rPr lang="ko-KR" altLang="en-US" sz="2400" b="1" spc="-8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투자 </a:t>
            </a:r>
            <a:r>
              <a:rPr lang="en-US" altLang="ko-KR" sz="2400" b="1" spc="-8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Vision </a:t>
            </a:r>
            <a:r>
              <a:rPr lang="ko-KR" altLang="en-US" sz="2400" b="1" spc="-8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정립</a:t>
            </a:r>
            <a:endParaRPr lang="en-US" altLang="ko-KR" sz="2300" b="1" spc="-80" dirty="0">
              <a:solidFill>
                <a:srgbClr val="47C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D445741-5F7A-46C3-9399-D84948A07B02}"/>
              </a:ext>
            </a:extLst>
          </p:cNvPr>
          <p:cNvSpPr txBox="1"/>
          <p:nvPr/>
        </p:nvSpPr>
        <p:spPr>
          <a:xfrm>
            <a:off x="2648744" y="5902673"/>
            <a:ext cx="2664296" cy="230816"/>
          </a:xfrm>
          <a:prstGeom prst="rect">
            <a:avLst/>
          </a:prstGeom>
          <a:noFill/>
        </p:spPr>
        <p:txBody>
          <a:bodyPr wrap="square" lIns="91422" tIns="45712" rIns="91422" bIns="45712" rtlCol="0">
            <a:spAutoFit/>
          </a:bodyPr>
          <a:lstStyle/>
          <a:p>
            <a:pPr defTabSz="945539"/>
            <a:r>
              <a:rPr lang="ko-KR" altLang="en-US" sz="9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자료 </a:t>
            </a:r>
            <a:r>
              <a:rPr lang="en-US" altLang="ko-KR" sz="9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WEF(2017-2018)</a:t>
            </a:r>
            <a:endParaRPr lang="ko-KR" altLang="en-US" sz="9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xmlns="" id="{90ADF64E-6C7E-4F89-9C5E-7F1B130E5E31}"/>
              </a:ext>
            </a:extLst>
          </p:cNvPr>
          <p:cNvSpPr/>
          <p:nvPr/>
        </p:nvSpPr>
        <p:spPr>
          <a:xfrm>
            <a:off x="2648745" y="5419291"/>
            <a:ext cx="5695486" cy="419841"/>
          </a:xfrm>
          <a:prstGeom prst="roundRect">
            <a:avLst/>
          </a:prstGeom>
          <a:noFill/>
          <a:ln>
            <a:solidFill>
              <a:srgbClr val="3366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0" y="1052736"/>
            <a:ext cx="9906000" cy="522427"/>
            <a:chOff x="-770668" y="-1393736"/>
            <a:chExt cx="9666537" cy="522427"/>
          </a:xfrm>
        </p:grpSpPr>
        <p:sp>
          <p:nvSpPr>
            <p:cNvPr id="12" name="직사각형 11"/>
            <p:cNvSpPr/>
            <p:nvPr/>
          </p:nvSpPr>
          <p:spPr>
            <a:xfrm>
              <a:off x="-770668" y="-1393736"/>
              <a:ext cx="9666537" cy="522427"/>
            </a:xfrm>
            <a:prstGeom prst="rect">
              <a:avLst/>
            </a:prstGeom>
            <a:solidFill>
              <a:srgbClr val="E2E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3969" tIns="41985" rIns="83969" bIns="41985"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-660197" y="-1338916"/>
              <a:ext cx="9505056" cy="400093"/>
            </a:xfrm>
            <a:prstGeom prst="rect">
              <a:avLst/>
            </a:prstGeom>
            <a:noFill/>
          </p:spPr>
          <p:txBody>
            <a:bodyPr wrap="square" lIns="91422" tIns="45712" rIns="91422" bIns="45712" rtlCol="0" anchor="ctr">
              <a:spAutoFit/>
            </a:bodyPr>
            <a:lstStyle/>
            <a:p>
              <a:pPr algn="ctr"/>
              <a:r>
                <a:rPr lang="en-US" altLang="ko-KR" sz="2000" b="1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OECD </a:t>
              </a:r>
              <a:r>
                <a:rPr lang="en-US" altLang="ko-KR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‘</a:t>
              </a:r>
              <a:r>
                <a:rPr lang="ko-KR" altLang="en-US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평균</a:t>
              </a:r>
              <a:r>
                <a:rPr lang="en-US" altLang="ko-KR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’</a:t>
              </a:r>
              <a:r>
                <a:rPr lang="ko-KR" altLang="en-US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이 아닌 </a:t>
              </a:r>
              <a:r>
                <a:rPr lang="en-US" altLang="ko-KR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‘</a:t>
              </a:r>
              <a:r>
                <a:rPr lang="ko-KR" altLang="en-US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최고</a:t>
              </a:r>
              <a:r>
                <a:rPr lang="en-US" altLang="ko-KR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’</a:t>
              </a:r>
              <a:r>
                <a:rPr lang="ko-KR" altLang="en-US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 지향  </a:t>
              </a:r>
              <a:r>
                <a:rPr lang="en-US" altLang="ko-KR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  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419579C-F450-4458-9434-73C43ECFBBEC}"/>
              </a:ext>
            </a:extLst>
          </p:cNvPr>
          <p:cNvSpPr txBox="1"/>
          <p:nvPr/>
        </p:nvSpPr>
        <p:spPr>
          <a:xfrm>
            <a:off x="2648744" y="6107511"/>
            <a:ext cx="562347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주 </a:t>
            </a:r>
            <a:r>
              <a:rPr lang="en-US" altLang="ko-KR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9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한국의 전체 인프라 질</a:t>
            </a:r>
            <a:r>
              <a:rPr lang="en-US" altLang="ko-KR" sz="9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(quality of overall infrastructure)</a:t>
            </a:r>
            <a:r>
              <a:rPr lang="ko-KR" altLang="en-US" sz="9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은 </a:t>
            </a:r>
            <a:r>
              <a:rPr lang="en-US" altLang="ko-KR" sz="9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14</a:t>
            </a:r>
            <a:r>
              <a:rPr lang="ko-KR" altLang="en-US" sz="9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위로 평가되었음</a:t>
            </a:r>
            <a:r>
              <a:rPr lang="en-US" altLang="ko-KR" sz="9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55927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_x240160200" descr="EMB00000290176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709" y="2527617"/>
            <a:ext cx="4443955" cy="325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모서리가 둥근 직사각형 14"/>
          <p:cNvSpPr/>
          <p:nvPr/>
        </p:nvSpPr>
        <p:spPr>
          <a:xfrm>
            <a:off x="5056182" y="2069705"/>
            <a:ext cx="4418896" cy="3759682"/>
          </a:xfrm>
          <a:prstGeom prst="roundRect">
            <a:avLst>
              <a:gd name="adj" fmla="val 2861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5010581" y="1988841"/>
            <a:ext cx="4517063" cy="514800"/>
            <a:chOff x="5310241" y="3063577"/>
            <a:chExt cx="4410000" cy="514800"/>
          </a:xfrm>
        </p:grpSpPr>
        <p:sp>
          <p:nvSpPr>
            <p:cNvPr id="17" name="모서리가 둥근 직사각형 16"/>
            <p:cNvSpPr/>
            <p:nvPr/>
          </p:nvSpPr>
          <p:spPr>
            <a:xfrm>
              <a:off x="5344473" y="3063577"/>
              <a:ext cx="4320480" cy="489600"/>
            </a:xfrm>
            <a:prstGeom prst="roundRect">
              <a:avLst>
                <a:gd name="adj" fmla="val 17347"/>
              </a:avLst>
            </a:prstGeom>
            <a:solidFill>
              <a:srgbClr val="ECF2F8"/>
            </a:solidFill>
            <a:ln w="22225">
              <a:solidFill>
                <a:srgbClr val="002B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5310241" y="3484777"/>
              <a:ext cx="4410000" cy="93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5079690" y="2013016"/>
            <a:ext cx="4364499" cy="365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296"/>
              </a:lnSpc>
            </a:pP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복지 예산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vs. SOC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예산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비중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</p:txBody>
      </p:sp>
      <p:sp>
        <p:nvSpPr>
          <p:cNvPr id="21" name="모서리가 둥근 직사각형 20"/>
          <p:cNvSpPr/>
          <p:nvPr/>
        </p:nvSpPr>
        <p:spPr>
          <a:xfrm>
            <a:off x="423957" y="2069705"/>
            <a:ext cx="4418896" cy="3759682"/>
          </a:xfrm>
          <a:prstGeom prst="roundRect">
            <a:avLst>
              <a:gd name="adj" fmla="val 2861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22" name="그룹 21"/>
          <p:cNvGrpSpPr/>
          <p:nvPr/>
        </p:nvGrpSpPr>
        <p:grpSpPr>
          <a:xfrm>
            <a:off x="378356" y="1988840"/>
            <a:ext cx="4517063" cy="512912"/>
            <a:chOff x="5310241" y="3063577"/>
            <a:chExt cx="4410000" cy="565712"/>
          </a:xfrm>
        </p:grpSpPr>
        <p:sp>
          <p:nvSpPr>
            <p:cNvPr id="23" name="모서리가 둥근 직사각형 22"/>
            <p:cNvSpPr/>
            <p:nvPr/>
          </p:nvSpPr>
          <p:spPr>
            <a:xfrm>
              <a:off x="5344473" y="3063577"/>
              <a:ext cx="4320480" cy="540000"/>
            </a:xfrm>
            <a:prstGeom prst="roundRect">
              <a:avLst>
                <a:gd name="adj" fmla="val 17347"/>
              </a:avLst>
            </a:prstGeom>
            <a:solidFill>
              <a:srgbClr val="ECF2F8"/>
            </a:solidFill>
            <a:ln w="22225">
              <a:solidFill>
                <a:srgbClr val="002B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5310241" y="3527315"/>
              <a:ext cx="4410000" cy="1019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447465" y="2014631"/>
            <a:ext cx="4364499" cy="365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296"/>
              </a:lnSpc>
            </a:pP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복지 예산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vs. SOC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예산 </a:t>
            </a:r>
            <a:endParaRPr lang="en-US" altLang="ko-KR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26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 Box 5"/>
          <p:cNvSpPr txBox="1">
            <a:spLocks noChangeArrowheads="1"/>
          </p:cNvSpPr>
          <p:nvPr/>
        </p:nvSpPr>
        <p:spPr bwMode="auto">
          <a:xfrm>
            <a:off x="0" y="276037"/>
            <a:ext cx="8193360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3.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인프라 수요</a:t>
            </a: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크지 않다</a:t>
            </a: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?</a:t>
            </a:r>
            <a:endParaRPr lang="ko-KR" altLang="en-US" sz="2300" spc="-8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28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0" y="276037"/>
            <a:ext cx="7185248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0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3.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허상 ① </a:t>
            </a: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: </a:t>
            </a:r>
            <a:r>
              <a:rPr lang="ko-KR" altLang="en-US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우리나라 인프라스톡은 충분하다</a:t>
            </a:r>
            <a:r>
              <a:rPr lang="en-US" altLang="ko-KR" sz="2300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?</a:t>
            </a:r>
            <a:endParaRPr lang="ko-KR" altLang="en-US" sz="2300" spc="-8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30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_x240161800" descr="EMB00000290177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05569" y="2489851"/>
            <a:ext cx="4315886" cy="324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240958"/>
            <a:ext cx="71852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9967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1. SOC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예산 추이와 전망</a:t>
            </a:r>
            <a:endParaRPr lang="en-US" altLang="ko-KR" sz="2300" b="1" spc="-80" dirty="0">
              <a:solidFill>
                <a:srgbClr val="47C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31" name="그룹 30"/>
          <p:cNvGrpSpPr/>
          <p:nvPr/>
        </p:nvGrpSpPr>
        <p:grpSpPr>
          <a:xfrm>
            <a:off x="0" y="1051200"/>
            <a:ext cx="9906000" cy="522427"/>
            <a:chOff x="-770668" y="-1393736"/>
            <a:chExt cx="9666537" cy="522427"/>
          </a:xfrm>
        </p:grpSpPr>
        <p:sp>
          <p:nvSpPr>
            <p:cNvPr id="32" name="직사각형 31"/>
            <p:cNvSpPr/>
            <p:nvPr/>
          </p:nvSpPr>
          <p:spPr>
            <a:xfrm>
              <a:off x="-770668" y="-1393736"/>
              <a:ext cx="9666537" cy="522427"/>
            </a:xfrm>
            <a:prstGeom prst="rect">
              <a:avLst/>
            </a:prstGeom>
            <a:solidFill>
              <a:srgbClr val="E2E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3969" tIns="41985" rIns="83969" bIns="41985"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-660197" y="-1338916"/>
              <a:ext cx="9505056" cy="400093"/>
            </a:xfrm>
            <a:prstGeom prst="rect">
              <a:avLst/>
            </a:prstGeom>
            <a:noFill/>
          </p:spPr>
          <p:txBody>
            <a:bodyPr wrap="square" lIns="91422" tIns="45712" rIns="91422" bIns="45712" rtlCol="0" anchor="ctr">
              <a:spAutoFit/>
            </a:bodyPr>
            <a:lstStyle/>
            <a:p>
              <a:pPr algn="ctr"/>
              <a:r>
                <a:rPr lang="ko-KR" altLang="en-US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복지예산 금액과 비중은 급증</a:t>
              </a:r>
              <a:r>
                <a:rPr lang="en-US" altLang="ko-KR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, SOC</a:t>
              </a:r>
              <a:r>
                <a:rPr lang="ko-KR" altLang="en-US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예산 금액과 비중은 급감 전망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9186776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3" name="다이어그램 22"/>
          <p:cNvGraphicFramePr/>
          <p:nvPr>
            <p:extLst>
              <p:ext uri="{D42A27DB-BD31-4B8C-83A1-F6EECF244321}">
                <p14:modId xmlns:p14="http://schemas.microsoft.com/office/powerpoint/2010/main" val="300123463"/>
              </p:ext>
            </p:extLst>
          </p:nvPr>
        </p:nvGraphicFramePr>
        <p:xfrm>
          <a:off x="672196" y="1772816"/>
          <a:ext cx="9664485" cy="4049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24" name="직선 화살표 연결선 23"/>
          <p:cNvCxnSpPr/>
          <p:nvPr/>
        </p:nvCxnSpPr>
        <p:spPr>
          <a:xfrm>
            <a:off x="2238164" y="5894988"/>
            <a:ext cx="7053549" cy="0"/>
          </a:xfrm>
          <a:prstGeom prst="straightConnector1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tailEnd type="arrow"/>
          </a:ln>
          <a:effectLst/>
        </p:spPr>
      </p:cxnSp>
      <p:sp>
        <p:nvSpPr>
          <p:cNvPr id="25" name="TextBox 24"/>
          <p:cNvSpPr txBox="1"/>
          <p:nvPr/>
        </p:nvSpPr>
        <p:spPr>
          <a:xfrm>
            <a:off x="2347308" y="4972106"/>
            <a:ext cx="2273537" cy="977174"/>
          </a:xfrm>
          <a:prstGeom prst="rect">
            <a:avLst/>
          </a:prstGeom>
          <a:noFill/>
        </p:spPr>
        <p:txBody>
          <a:bodyPr wrap="square" lIns="91422" tIns="45712" rIns="91422" bIns="45712" rtlCol="0">
            <a:spAutoFit/>
          </a:bodyPr>
          <a:lstStyle/>
          <a:p>
            <a:pPr marL="259126" indent="-259126" defTabSz="945873" latinLnBrk="0">
              <a:lnSpc>
                <a:spcPts val="2268"/>
              </a:lnSpc>
              <a:buFont typeface="Wingdings" panose="05000000000000000000" pitchFamily="2" charset="2"/>
              <a:buChar char="ü"/>
            </a:pPr>
            <a:r>
              <a:rPr lang="ko-KR" altLang="en-US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도로</a:t>
            </a:r>
            <a:r>
              <a:rPr lang="en-US" altLang="ko-KR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r>
              <a:rPr lang="ko-KR" altLang="en-US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철도</a:t>
            </a:r>
            <a:r>
              <a:rPr lang="en-US" altLang="ko-KR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r>
              <a:rPr lang="ko-KR" altLang="en-US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항만</a:t>
            </a:r>
            <a:r>
              <a:rPr lang="en-US" altLang="ko-KR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등 산업기반 물류시설 확충</a:t>
            </a:r>
            <a:endParaRPr lang="en-US" altLang="ko-KR" sz="12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defTabSz="945873" latinLnBrk="0">
              <a:lnSpc>
                <a:spcPts val="2268"/>
              </a:lnSpc>
            </a:pPr>
            <a:r>
              <a:rPr lang="en-US" altLang="ko-KR" sz="1400" b="1" dirty="0">
                <a:solidFill>
                  <a:srgbClr val="336600"/>
                </a:solidFill>
                <a:latin typeface="나눔고딕" panose="020D0604000000000000" pitchFamily="50" charset="-127"/>
                <a:ea typeface="나눔고딕" panose="020D0604000000000000" pitchFamily="50" charset="-127"/>
                <a:sym typeface="Wingdings" panose="05000000000000000000" pitchFamily="2" charset="2"/>
              </a:rPr>
              <a:t>   </a:t>
            </a:r>
            <a:r>
              <a:rPr lang="ko-KR" altLang="en-US" sz="1400" b="1" dirty="0">
                <a:solidFill>
                  <a:srgbClr val="336600"/>
                </a:solidFill>
                <a:latin typeface="나눔고딕" panose="020D0604000000000000" pitchFamily="50" charset="-127"/>
                <a:ea typeface="나눔고딕" panose="020D0604000000000000" pitchFamily="50" charset="-127"/>
                <a:sym typeface="Wingdings" panose="05000000000000000000" pitchFamily="2" charset="2"/>
              </a:rPr>
              <a:t>제조업 성장 기반 </a:t>
            </a:r>
            <a:endParaRPr lang="en-US" altLang="ko-KR" sz="1400" b="1" dirty="0">
              <a:solidFill>
                <a:srgbClr val="3366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28" name="직선 화살표 연결선 27"/>
          <p:cNvCxnSpPr/>
          <p:nvPr/>
        </p:nvCxnSpPr>
        <p:spPr>
          <a:xfrm flipV="1">
            <a:off x="2238162" y="1968746"/>
            <a:ext cx="0" cy="3926242"/>
          </a:xfrm>
          <a:prstGeom prst="straightConnector1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tailEnd type="arrow"/>
          </a:ln>
          <a:effectLst/>
        </p:spPr>
      </p:cxnSp>
      <p:sp>
        <p:nvSpPr>
          <p:cNvPr id="29" name="TextBox 28"/>
          <p:cNvSpPr txBox="1"/>
          <p:nvPr/>
        </p:nvSpPr>
        <p:spPr>
          <a:xfrm>
            <a:off x="2241777" y="6021288"/>
            <a:ext cx="2351183" cy="323161"/>
          </a:xfrm>
          <a:prstGeom prst="rect">
            <a:avLst/>
          </a:prstGeom>
          <a:noFill/>
        </p:spPr>
        <p:txBody>
          <a:bodyPr wrap="square" lIns="91422" tIns="45712" rIns="91422" bIns="45712" rtlCol="0">
            <a:spAutoFit/>
          </a:bodyPr>
          <a:lstStyle/>
          <a:p>
            <a:pPr algn="ctr" defTabSz="945873"/>
            <a:r>
              <a:rPr lang="en-US" altLang="ko-KR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lang="ko-KR" altLang="en-US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차 산업혁명 시대</a:t>
            </a:r>
            <a:endParaRPr lang="en-US" altLang="ko-KR" sz="15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706878" y="6021288"/>
            <a:ext cx="2220562" cy="323161"/>
          </a:xfrm>
          <a:prstGeom prst="rect">
            <a:avLst/>
          </a:prstGeom>
          <a:noFill/>
        </p:spPr>
        <p:txBody>
          <a:bodyPr wrap="square" lIns="91422" tIns="45712" rIns="91422" bIns="45712" rtlCol="0">
            <a:spAutoFit/>
          </a:bodyPr>
          <a:lstStyle/>
          <a:p>
            <a:pPr algn="ctr" defTabSz="945873"/>
            <a:r>
              <a:rPr lang="en-US" altLang="ko-KR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lang="ko-KR" altLang="en-US" sz="15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차 산업혁명 시대</a:t>
            </a:r>
            <a:endParaRPr lang="en-US" altLang="ko-KR" sz="15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299582" y="6021300"/>
            <a:ext cx="1829882" cy="323149"/>
          </a:xfrm>
          <a:prstGeom prst="rect">
            <a:avLst/>
          </a:prstGeom>
          <a:noFill/>
        </p:spPr>
        <p:txBody>
          <a:bodyPr wrap="square" lIns="91422" tIns="45712" rIns="91422" bIns="45712" rtlCol="0">
            <a:spAutoFit/>
          </a:bodyPr>
          <a:lstStyle/>
          <a:p>
            <a:pPr algn="ctr" defTabSz="945873"/>
            <a:r>
              <a:rPr lang="en-US" altLang="ko-KR" sz="15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4</a:t>
            </a:r>
            <a:r>
              <a:rPr lang="ko-KR" altLang="en-US" sz="15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차 산업혁명 시대</a:t>
            </a:r>
            <a:endParaRPr lang="en-US" altLang="ko-KR" sz="15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32" name="직선 연결선 31"/>
          <p:cNvCxnSpPr/>
          <p:nvPr/>
        </p:nvCxnSpPr>
        <p:spPr>
          <a:xfrm>
            <a:off x="4693790" y="4043383"/>
            <a:ext cx="0" cy="2047541"/>
          </a:xfrm>
          <a:prstGeom prst="line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33" name="직선 연결선 32"/>
          <p:cNvCxnSpPr/>
          <p:nvPr/>
        </p:nvCxnSpPr>
        <p:spPr>
          <a:xfrm>
            <a:off x="6940527" y="3309168"/>
            <a:ext cx="0" cy="2725779"/>
          </a:xfrm>
          <a:prstGeom prst="line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34" name="TextBox 33"/>
          <p:cNvSpPr txBox="1"/>
          <p:nvPr/>
        </p:nvSpPr>
        <p:spPr>
          <a:xfrm>
            <a:off x="4630785" y="4382200"/>
            <a:ext cx="2324891" cy="1567080"/>
          </a:xfrm>
          <a:prstGeom prst="rect">
            <a:avLst/>
          </a:prstGeom>
          <a:noFill/>
        </p:spPr>
        <p:txBody>
          <a:bodyPr wrap="square" lIns="91422" tIns="45712" rIns="91422" bIns="45712" rtlCol="0">
            <a:spAutoFit/>
          </a:bodyPr>
          <a:lstStyle/>
          <a:p>
            <a:pPr marL="259126" indent="-259126" defTabSz="945873">
              <a:lnSpc>
                <a:spcPts val="2268"/>
              </a:lnSpc>
              <a:buFont typeface="Wingdings" panose="05000000000000000000" pitchFamily="2" charset="2"/>
              <a:buChar char="ü"/>
            </a:pPr>
            <a:r>
              <a:rPr lang="ko-KR" altLang="en-US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광역교통망 체계 구축 </a:t>
            </a:r>
            <a:endParaRPr lang="en-US" altLang="ko-KR" sz="12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259126" indent="-259126" defTabSz="945873">
              <a:lnSpc>
                <a:spcPts val="2268"/>
              </a:lnSpc>
              <a:buFont typeface="Wingdings" panose="05000000000000000000" pitchFamily="2" charset="2"/>
              <a:buChar char="ü"/>
            </a:pPr>
            <a:r>
              <a:rPr lang="ko-KR" altLang="en-US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초고속망</a:t>
            </a:r>
            <a:r>
              <a:rPr lang="en-US" altLang="ko-KR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r>
              <a:rPr lang="ko-KR" altLang="en-US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환경</a:t>
            </a:r>
            <a:r>
              <a:rPr lang="en-US" altLang="ko-KR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r>
              <a:rPr lang="ko-KR" altLang="en-US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주거복지</a:t>
            </a:r>
            <a:endParaRPr lang="en-US" altLang="ko-KR" sz="12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259126" indent="-259126" defTabSz="945873">
              <a:lnSpc>
                <a:spcPts val="2268"/>
              </a:lnSpc>
              <a:buFont typeface="Wingdings" panose="05000000000000000000" pitchFamily="2" charset="2"/>
              <a:buChar char="ü"/>
            </a:pPr>
            <a:r>
              <a:rPr lang="ko-KR" altLang="en-US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민간투자제도 확립</a:t>
            </a:r>
            <a:endParaRPr lang="en-US" altLang="ko-KR" sz="12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defTabSz="945873">
              <a:lnSpc>
                <a:spcPts val="2268"/>
              </a:lnSpc>
            </a:pPr>
            <a:endParaRPr lang="en-US" altLang="ko-KR" sz="1400" b="1" dirty="0">
              <a:solidFill>
                <a:srgbClr val="47CFFF"/>
              </a:solidFill>
              <a:latin typeface="나눔고딕" panose="020D0604000000000000" pitchFamily="50" charset="-127"/>
              <a:ea typeface="나눔고딕" panose="020D0604000000000000" pitchFamily="50" charset="-127"/>
              <a:sym typeface="Wingdings" panose="05000000000000000000" pitchFamily="2" charset="2"/>
            </a:endParaRPr>
          </a:p>
          <a:p>
            <a:pPr defTabSz="945873">
              <a:lnSpc>
                <a:spcPts val="2268"/>
              </a:lnSpc>
            </a:pPr>
            <a:r>
              <a:rPr lang="en-US" altLang="ko-KR" sz="1400" b="1" dirty="0">
                <a:solidFill>
                  <a:srgbClr val="336600"/>
                </a:solidFill>
                <a:latin typeface="나눔고딕" panose="020D0604000000000000" pitchFamily="50" charset="-127"/>
                <a:ea typeface="나눔고딕" panose="020D0604000000000000" pitchFamily="50" charset="-127"/>
                <a:sym typeface="Wingdings" panose="05000000000000000000" pitchFamily="2" charset="2"/>
              </a:rPr>
              <a:t>  IT </a:t>
            </a:r>
            <a:r>
              <a:rPr lang="ko-KR" altLang="en-US" sz="1400" b="1" dirty="0">
                <a:solidFill>
                  <a:srgbClr val="336600"/>
                </a:solidFill>
                <a:latin typeface="나눔고딕" panose="020D0604000000000000" pitchFamily="50" charset="-127"/>
                <a:ea typeface="나눔고딕" panose="020D0604000000000000" pitchFamily="50" charset="-127"/>
                <a:sym typeface="Wingdings" panose="05000000000000000000" pitchFamily="2" charset="2"/>
              </a:rPr>
              <a:t>및 서비스 산업 기반 </a:t>
            </a:r>
            <a:endParaRPr lang="en-US" altLang="ko-KR" sz="1400" b="1" dirty="0">
              <a:solidFill>
                <a:srgbClr val="3366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995941" y="3792295"/>
            <a:ext cx="2757055" cy="2156985"/>
          </a:xfrm>
          <a:prstGeom prst="rect">
            <a:avLst/>
          </a:prstGeom>
          <a:noFill/>
        </p:spPr>
        <p:txBody>
          <a:bodyPr wrap="square" lIns="91422" tIns="45712" rIns="91422" bIns="45712" rtlCol="0">
            <a:spAutoFit/>
          </a:bodyPr>
          <a:lstStyle/>
          <a:p>
            <a:pPr marL="259126" indent="-259126" defTabSz="945873" latinLnBrk="0">
              <a:lnSpc>
                <a:spcPts val="2268"/>
              </a:lnSpc>
              <a:buFont typeface="Wingdings" panose="05000000000000000000" pitchFamily="2" charset="2"/>
              <a:buChar char="ü"/>
            </a:pPr>
            <a:r>
              <a:rPr lang="ko-KR" altLang="en-US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융합</a:t>
            </a:r>
            <a:r>
              <a:rPr lang="en-US" altLang="ko-KR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r>
              <a:rPr lang="ko-KR" altLang="en-US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인공지능 연계  </a:t>
            </a:r>
            <a:r>
              <a:rPr lang="en-US" altLang="ko-KR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SOC </a:t>
            </a:r>
            <a:r>
              <a:rPr lang="ko-KR" altLang="en-US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투자</a:t>
            </a:r>
            <a:endParaRPr lang="en-US" altLang="ko-KR" sz="12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defTabSz="945873" latinLnBrk="0">
              <a:lnSpc>
                <a:spcPts val="2268"/>
              </a:lnSpc>
            </a:pPr>
            <a:r>
              <a:rPr lang="en-US" altLang="ko-KR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 (Ex. </a:t>
            </a:r>
            <a:r>
              <a:rPr lang="ko-KR" altLang="en-US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스마트시티</a:t>
            </a:r>
            <a:r>
              <a:rPr lang="en-US" altLang="ko-KR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200" b="1" dirty="0" err="1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신교통수단</a:t>
            </a:r>
            <a:r>
              <a:rPr lang="en-US" altLang="ko-KR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  </a:t>
            </a:r>
          </a:p>
          <a:p>
            <a:pPr defTabSz="945873" latinLnBrk="0">
              <a:lnSpc>
                <a:spcPts val="2268"/>
              </a:lnSpc>
            </a:pPr>
            <a:r>
              <a:rPr lang="en-US" altLang="ko-KR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  </a:t>
            </a:r>
            <a:r>
              <a:rPr lang="ko-KR" altLang="en-US" sz="1200" b="1" dirty="0" err="1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워터넷</a:t>
            </a:r>
            <a:r>
              <a:rPr lang="en-US" altLang="ko-KR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전기</a:t>
            </a:r>
            <a:r>
              <a:rPr lang="en-US" altLang="ko-KR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sz="1200" b="1" dirty="0" err="1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수소차</a:t>
            </a:r>
            <a:r>
              <a:rPr lang="ko-KR" altLang="en-US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인프라 등</a:t>
            </a:r>
            <a:r>
              <a:rPr lang="en-US" altLang="ko-KR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  <a:p>
            <a:pPr marL="259126" indent="-259126" defTabSz="945873" latinLnBrk="0">
              <a:lnSpc>
                <a:spcPts val="2268"/>
              </a:lnSpc>
              <a:buFont typeface="Wingdings" panose="05000000000000000000" pitchFamily="2" charset="2"/>
              <a:buChar char="ü"/>
            </a:pPr>
            <a:r>
              <a:rPr lang="ko-KR" altLang="en-US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노후 </a:t>
            </a:r>
            <a:r>
              <a:rPr lang="en-US" altLang="ko-KR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SOC </a:t>
            </a:r>
            <a:r>
              <a:rPr lang="ko-KR" altLang="en-US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재투자 </a:t>
            </a:r>
            <a:r>
              <a:rPr lang="en-US" altLang="ko-KR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효율증대</a:t>
            </a:r>
            <a:r>
              <a:rPr lang="en-US" altLang="ko-KR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</a:p>
          <a:p>
            <a:pPr marL="259126" indent="-259126" defTabSz="945873" latinLnBrk="0">
              <a:lnSpc>
                <a:spcPts val="2268"/>
              </a:lnSpc>
              <a:buFont typeface="Wingdings" panose="05000000000000000000" pitchFamily="2" charset="2"/>
              <a:buChar char="ü"/>
            </a:pPr>
            <a:r>
              <a:rPr lang="ko-KR" altLang="en-US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재난</a:t>
            </a:r>
            <a:r>
              <a:rPr lang="en-US" altLang="ko-KR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r>
              <a:rPr lang="ko-KR" altLang="en-US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안전 관련 </a:t>
            </a:r>
            <a:r>
              <a:rPr lang="en-US" altLang="ko-KR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SOC </a:t>
            </a:r>
            <a:r>
              <a:rPr lang="ko-KR" altLang="en-US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확충 </a:t>
            </a:r>
            <a:endParaRPr lang="en-US" altLang="ko-KR" sz="12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defTabSz="945873" latinLnBrk="0">
              <a:lnSpc>
                <a:spcPts val="2268"/>
              </a:lnSpc>
            </a:pPr>
            <a:endParaRPr lang="en-US" altLang="ko-KR" sz="1400" b="1" dirty="0">
              <a:solidFill>
                <a:srgbClr val="0070C0"/>
              </a:solidFill>
              <a:latin typeface="나눔고딕" panose="020D0604000000000000" pitchFamily="50" charset="-127"/>
              <a:ea typeface="나눔고딕" panose="020D0604000000000000" pitchFamily="50" charset="-127"/>
              <a:sym typeface="Wingdings" panose="05000000000000000000" pitchFamily="2" charset="2"/>
            </a:endParaRPr>
          </a:p>
          <a:p>
            <a:pPr defTabSz="945873" latinLnBrk="0">
              <a:lnSpc>
                <a:spcPts val="2268"/>
              </a:lnSpc>
            </a:pPr>
            <a:r>
              <a:rPr lang="en-US" altLang="ko-KR" sz="1400" b="1" dirty="0">
                <a:solidFill>
                  <a:srgbClr val="336600"/>
                </a:solidFill>
                <a:latin typeface="나눔고딕" panose="020D0604000000000000" pitchFamily="50" charset="-127"/>
                <a:ea typeface="나눔고딕" panose="020D0604000000000000" pitchFamily="50" charset="-127"/>
                <a:sym typeface="Wingdings" panose="05000000000000000000" pitchFamily="2" charset="2"/>
              </a:rPr>
              <a:t> </a:t>
            </a:r>
            <a:r>
              <a:rPr lang="ko-KR" altLang="en-US" sz="1400" b="1" dirty="0">
                <a:solidFill>
                  <a:srgbClr val="336600"/>
                </a:solidFill>
                <a:latin typeface="나눔고딕" panose="020D0604000000000000" pitchFamily="50" charset="-127"/>
                <a:ea typeface="나눔고딕" panose="020D0604000000000000" pitchFamily="50" charset="-127"/>
                <a:sym typeface="Wingdings" panose="05000000000000000000" pitchFamily="2" charset="2"/>
              </a:rPr>
              <a:t>지속가능성</a:t>
            </a:r>
            <a:r>
              <a:rPr lang="en-US" altLang="ko-KR" sz="1400" b="1" dirty="0">
                <a:solidFill>
                  <a:srgbClr val="336600"/>
                </a:solidFill>
                <a:latin typeface="나눔고딕" panose="020D0604000000000000" pitchFamily="50" charset="-127"/>
                <a:ea typeface="나눔고딕" panose="020D0604000000000000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400" b="1" dirty="0">
                <a:solidFill>
                  <a:srgbClr val="336600"/>
                </a:solidFill>
                <a:latin typeface="나눔고딕" panose="020D0604000000000000" pitchFamily="50" charset="-127"/>
                <a:ea typeface="나눔고딕" panose="020D0604000000000000" pitchFamily="50" charset="-127"/>
                <a:sym typeface="Wingdings" panose="05000000000000000000" pitchFamily="2" charset="2"/>
              </a:rPr>
              <a:t>신</a:t>
            </a:r>
            <a:r>
              <a:rPr lang="ko-KR" altLang="en-US" sz="1400" b="1" dirty="0">
                <a:solidFill>
                  <a:srgbClr val="3366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성장동력 확보</a:t>
            </a:r>
            <a:r>
              <a:rPr lang="ko-KR" altLang="en-US" sz="1200" b="1" dirty="0">
                <a:solidFill>
                  <a:srgbClr val="3366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lang="en-US" altLang="ko-KR" sz="1200" b="1" dirty="0">
              <a:solidFill>
                <a:srgbClr val="3366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6" name="줄무늬가 있는 오른쪽 화살표 35"/>
          <p:cNvSpPr/>
          <p:nvPr/>
        </p:nvSpPr>
        <p:spPr>
          <a:xfrm rot="5400000">
            <a:off x="996370" y="4009993"/>
            <a:ext cx="705607" cy="1001258"/>
          </a:xfrm>
          <a:prstGeom prst="stripedRightArrow">
            <a:avLst>
              <a:gd name="adj1" fmla="val 48670"/>
              <a:gd name="adj2" fmla="val 50000"/>
            </a:avLst>
          </a:prstGeom>
          <a:gradFill flip="none" rotWithShape="1">
            <a:gsLst>
              <a:gs pos="0">
                <a:srgbClr val="4F81BD">
                  <a:tint val="66000"/>
                  <a:satMod val="160000"/>
                </a:srgbClr>
              </a:gs>
              <a:gs pos="50000">
                <a:srgbClr val="4F81BD">
                  <a:tint val="44500"/>
                  <a:satMod val="160000"/>
                </a:srgbClr>
              </a:gs>
              <a:gs pos="100000">
                <a:srgbClr val="4F81BD">
                  <a:tint val="23500"/>
                  <a:satMod val="160000"/>
                </a:srgbClr>
              </a:gs>
            </a:gsLst>
            <a:lin ang="1080000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lIns="91422" tIns="45712" rIns="91422" bIns="45712" rtlCol="0" anchor="ctr"/>
          <a:lstStyle/>
          <a:p>
            <a:pPr marL="0" marR="0" lvl="0" indent="0" algn="ctr" defTabSz="94587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9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14234" y="5013176"/>
            <a:ext cx="2023668" cy="1272127"/>
          </a:xfrm>
          <a:prstGeom prst="rect">
            <a:avLst/>
          </a:prstGeom>
          <a:noFill/>
        </p:spPr>
        <p:txBody>
          <a:bodyPr wrap="square" lIns="91422" tIns="45712" rIns="91422" bIns="45712" rtlCol="0">
            <a:spAutoFit/>
          </a:bodyPr>
          <a:lstStyle>
            <a:defPPr>
              <a:defRPr lang="ko-KR"/>
            </a:defPPr>
            <a:lvl1pPr marL="180975" indent="-180975" defTabSz="945873">
              <a:lnSpc>
                <a:spcPts val="2268"/>
              </a:lnSpc>
              <a:buFont typeface="Arial" panose="020B0604020202020204" pitchFamily="34" charset="0"/>
              <a:buChar char="•"/>
              <a:defRPr sz="1500" b="1"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r>
              <a:rPr lang="ko-KR" altLang="en-US" dirty="0"/>
              <a:t>투입 기준</a:t>
            </a:r>
            <a:endParaRPr lang="en-US" altLang="ko-KR" dirty="0"/>
          </a:p>
          <a:p>
            <a:r>
              <a:rPr lang="ko-KR" altLang="en-US" dirty="0"/>
              <a:t>양적 커버리지 우선</a:t>
            </a:r>
            <a:endParaRPr lang="en-US" altLang="ko-KR" dirty="0"/>
          </a:p>
          <a:p>
            <a:r>
              <a:rPr lang="ko-KR" altLang="en-US" dirty="0"/>
              <a:t>제조</a:t>
            </a:r>
            <a:r>
              <a:rPr lang="en-US" altLang="ko-KR" dirty="0"/>
              <a:t>/</a:t>
            </a:r>
            <a:r>
              <a:rPr lang="ko-KR" altLang="en-US" dirty="0"/>
              <a:t>서비스업</a:t>
            </a:r>
            <a:endParaRPr lang="en-US" altLang="ko-KR" dirty="0"/>
          </a:p>
          <a:p>
            <a:r>
              <a:rPr lang="ko-KR" altLang="en-US" dirty="0"/>
              <a:t>성장 중시</a:t>
            </a:r>
            <a:endParaRPr lang="en-US" altLang="ko-KR" dirty="0"/>
          </a:p>
        </p:txBody>
      </p:sp>
      <p:sp>
        <p:nvSpPr>
          <p:cNvPr id="38" name="줄무늬가 있는 오른쪽 화살표 37"/>
          <p:cNvSpPr/>
          <p:nvPr/>
        </p:nvSpPr>
        <p:spPr>
          <a:xfrm rot="16200000">
            <a:off x="427159" y="3160398"/>
            <a:ext cx="705607" cy="1001258"/>
          </a:xfrm>
          <a:prstGeom prst="stripedRightArrow">
            <a:avLst>
              <a:gd name="adj1" fmla="val 48670"/>
              <a:gd name="adj2" fmla="val 50000"/>
            </a:avLst>
          </a:prstGeom>
          <a:gradFill flip="none" rotWithShape="1">
            <a:gsLst>
              <a:gs pos="0">
                <a:srgbClr val="4F81BD">
                  <a:tint val="66000"/>
                  <a:satMod val="160000"/>
                </a:srgbClr>
              </a:gs>
              <a:gs pos="50000">
                <a:srgbClr val="4F81BD">
                  <a:tint val="44500"/>
                  <a:satMod val="160000"/>
                </a:srgbClr>
              </a:gs>
              <a:gs pos="100000">
                <a:srgbClr val="4F81BD">
                  <a:tint val="23500"/>
                  <a:satMod val="160000"/>
                </a:srgbClr>
              </a:gs>
            </a:gsLst>
            <a:lin ang="1080000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lIns="91422" tIns="45712" rIns="91422" bIns="45712" rtlCol="0" anchor="ctr"/>
          <a:lstStyle/>
          <a:p>
            <a:pPr marL="0" marR="0" lvl="0" indent="0" algn="ctr" defTabSz="94587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9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16146" y="1868063"/>
            <a:ext cx="1928542" cy="1272127"/>
          </a:xfrm>
          <a:prstGeom prst="rect">
            <a:avLst/>
          </a:prstGeom>
          <a:noFill/>
        </p:spPr>
        <p:txBody>
          <a:bodyPr wrap="square" lIns="91422" tIns="45712" rIns="91422" bIns="45712" rtlCol="0">
            <a:spAutoFit/>
          </a:bodyPr>
          <a:lstStyle/>
          <a:p>
            <a:pPr marL="180975" indent="-180975" defTabSz="945873">
              <a:lnSpc>
                <a:spcPts val="2268"/>
              </a:lnSpc>
              <a:buFont typeface="Arial" panose="020B0604020202020204" pitchFamily="34" charset="0"/>
              <a:buChar char="•"/>
            </a:pPr>
            <a:r>
              <a:rPr lang="ko-KR" altLang="en-US" sz="15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성과 기준 </a:t>
            </a:r>
            <a:endParaRPr lang="en-US" altLang="ko-KR" sz="15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80975" indent="-180975" defTabSz="945873">
              <a:lnSpc>
                <a:spcPts val="2268"/>
              </a:lnSpc>
              <a:buFont typeface="Arial" panose="020B0604020202020204" pitchFamily="34" charset="0"/>
              <a:buChar char="•"/>
            </a:pPr>
            <a:r>
              <a:rPr lang="ko-KR" altLang="en-US" sz="15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질적 효율성 우선  </a:t>
            </a:r>
            <a:endParaRPr lang="en-US" altLang="ko-KR" sz="15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80975" indent="-180975" defTabSz="945873">
              <a:lnSpc>
                <a:spcPts val="2268"/>
              </a:lnSpc>
              <a:buFont typeface="Arial" panose="020B0604020202020204" pitchFamily="34" charset="0"/>
              <a:buChar char="•"/>
            </a:pPr>
            <a:r>
              <a:rPr lang="ko-KR" altLang="en-US" sz="15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지식산업 </a:t>
            </a:r>
            <a:endParaRPr lang="en-US" altLang="ko-KR" sz="15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80975" indent="-180975" defTabSz="945873">
              <a:lnSpc>
                <a:spcPts val="2268"/>
              </a:lnSpc>
              <a:buFont typeface="Arial" panose="020B0604020202020204" pitchFamily="34" charset="0"/>
              <a:buChar char="•"/>
            </a:pPr>
            <a:r>
              <a:rPr lang="ko-KR" altLang="en-US" sz="15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지속가능성 중시 </a:t>
            </a:r>
            <a:endParaRPr lang="en-US" altLang="ko-KR" sz="15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1" name="Text Box 5"/>
          <p:cNvSpPr txBox="1">
            <a:spLocks noChangeArrowheads="1"/>
          </p:cNvSpPr>
          <p:nvPr/>
        </p:nvSpPr>
        <p:spPr bwMode="auto">
          <a:xfrm>
            <a:off x="0" y="268342"/>
            <a:ext cx="71852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9967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1. SOC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투자 </a:t>
            </a: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Vision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정립</a:t>
            </a:r>
            <a:endParaRPr lang="en-US" altLang="ko-KR" sz="2300" b="1" spc="-80" dirty="0">
              <a:solidFill>
                <a:srgbClr val="47C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20" name="그룹 19"/>
          <p:cNvGrpSpPr/>
          <p:nvPr/>
        </p:nvGrpSpPr>
        <p:grpSpPr>
          <a:xfrm>
            <a:off x="0" y="1051200"/>
            <a:ext cx="9906000" cy="522427"/>
            <a:chOff x="-770668" y="-1393736"/>
            <a:chExt cx="9666537" cy="522427"/>
          </a:xfrm>
        </p:grpSpPr>
        <p:sp>
          <p:nvSpPr>
            <p:cNvPr id="21" name="직사각형 20"/>
            <p:cNvSpPr/>
            <p:nvPr/>
          </p:nvSpPr>
          <p:spPr>
            <a:xfrm>
              <a:off x="-770668" y="-1393736"/>
              <a:ext cx="9666537" cy="522427"/>
            </a:xfrm>
            <a:prstGeom prst="rect">
              <a:avLst/>
            </a:prstGeom>
            <a:solidFill>
              <a:srgbClr val="E2E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3969" tIns="41985" rIns="83969" bIns="41985"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-660197" y="-1338916"/>
              <a:ext cx="9505056" cy="400093"/>
            </a:xfrm>
            <a:prstGeom prst="rect">
              <a:avLst/>
            </a:prstGeom>
            <a:noFill/>
          </p:spPr>
          <p:txBody>
            <a:bodyPr wrap="square" lIns="91422" tIns="45712" rIns="91422" bIns="45712" rtlCol="0" anchor="ctr">
              <a:spAutoFit/>
            </a:bodyPr>
            <a:lstStyle/>
            <a:p>
              <a:pPr algn="ctr"/>
              <a:r>
                <a:rPr lang="ko-KR" altLang="en-US" sz="2000" b="1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글로벌 </a:t>
              </a:r>
              <a:r>
                <a:rPr lang="ko-KR" altLang="en-US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경쟁력과 생산성 향상에 초점</a:t>
              </a:r>
              <a:endParaRPr lang="en-US" altLang="ko-KR" sz="2000" b="1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344858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Text Box 5"/>
          <p:cNvSpPr txBox="1">
            <a:spLocks noChangeArrowheads="1"/>
          </p:cNvSpPr>
          <p:nvPr/>
        </p:nvSpPr>
        <p:spPr bwMode="auto">
          <a:xfrm>
            <a:off x="0" y="268342"/>
            <a:ext cx="71852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9967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400" b="1" spc="-8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2. SOC </a:t>
            </a:r>
            <a:r>
              <a:rPr lang="ko-KR" altLang="en-US" sz="2400" b="1" spc="-8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투자 정상화 방안</a:t>
            </a:r>
            <a:endParaRPr lang="en-US" altLang="ko-KR" sz="2300" b="1" spc="-80" dirty="0">
              <a:solidFill>
                <a:srgbClr val="47C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54808" y="2441287"/>
            <a:ext cx="1961888" cy="2785362"/>
          </a:xfrm>
          <a:prstGeom prst="rect">
            <a:avLst/>
          </a:prstGeom>
          <a:noFill/>
        </p:spPr>
        <p:txBody>
          <a:bodyPr wrap="square" lIns="91422" tIns="45712" rIns="91422" bIns="45712" rtlCol="0">
            <a:spAutoFit/>
          </a:bodyPr>
          <a:lstStyle/>
          <a:p>
            <a:pPr algn="ctr" defTabSz="1042858" latinLnBrk="0">
              <a:lnSpc>
                <a:spcPts val="3000"/>
              </a:lnSpc>
            </a:pPr>
            <a:r>
              <a:rPr lang="en-US" altLang="ko-KR" sz="2000" b="1" i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“</a:t>
            </a:r>
            <a:r>
              <a:rPr lang="ko-KR" altLang="en-US" sz="2000" b="1" i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지속적인 경제성장을 </a:t>
            </a:r>
            <a:r>
              <a:rPr lang="ko-KR" altLang="en-US" sz="2000" b="1" i="1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뒷받침 하기 </a:t>
            </a:r>
            <a:r>
              <a:rPr lang="ko-KR" altLang="en-US" sz="2000" b="1" i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위해서는</a:t>
            </a:r>
            <a:endParaRPr lang="en-US" altLang="ko-KR" sz="2000" b="1" i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defTabSz="1042858" latinLnBrk="0">
              <a:lnSpc>
                <a:spcPts val="3000"/>
              </a:lnSpc>
            </a:pPr>
            <a:r>
              <a:rPr lang="ko-KR" altLang="en-US" sz="2000" b="1" i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연간 </a:t>
            </a:r>
            <a:r>
              <a:rPr lang="en-US" altLang="ko-KR" sz="2000" b="1" i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48~57</a:t>
            </a:r>
            <a:r>
              <a:rPr lang="ko-KR" altLang="en-US" sz="2000" b="1" i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조 내외 </a:t>
            </a:r>
            <a:r>
              <a:rPr lang="en-US" altLang="ko-KR" sz="2000" b="1" i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SOC </a:t>
            </a:r>
            <a:r>
              <a:rPr lang="ko-KR" altLang="en-US" sz="2000" b="1" i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투자 필요</a:t>
            </a:r>
            <a:r>
              <a:rPr lang="en-US" altLang="ko-KR" sz="2000" b="1" i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”</a:t>
            </a:r>
            <a:endParaRPr lang="ko-KR" altLang="en-US" sz="2000" b="1" i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169491" y="6284409"/>
            <a:ext cx="75360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 latinLnBrk="0"/>
            <a:r>
              <a:rPr lang="en-US" altLang="ko-KR" sz="900" dirty="0">
                <a:latin typeface="나눔고딕" pitchFamily="50" charset="-127"/>
                <a:ea typeface="나눔고딕" pitchFamily="50" charset="-127"/>
              </a:rPr>
              <a:t>(*1) </a:t>
            </a:r>
            <a:r>
              <a:rPr lang="ko-KR" altLang="en-US" sz="900" dirty="0">
                <a:latin typeface="나눔고딕" pitchFamily="50" charset="-127"/>
                <a:ea typeface="나눔고딕" pitchFamily="50" charset="-127"/>
              </a:rPr>
              <a:t>투자주체는 정부</a:t>
            </a:r>
            <a:r>
              <a:rPr lang="en-US" altLang="ko-KR" sz="900" dirty="0"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900" dirty="0">
                <a:latin typeface="나눔고딕" pitchFamily="50" charset="-127"/>
                <a:ea typeface="나눔고딕" pitchFamily="50" charset="-127"/>
              </a:rPr>
              <a:t>지방자치단체</a:t>
            </a:r>
            <a:r>
              <a:rPr lang="en-US" altLang="ko-KR" sz="900" dirty="0"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900" dirty="0">
                <a:latin typeface="나눔고딕" pitchFamily="50" charset="-127"/>
                <a:ea typeface="나눔고딕" pitchFamily="50" charset="-127"/>
              </a:rPr>
              <a:t>공기업</a:t>
            </a:r>
            <a:r>
              <a:rPr lang="en-US" altLang="ko-KR" sz="900" dirty="0"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900" dirty="0" err="1">
                <a:latin typeface="나눔고딕" pitchFamily="50" charset="-127"/>
                <a:ea typeface="나눔고딕" pitchFamily="50" charset="-127"/>
              </a:rPr>
              <a:t>민간투자법에</a:t>
            </a:r>
            <a:r>
              <a:rPr lang="ko-KR" altLang="en-US" sz="900" dirty="0">
                <a:latin typeface="나눔고딕" pitchFamily="50" charset="-127"/>
                <a:ea typeface="나눔고딕" pitchFamily="50" charset="-127"/>
              </a:rPr>
              <a:t> 의한 </a:t>
            </a:r>
            <a:r>
              <a:rPr lang="en-US" altLang="ko-KR" sz="900" dirty="0">
                <a:latin typeface="나눔고딕" pitchFamily="50" charset="-127"/>
                <a:ea typeface="나눔고딕" pitchFamily="50" charset="-127"/>
              </a:rPr>
              <a:t>SPC</a:t>
            </a:r>
            <a:r>
              <a:rPr lang="ko-KR" altLang="en-US" sz="900" dirty="0">
                <a:latin typeface="나눔고딕" pitchFamily="50" charset="-127"/>
                <a:ea typeface="나눔고딕" pitchFamily="50" charset="-127"/>
              </a:rPr>
              <a:t>를 포함하며</a:t>
            </a:r>
            <a:r>
              <a:rPr lang="en-US" altLang="ko-KR" sz="900" dirty="0"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900" dirty="0">
                <a:latin typeface="나눔고딕" pitchFamily="50" charset="-127"/>
                <a:ea typeface="나눔고딕" pitchFamily="50" charset="-127"/>
              </a:rPr>
              <a:t>시설물 범위는 </a:t>
            </a:r>
            <a:r>
              <a:rPr lang="en-US" altLang="ko-KR" sz="900" dirty="0">
                <a:latin typeface="나눔고딕" pitchFamily="50" charset="-127"/>
                <a:ea typeface="나눔고딕" pitchFamily="50" charset="-127"/>
              </a:rPr>
              <a:t>SOC </a:t>
            </a:r>
            <a:r>
              <a:rPr lang="ko-KR" altLang="en-US" sz="900" dirty="0">
                <a:latin typeface="나눔고딕" pitchFamily="50" charset="-127"/>
                <a:ea typeface="나눔고딕" pitchFamily="50" charset="-127"/>
              </a:rPr>
              <a:t>예산에 포함되는 항목들임</a:t>
            </a:r>
            <a:endParaRPr lang="en-US" altLang="ko-KR" sz="900" dirty="0">
              <a:latin typeface="나눔고딕" pitchFamily="50" charset="-127"/>
              <a:ea typeface="나눔고딕" pitchFamily="50" charset="-127"/>
            </a:endParaRPr>
          </a:p>
          <a:p>
            <a:pPr lvl="0" defTabSz="914400" latinLnBrk="0"/>
            <a:r>
              <a:rPr lang="en-US" altLang="ko-KR" sz="900" dirty="0">
                <a:latin typeface="나눔고딕" pitchFamily="50" charset="-127"/>
                <a:ea typeface="나눔고딕" pitchFamily="50" charset="-127"/>
              </a:rPr>
              <a:t>(*2) </a:t>
            </a:r>
            <a:r>
              <a:rPr lang="en-US" altLang="ko-KR" sz="900" dirty="0" err="1">
                <a:latin typeface="나눔고딕" pitchFamily="50" charset="-127"/>
                <a:ea typeface="나눔고딕" pitchFamily="50" charset="-127"/>
              </a:rPr>
              <a:t>Barro</a:t>
            </a:r>
            <a:r>
              <a:rPr lang="en-US" altLang="ko-KR" sz="900" dirty="0">
                <a:latin typeface="나눔고딕" pitchFamily="50" charset="-127"/>
                <a:ea typeface="나눔고딕" pitchFamily="50" charset="-127"/>
              </a:rPr>
              <a:t> &amp; Sala-</a:t>
            </a:r>
            <a:r>
              <a:rPr lang="en-US" altLang="ko-KR" sz="900" dirty="0" err="1">
                <a:latin typeface="나눔고딕" pitchFamily="50" charset="-127"/>
                <a:ea typeface="나눔고딕" pitchFamily="50" charset="-127"/>
              </a:rPr>
              <a:t>i</a:t>
            </a:r>
            <a:r>
              <a:rPr lang="en-US" altLang="ko-KR" sz="900" dirty="0">
                <a:latin typeface="나눔고딕" pitchFamily="50" charset="-127"/>
                <a:ea typeface="나눔고딕" pitchFamily="50" charset="-127"/>
              </a:rPr>
              <a:t>-Martin(1996), </a:t>
            </a:r>
            <a:r>
              <a:rPr lang="en-US" altLang="ko-KR" sz="900" dirty="0" err="1">
                <a:latin typeface="나눔고딕" pitchFamily="50" charset="-127"/>
                <a:ea typeface="나눔고딕" pitchFamily="50" charset="-127"/>
              </a:rPr>
              <a:t>Aschauer</a:t>
            </a:r>
            <a:r>
              <a:rPr lang="en-US" altLang="ko-KR" sz="900" dirty="0">
                <a:latin typeface="나눔고딕" pitchFamily="50" charset="-127"/>
                <a:ea typeface="나눔고딕" pitchFamily="50" charset="-127"/>
              </a:rPr>
              <a:t>(2000), </a:t>
            </a:r>
            <a:r>
              <a:rPr lang="en-US" altLang="ko-KR" sz="900" dirty="0" err="1">
                <a:latin typeface="나눔고딕" pitchFamily="50" charset="-127"/>
                <a:ea typeface="나눔고딕" pitchFamily="50" charset="-127"/>
              </a:rPr>
              <a:t>Kamps</a:t>
            </a:r>
            <a:r>
              <a:rPr lang="en-US" altLang="ko-KR" sz="900" dirty="0">
                <a:latin typeface="나눔고딕" pitchFamily="50" charset="-127"/>
                <a:ea typeface="나눔고딕" pitchFamily="50" charset="-127"/>
              </a:rPr>
              <a:t>(2005), KDI(2014) </a:t>
            </a:r>
            <a:r>
              <a:rPr lang="ko-KR" altLang="en-US" sz="900" dirty="0">
                <a:latin typeface="나눔고딕" pitchFamily="50" charset="-127"/>
                <a:ea typeface="나눔고딕" pitchFamily="50" charset="-127"/>
              </a:rPr>
              <a:t>등이 사용한 ‘내생적 경제성장모형’을 사용하여 적정 투자규모 추정 </a:t>
            </a:r>
          </a:p>
        </p:txBody>
      </p:sp>
      <p:grpSp>
        <p:nvGrpSpPr>
          <p:cNvPr id="8" name="그룹 7"/>
          <p:cNvGrpSpPr/>
          <p:nvPr/>
        </p:nvGrpSpPr>
        <p:grpSpPr>
          <a:xfrm>
            <a:off x="2485973" y="1772816"/>
            <a:ext cx="6931523" cy="4479655"/>
            <a:chOff x="2216696" y="1757657"/>
            <a:chExt cx="7200800" cy="4623671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6696" y="1757657"/>
              <a:ext cx="7200800" cy="46236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3" name="직사각형 42"/>
            <p:cNvSpPr/>
            <p:nvPr/>
          </p:nvSpPr>
          <p:spPr>
            <a:xfrm>
              <a:off x="2972780" y="1944469"/>
              <a:ext cx="5688631" cy="34942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2" tIns="45712" rIns="91422" bIns="45712">
              <a:spAutoFit/>
            </a:bodyPr>
            <a:lstStyle/>
            <a:p>
              <a:pPr algn="ctr" defTabSz="945539"/>
              <a:endParaRPr lang="ko-KR" altLang="en-US" sz="1600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" name="화살표: 위쪽/아래쪽 1">
              <a:extLst>
                <a:ext uri="{FF2B5EF4-FFF2-40B4-BE49-F238E27FC236}">
                  <a16:creationId xmlns:a16="http://schemas.microsoft.com/office/drawing/2014/main" xmlns="" id="{2FD8B8EC-07B6-4264-9AC1-63E104E5864C}"/>
                </a:ext>
              </a:extLst>
            </p:cNvPr>
            <p:cNvSpPr/>
            <p:nvPr/>
          </p:nvSpPr>
          <p:spPr>
            <a:xfrm>
              <a:off x="6681192" y="2852936"/>
              <a:ext cx="288032" cy="677166"/>
            </a:xfrm>
            <a:prstGeom prst="upDown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3753BEEA-2257-4418-88F1-23FB909AAE98}"/>
                </a:ext>
              </a:extLst>
            </p:cNvPr>
            <p:cNvSpPr/>
            <p:nvPr/>
          </p:nvSpPr>
          <p:spPr>
            <a:xfrm>
              <a:off x="6897216" y="3068960"/>
              <a:ext cx="967193" cy="34943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1600" b="1" spc="-45" dirty="0">
                  <a:solidFill>
                    <a:srgbClr val="C00000"/>
                  </a:solidFill>
                  <a:latin typeface="나눔고딕" pitchFamily="50" charset="-127"/>
                  <a:ea typeface="나눔고딕" pitchFamily="50" charset="-127"/>
                  <a:cs typeface="Tahoma" pitchFamily="34" charset="0"/>
                </a:rPr>
                <a:t>투자부족</a:t>
              </a:r>
              <a:endParaRPr lang="ko-KR" altLang="en-US" sz="1600" dirty="0">
                <a:solidFill>
                  <a:srgbClr val="C00000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44" name="직사각형 43"/>
          <p:cNvSpPr/>
          <p:nvPr/>
        </p:nvSpPr>
        <p:spPr>
          <a:xfrm>
            <a:off x="7717625" y="1845175"/>
            <a:ext cx="177187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900" dirty="0"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900" dirty="0">
                <a:latin typeface="나눔고딕" pitchFamily="50" charset="-127"/>
                <a:ea typeface="나눔고딕" pitchFamily="50" charset="-127"/>
              </a:rPr>
              <a:t>단위</a:t>
            </a:r>
            <a:r>
              <a:rPr lang="en-US" altLang="ko-KR" sz="900" dirty="0">
                <a:latin typeface="나눔고딕" pitchFamily="50" charset="-127"/>
                <a:ea typeface="나눔고딕" pitchFamily="50" charset="-127"/>
              </a:rPr>
              <a:t>: </a:t>
            </a:r>
            <a:r>
              <a:rPr lang="ko-KR" altLang="en-US" sz="900" dirty="0" err="1">
                <a:latin typeface="나눔고딕" pitchFamily="50" charset="-127"/>
                <a:ea typeface="나눔고딕" pitchFamily="50" charset="-127"/>
              </a:rPr>
              <a:t>십억원</a:t>
            </a:r>
            <a:r>
              <a:rPr lang="en-US" altLang="ko-KR" sz="900" dirty="0">
                <a:latin typeface="나눔고딕" pitchFamily="50" charset="-127"/>
                <a:ea typeface="나눔고딕" pitchFamily="50" charset="-127"/>
              </a:rPr>
              <a:t>)</a:t>
            </a:r>
            <a:endParaRPr lang="ko-KR" altLang="en-US" sz="900" dirty="0"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18" name="그룹 17"/>
          <p:cNvGrpSpPr/>
          <p:nvPr/>
        </p:nvGrpSpPr>
        <p:grpSpPr>
          <a:xfrm>
            <a:off x="0" y="1051200"/>
            <a:ext cx="9906000" cy="522427"/>
            <a:chOff x="-770668" y="-1393736"/>
            <a:chExt cx="9666537" cy="522427"/>
          </a:xfrm>
        </p:grpSpPr>
        <p:sp>
          <p:nvSpPr>
            <p:cNvPr id="19" name="직사각형 18"/>
            <p:cNvSpPr/>
            <p:nvPr/>
          </p:nvSpPr>
          <p:spPr>
            <a:xfrm>
              <a:off x="-770668" y="-1393736"/>
              <a:ext cx="9666537" cy="522427"/>
            </a:xfrm>
            <a:prstGeom prst="rect">
              <a:avLst/>
            </a:prstGeom>
            <a:solidFill>
              <a:srgbClr val="E2E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3969" tIns="41985" rIns="83969" bIns="41985"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-660197" y="-1338916"/>
              <a:ext cx="9505056" cy="400093"/>
            </a:xfrm>
            <a:prstGeom prst="rect">
              <a:avLst/>
            </a:prstGeom>
            <a:noFill/>
          </p:spPr>
          <p:txBody>
            <a:bodyPr wrap="square" lIns="91422" tIns="45712" rIns="91422" bIns="45712" rtlCol="0" anchor="ctr">
              <a:spAutoFit/>
            </a:bodyPr>
            <a:lstStyle/>
            <a:p>
              <a:pPr algn="ctr"/>
              <a:r>
                <a:rPr lang="ko-KR" altLang="en-US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정상화 방안 </a:t>
              </a:r>
              <a:r>
                <a:rPr lang="en-US" altLang="ko-KR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(1) : </a:t>
              </a:r>
              <a:r>
                <a:rPr lang="ko-KR" altLang="en-US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적정수준의 </a:t>
              </a:r>
              <a:r>
                <a:rPr lang="en-US" altLang="ko-KR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SOC </a:t>
              </a:r>
              <a:r>
                <a:rPr lang="ko-KR" altLang="en-US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예산 확보 </a:t>
              </a:r>
              <a:endParaRPr lang="en-US" altLang="ko-KR" sz="2000" b="1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sp>
        <p:nvSpPr>
          <p:cNvPr id="4" name="직사각형 3"/>
          <p:cNvSpPr/>
          <p:nvPr/>
        </p:nvSpPr>
        <p:spPr>
          <a:xfrm>
            <a:off x="4579539" y="1938318"/>
            <a:ext cx="27350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ko-KR" altLang="en-US" sz="1600" b="1" dirty="0">
                <a:solidFill>
                  <a:srgbClr val="002060"/>
                </a:solidFill>
                <a:latin typeface="나눔고딕" pitchFamily="50" charset="-127"/>
                <a:ea typeface="나눔고딕" pitchFamily="50" charset="-127"/>
              </a:rPr>
              <a:t>적정투자규모  </a:t>
            </a:r>
            <a:r>
              <a:rPr lang="en-US" altLang="ko-KR" sz="1600" b="1" dirty="0">
                <a:solidFill>
                  <a:srgbClr val="002060"/>
                </a:solidFill>
                <a:latin typeface="나눔고딕" pitchFamily="50" charset="-127"/>
                <a:ea typeface="나눔고딕" pitchFamily="50" charset="-127"/>
              </a:rPr>
              <a:t>vs. </a:t>
            </a:r>
            <a:r>
              <a:rPr lang="ko-KR" altLang="en-US" sz="1600" b="1" dirty="0">
                <a:solidFill>
                  <a:srgbClr val="002060"/>
                </a:solidFill>
                <a:latin typeface="나눔고딕" pitchFamily="50" charset="-127"/>
                <a:ea typeface="나눔고딕" pitchFamily="50" charset="-127"/>
              </a:rPr>
              <a:t>예산 </a:t>
            </a:r>
            <a:r>
              <a:rPr lang="en-US" altLang="ko-KR" sz="1600" b="1" dirty="0">
                <a:solidFill>
                  <a:srgbClr val="002060"/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600" b="1" dirty="0">
                <a:solidFill>
                  <a:srgbClr val="002060"/>
                </a:solidFill>
                <a:latin typeface="나눔고딕" pitchFamily="50" charset="-127"/>
                <a:ea typeface="나눔고딕" pitchFamily="50" charset="-127"/>
              </a:rPr>
              <a:t>추정</a:t>
            </a:r>
            <a:r>
              <a:rPr lang="en-US" altLang="ko-KR" sz="1600" b="1" dirty="0">
                <a:solidFill>
                  <a:srgbClr val="002060"/>
                </a:solidFill>
                <a:latin typeface="나눔고딕" pitchFamily="50" charset="-127"/>
                <a:ea typeface="나눔고딕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386747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9" descr="H:\01 제안서_리플렛 작업\팀외\★수주영업팀\110516_현대엠코_자동차그룹글로벌비즈니스센터\master_head.png">
            <a:extLst>
              <a:ext uri="{FF2B5EF4-FFF2-40B4-BE49-F238E27FC236}">
                <a16:creationId xmlns:a16="http://schemas.microsoft.com/office/drawing/2014/main" xmlns="" id="{A187978A-3DD8-4838-A690-AAAF2AE1E6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5">
            <a:extLst>
              <a:ext uri="{FF2B5EF4-FFF2-40B4-BE49-F238E27FC236}">
                <a16:creationId xmlns:a16="http://schemas.microsoft.com/office/drawing/2014/main" xmlns="" id="{6FF3B87B-6172-4996-BC91-353404DF10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68342"/>
            <a:ext cx="71852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9967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2. SOC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투자 정상화 방안</a:t>
            </a:r>
            <a:endParaRPr lang="en-US" altLang="ko-KR" sz="2300" b="1" spc="-80" dirty="0">
              <a:solidFill>
                <a:srgbClr val="47C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85475A91-A281-4598-989D-95112F468FE0}"/>
              </a:ext>
            </a:extLst>
          </p:cNvPr>
          <p:cNvSpPr txBox="1"/>
          <p:nvPr/>
        </p:nvSpPr>
        <p:spPr>
          <a:xfrm>
            <a:off x="287087" y="2808000"/>
            <a:ext cx="1929609" cy="2015920"/>
          </a:xfrm>
          <a:prstGeom prst="rect">
            <a:avLst/>
          </a:prstGeom>
          <a:noFill/>
        </p:spPr>
        <p:txBody>
          <a:bodyPr wrap="square" lIns="91422" tIns="45712" rIns="91422" bIns="45712" rtlCol="0">
            <a:spAutoFit/>
          </a:bodyPr>
          <a:lstStyle/>
          <a:p>
            <a:pPr algn="ctr" defTabSz="1042858" latinLnBrk="0">
              <a:lnSpc>
                <a:spcPts val="3000"/>
              </a:lnSpc>
            </a:pPr>
            <a:r>
              <a:rPr lang="en-US" altLang="ko-KR" sz="2000" b="1" i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“</a:t>
            </a:r>
            <a:r>
              <a:rPr lang="ko-KR" altLang="en-US" sz="2000" b="1" i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노후 </a:t>
            </a:r>
            <a:r>
              <a:rPr lang="en-US" altLang="ko-KR" sz="2000" b="1" i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SOC</a:t>
            </a:r>
            <a:r>
              <a:rPr lang="ko-KR" altLang="en-US" sz="2000" b="1" i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의 체계적 진단을 통한</a:t>
            </a:r>
            <a:r>
              <a:rPr lang="en-US" altLang="ko-KR" sz="2000" b="1" i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2000" b="1" i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선제적 유지∙관리 및 재투자 필요</a:t>
            </a:r>
            <a:r>
              <a:rPr lang="en-US" altLang="ko-KR" sz="2000" b="1" i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”</a:t>
            </a:r>
            <a:endParaRPr lang="ko-KR" altLang="en-US" sz="2000" b="1" i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xmlns="" id="{E75028BC-BF88-4D58-A50C-AE81917CA9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6736" y="1868871"/>
            <a:ext cx="3240360" cy="436844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</p:pic>
      <p:grpSp>
        <p:nvGrpSpPr>
          <p:cNvPr id="5" name="그룹 4"/>
          <p:cNvGrpSpPr/>
          <p:nvPr/>
        </p:nvGrpSpPr>
        <p:grpSpPr>
          <a:xfrm>
            <a:off x="6244064" y="5251774"/>
            <a:ext cx="3039043" cy="985538"/>
            <a:chOff x="6244064" y="5251774"/>
            <a:chExt cx="3039043" cy="985538"/>
          </a:xfrm>
        </p:grpSpPr>
        <p:sp>
          <p:nvSpPr>
            <p:cNvPr id="20" name="오각형[P] 27">
              <a:extLst>
                <a:ext uri="{FF2B5EF4-FFF2-40B4-BE49-F238E27FC236}">
                  <a16:creationId xmlns:a16="http://schemas.microsoft.com/office/drawing/2014/main" xmlns="" id="{FA609659-8F18-48DE-89A0-193FC95E2C44}"/>
                </a:ext>
              </a:extLst>
            </p:cNvPr>
            <p:cNvSpPr/>
            <p:nvPr/>
          </p:nvSpPr>
          <p:spPr>
            <a:xfrm rot="16200000">
              <a:off x="7270817" y="4225021"/>
              <a:ext cx="985538" cy="3039043"/>
            </a:xfrm>
            <a:prstGeom prst="homePlate">
              <a:avLst>
                <a:gd name="adj" fmla="val 18169"/>
              </a:avLst>
            </a:prstGeom>
            <a:solidFill>
              <a:schemeClr val="bg1"/>
            </a:solidFill>
            <a:ln>
              <a:solidFill>
                <a:schemeClr val="tx2"/>
              </a:solidFill>
            </a:ln>
            <a:effectLst>
              <a:outerShdw blurRad="50800" dist="762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2" tIns="45712" rIns="91422" bIns="45712" rtlCol="0" anchor="ctr"/>
            <a:lstStyle/>
            <a:p>
              <a:pPr algn="ctr" defTabSz="945539">
                <a:lnSpc>
                  <a:spcPct val="150000"/>
                </a:lnSpc>
              </a:pPr>
              <a:endParaRPr kumimoji="1" lang="ko-KR" altLang="en-US" sz="1500" b="1" dirty="0">
                <a:solidFill>
                  <a:srgbClr val="001F5B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1" name="처리 1">
              <a:extLst>
                <a:ext uri="{FF2B5EF4-FFF2-40B4-BE49-F238E27FC236}">
                  <a16:creationId xmlns:a16="http://schemas.microsoft.com/office/drawing/2014/main" xmlns="" id="{602CAF42-22B0-46A9-957B-91EB4F54EF48}"/>
                </a:ext>
              </a:extLst>
            </p:cNvPr>
            <p:cNvSpPr/>
            <p:nvPr/>
          </p:nvSpPr>
          <p:spPr>
            <a:xfrm>
              <a:off x="6257810" y="5373216"/>
              <a:ext cx="3011555" cy="849038"/>
            </a:xfrm>
            <a:prstGeom prst="flowChartProcess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2" tIns="45712" rIns="91422" bIns="45712" rtlCol="0" anchor="ctr"/>
            <a:lstStyle/>
            <a:p>
              <a:pPr algn="ctr" defTabSz="945539">
                <a:lnSpc>
                  <a:spcPct val="150000"/>
                </a:lnSpc>
              </a:pPr>
              <a:r>
                <a:rPr kumimoji="1" lang="ko-KR" altLang="en-US" sz="1500" b="1" dirty="0">
                  <a:solidFill>
                    <a:srgbClr val="001F5B"/>
                  </a:solidFill>
                  <a:latin typeface="나눔고딕" pitchFamily="50" charset="-127"/>
                  <a:ea typeface="나눔고딕" pitchFamily="50" charset="-127"/>
                </a:rPr>
                <a:t>현장실사에</a:t>
              </a:r>
              <a:r>
                <a:rPr kumimoji="1" lang="en-US" altLang="ko-KR" sz="1500" b="1" dirty="0">
                  <a:solidFill>
                    <a:srgbClr val="001F5B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kumimoji="1" lang="ko-KR" altLang="en-US" sz="1500" b="1" dirty="0">
                  <a:solidFill>
                    <a:srgbClr val="001F5B"/>
                  </a:solidFill>
                  <a:latin typeface="나눔고딕" pitchFamily="50" charset="-127"/>
                  <a:ea typeface="나눔고딕" pitchFamily="50" charset="-127"/>
                </a:rPr>
                <a:t>의한</a:t>
              </a:r>
              <a:r>
                <a:rPr kumimoji="1" lang="en-US" altLang="ko-KR" sz="1500" b="1" dirty="0">
                  <a:solidFill>
                    <a:srgbClr val="001F5B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</a:p>
            <a:p>
              <a:pPr algn="ctr" defTabSz="945539">
                <a:lnSpc>
                  <a:spcPct val="150000"/>
                </a:lnSpc>
              </a:pPr>
              <a:r>
                <a:rPr kumimoji="1" lang="ko-KR" altLang="en-US" sz="1500" b="1" dirty="0">
                  <a:solidFill>
                    <a:srgbClr val="001F5B"/>
                  </a:solidFill>
                  <a:latin typeface="나눔고딕" pitchFamily="50" charset="-127"/>
                  <a:ea typeface="나눔고딕" pitchFamily="50" charset="-127"/>
                </a:rPr>
                <a:t>안전진단 및 성능평가</a:t>
              </a:r>
            </a:p>
          </p:txBody>
        </p:sp>
      </p:grpSp>
      <p:grpSp>
        <p:nvGrpSpPr>
          <p:cNvPr id="3" name="그룹 2"/>
          <p:cNvGrpSpPr/>
          <p:nvPr/>
        </p:nvGrpSpPr>
        <p:grpSpPr>
          <a:xfrm>
            <a:off x="6258771" y="2932469"/>
            <a:ext cx="3039043" cy="1000587"/>
            <a:chOff x="6258771" y="2932469"/>
            <a:chExt cx="3039043" cy="1000587"/>
          </a:xfrm>
        </p:grpSpPr>
        <p:sp>
          <p:nvSpPr>
            <p:cNvPr id="13" name="오각형[P] 27">
              <a:extLst>
                <a:ext uri="{FF2B5EF4-FFF2-40B4-BE49-F238E27FC236}">
                  <a16:creationId xmlns:a16="http://schemas.microsoft.com/office/drawing/2014/main" xmlns="" id="{0339FDB1-9DA7-42BE-98E3-B77401A68CA0}"/>
                </a:ext>
              </a:extLst>
            </p:cNvPr>
            <p:cNvSpPr/>
            <p:nvPr/>
          </p:nvSpPr>
          <p:spPr>
            <a:xfrm rot="16200000">
              <a:off x="7285524" y="1905716"/>
              <a:ext cx="985538" cy="3039043"/>
            </a:xfrm>
            <a:prstGeom prst="homePlate">
              <a:avLst>
                <a:gd name="adj" fmla="val 18169"/>
              </a:avLst>
            </a:prstGeom>
            <a:solidFill>
              <a:schemeClr val="bg1"/>
            </a:solidFill>
            <a:ln>
              <a:solidFill>
                <a:schemeClr val="tx2"/>
              </a:solidFill>
            </a:ln>
            <a:effectLst>
              <a:outerShdw blurRad="50800" dist="762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2" tIns="45712" rIns="91422" bIns="45712" rtlCol="0" anchor="ctr"/>
            <a:lstStyle/>
            <a:p>
              <a:pPr algn="ctr" defTabSz="945539">
                <a:lnSpc>
                  <a:spcPct val="150000"/>
                </a:lnSpc>
              </a:pPr>
              <a:endParaRPr kumimoji="1" lang="ko-KR" altLang="en-US" sz="1500" b="1" dirty="0">
                <a:solidFill>
                  <a:srgbClr val="001F5B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2" name="처리 21">
              <a:extLst>
                <a:ext uri="{FF2B5EF4-FFF2-40B4-BE49-F238E27FC236}">
                  <a16:creationId xmlns:a16="http://schemas.microsoft.com/office/drawing/2014/main" xmlns="" id="{D26B7E8E-EA49-475F-800C-CBE1BA9F851F}"/>
                </a:ext>
              </a:extLst>
            </p:cNvPr>
            <p:cNvSpPr/>
            <p:nvPr/>
          </p:nvSpPr>
          <p:spPr>
            <a:xfrm>
              <a:off x="6273660" y="3084018"/>
              <a:ext cx="2979855" cy="849038"/>
            </a:xfrm>
            <a:prstGeom prst="flowChartProcess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2" tIns="45712" rIns="91422" bIns="45712" rtlCol="0" anchor="ctr"/>
            <a:lstStyle/>
            <a:p>
              <a:pPr algn="ctr" defTabSz="945539">
                <a:lnSpc>
                  <a:spcPct val="150000"/>
                </a:lnSpc>
              </a:pPr>
              <a:r>
                <a:rPr kumimoji="1" lang="ko-KR" altLang="en-US" sz="1500" b="1" dirty="0">
                  <a:solidFill>
                    <a:srgbClr val="001F5B"/>
                  </a:solidFill>
                  <a:latin typeface="나눔고딕" pitchFamily="50" charset="-127"/>
                  <a:ea typeface="나눔고딕" pitchFamily="50" charset="-127"/>
                </a:rPr>
                <a:t>재투자 및 개량 </a:t>
              </a:r>
              <a:endParaRPr kumimoji="1" lang="en-US" altLang="ko-KR" sz="1500" b="1" dirty="0">
                <a:solidFill>
                  <a:srgbClr val="001F5B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ctr" defTabSz="945539">
                <a:lnSpc>
                  <a:spcPct val="150000"/>
                </a:lnSpc>
              </a:pPr>
              <a:r>
                <a:rPr kumimoji="1" lang="ko-KR" altLang="en-US" sz="1500" b="1" dirty="0">
                  <a:solidFill>
                    <a:srgbClr val="001F5B"/>
                  </a:solidFill>
                  <a:latin typeface="나눔고딕" pitchFamily="50" charset="-127"/>
                  <a:ea typeface="나눔고딕" pitchFamily="50" charset="-127"/>
                </a:rPr>
                <a:t>기본계획</a:t>
              </a:r>
              <a:r>
                <a:rPr kumimoji="1" lang="ko-KR" altLang="en-US" sz="1500" b="1" baseline="30000" dirty="0">
                  <a:solidFill>
                    <a:srgbClr val="001F5B"/>
                  </a:solidFill>
                  <a:latin typeface="나눔고딕" pitchFamily="50" charset="-127"/>
                  <a:ea typeface="나눔고딕" pitchFamily="50" charset="-127"/>
                </a:rPr>
                <a:t>*</a:t>
              </a:r>
              <a:r>
                <a:rPr kumimoji="1" lang="ko-KR" altLang="en-US" sz="1500" b="1" dirty="0">
                  <a:solidFill>
                    <a:srgbClr val="001F5B"/>
                  </a:solidFill>
                  <a:latin typeface="나눔고딕" pitchFamily="50" charset="-127"/>
                  <a:ea typeface="나눔고딕" pitchFamily="50" charset="-127"/>
                </a:rPr>
                <a:t> 수립</a:t>
              </a:r>
              <a:endParaRPr kumimoji="1" lang="en-US" altLang="ko-KR" sz="1500" b="1" dirty="0">
                <a:solidFill>
                  <a:srgbClr val="001F5B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6244063" y="4092121"/>
            <a:ext cx="3039043" cy="993063"/>
            <a:chOff x="6244063" y="4092121"/>
            <a:chExt cx="3039043" cy="993063"/>
          </a:xfrm>
        </p:grpSpPr>
        <p:sp>
          <p:nvSpPr>
            <p:cNvPr id="14" name="오각형[P] 27">
              <a:extLst>
                <a:ext uri="{FF2B5EF4-FFF2-40B4-BE49-F238E27FC236}">
                  <a16:creationId xmlns:a16="http://schemas.microsoft.com/office/drawing/2014/main" xmlns="" id="{D00A8502-D590-45A9-B230-30BA25C67ED6}"/>
                </a:ext>
              </a:extLst>
            </p:cNvPr>
            <p:cNvSpPr/>
            <p:nvPr/>
          </p:nvSpPr>
          <p:spPr>
            <a:xfrm rot="16200000">
              <a:off x="7270816" y="3065368"/>
              <a:ext cx="985538" cy="3039043"/>
            </a:xfrm>
            <a:prstGeom prst="homePlate">
              <a:avLst>
                <a:gd name="adj" fmla="val 18169"/>
              </a:avLst>
            </a:prstGeom>
            <a:solidFill>
              <a:schemeClr val="bg1"/>
            </a:solidFill>
            <a:ln>
              <a:solidFill>
                <a:schemeClr val="tx2"/>
              </a:solidFill>
            </a:ln>
            <a:effectLst>
              <a:outerShdw blurRad="50800" dist="762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2" tIns="45712" rIns="91422" bIns="45712" rtlCol="0" anchor="ctr"/>
            <a:lstStyle/>
            <a:p>
              <a:pPr algn="ctr" defTabSz="945539">
                <a:lnSpc>
                  <a:spcPct val="150000"/>
                </a:lnSpc>
              </a:pPr>
              <a:endParaRPr kumimoji="1" lang="ko-KR" altLang="en-US" sz="1500" b="1" dirty="0">
                <a:solidFill>
                  <a:srgbClr val="001F5B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3" name="처리 16">
              <a:extLst>
                <a:ext uri="{FF2B5EF4-FFF2-40B4-BE49-F238E27FC236}">
                  <a16:creationId xmlns:a16="http://schemas.microsoft.com/office/drawing/2014/main" xmlns="" id="{0F64ACE8-FF68-4BB5-A895-7D123FDEFA24}"/>
                </a:ext>
              </a:extLst>
            </p:cNvPr>
            <p:cNvSpPr/>
            <p:nvPr/>
          </p:nvSpPr>
          <p:spPr>
            <a:xfrm>
              <a:off x="6258680" y="4236146"/>
              <a:ext cx="3009815" cy="849038"/>
            </a:xfrm>
            <a:prstGeom prst="flowChartProcess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2" tIns="45712" rIns="91422" bIns="45712" rtlCol="0" anchor="ctr"/>
            <a:lstStyle/>
            <a:p>
              <a:pPr algn="ctr" defTabSz="945539">
                <a:lnSpc>
                  <a:spcPct val="150000"/>
                </a:lnSpc>
              </a:pPr>
              <a:r>
                <a:rPr kumimoji="1" lang="ko-KR" altLang="en-US" sz="1500" b="1" dirty="0">
                  <a:solidFill>
                    <a:srgbClr val="001F5B"/>
                  </a:solidFill>
                  <a:latin typeface="나눔고딕" pitchFamily="50" charset="-127"/>
                  <a:ea typeface="나눔고딕" pitchFamily="50" charset="-127"/>
                </a:rPr>
                <a:t>안전 및 성능지수 </a:t>
              </a:r>
              <a:endParaRPr kumimoji="1" lang="en-US" altLang="ko-KR" sz="1500" b="1" dirty="0">
                <a:solidFill>
                  <a:srgbClr val="001F5B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 algn="ctr" defTabSz="945539">
                <a:lnSpc>
                  <a:spcPct val="150000"/>
                </a:lnSpc>
              </a:pPr>
              <a:r>
                <a:rPr kumimoji="1" lang="ko-KR" altLang="en-US" sz="1500" b="1" dirty="0">
                  <a:solidFill>
                    <a:srgbClr val="001F5B"/>
                  </a:solidFill>
                  <a:latin typeface="나눔고딕" pitchFamily="50" charset="-127"/>
                  <a:ea typeface="나눔고딕" pitchFamily="50" charset="-127"/>
                </a:rPr>
                <a:t>종합평가 보고서 작성</a:t>
              </a:r>
              <a:endParaRPr kumimoji="1" lang="en-US" altLang="ko-KR" sz="1500" b="1" dirty="0">
                <a:solidFill>
                  <a:srgbClr val="001F5B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E4826F6B-E2C7-4FC8-9FCE-9719AFF27D59}"/>
              </a:ext>
            </a:extLst>
          </p:cNvPr>
          <p:cNvSpPr txBox="1"/>
          <p:nvPr/>
        </p:nvSpPr>
        <p:spPr>
          <a:xfrm>
            <a:off x="6177136" y="6309320"/>
            <a:ext cx="2751013" cy="261594"/>
          </a:xfrm>
          <a:prstGeom prst="rect">
            <a:avLst/>
          </a:prstGeom>
          <a:noFill/>
        </p:spPr>
        <p:txBody>
          <a:bodyPr wrap="square" lIns="91422" tIns="45712" rIns="91422" bIns="45712" rtlCol="0">
            <a:spAutoFit/>
          </a:bodyPr>
          <a:lstStyle/>
          <a:p>
            <a:pPr defTabSz="945539"/>
            <a:r>
              <a:rPr lang="ko-KR" altLang="en-US" sz="1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* </a:t>
            </a:r>
            <a:r>
              <a:rPr lang="en-US" altLang="ko-KR" sz="1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5</a:t>
            </a:r>
            <a:r>
              <a:rPr lang="ko-KR" altLang="en-US" sz="11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년 단위 롤링플랜 </a:t>
            </a:r>
            <a:endParaRPr lang="en-US" altLang="ko-KR" sz="11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6258771" y="1772817"/>
            <a:ext cx="3039043" cy="993053"/>
            <a:chOff x="6258771" y="1772817"/>
            <a:chExt cx="3039043" cy="993053"/>
          </a:xfrm>
        </p:grpSpPr>
        <p:sp>
          <p:nvSpPr>
            <p:cNvPr id="12" name="오각형[P] 27">
              <a:extLst>
                <a:ext uri="{FF2B5EF4-FFF2-40B4-BE49-F238E27FC236}">
                  <a16:creationId xmlns:a16="http://schemas.microsoft.com/office/drawing/2014/main" xmlns="" id="{03E7397B-F61B-4E65-A218-F9718E026C76}"/>
                </a:ext>
              </a:extLst>
            </p:cNvPr>
            <p:cNvSpPr/>
            <p:nvPr/>
          </p:nvSpPr>
          <p:spPr>
            <a:xfrm rot="16200000">
              <a:off x="7285524" y="746064"/>
              <a:ext cx="985538" cy="3039043"/>
            </a:xfrm>
            <a:prstGeom prst="homePlate">
              <a:avLst>
                <a:gd name="adj" fmla="val 18169"/>
              </a:avLst>
            </a:prstGeom>
            <a:solidFill>
              <a:schemeClr val="bg1"/>
            </a:solidFill>
            <a:ln>
              <a:solidFill>
                <a:schemeClr val="tx2"/>
              </a:solidFill>
            </a:ln>
            <a:effectLst>
              <a:outerShdw blurRad="50800" dist="762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2" tIns="45712" rIns="91422" bIns="45712" rtlCol="0" anchor="ctr"/>
            <a:lstStyle/>
            <a:p>
              <a:pPr algn="ctr" defTabSz="945539">
                <a:lnSpc>
                  <a:spcPct val="150000"/>
                </a:lnSpc>
              </a:pPr>
              <a:endParaRPr kumimoji="1" lang="ko-KR" altLang="en-US" sz="1500" b="1" dirty="0">
                <a:solidFill>
                  <a:srgbClr val="001F5B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5" name="처리 21">
              <a:extLst>
                <a:ext uri="{FF2B5EF4-FFF2-40B4-BE49-F238E27FC236}">
                  <a16:creationId xmlns:a16="http://schemas.microsoft.com/office/drawing/2014/main" xmlns="" id="{69A69E4C-1A23-49FE-80B0-DE015916CA63}"/>
                </a:ext>
              </a:extLst>
            </p:cNvPr>
            <p:cNvSpPr/>
            <p:nvPr/>
          </p:nvSpPr>
          <p:spPr>
            <a:xfrm>
              <a:off x="6273660" y="1916832"/>
              <a:ext cx="2979855" cy="849038"/>
            </a:xfrm>
            <a:prstGeom prst="flowChartProcess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2" tIns="45712" rIns="91422" bIns="45712" rtlCol="0" anchor="ctr"/>
            <a:lstStyle/>
            <a:p>
              <a:pPr algn="ctr" defTabSz="945539">
                <a:lnSpc>
                  <a:spcPct val="150000"/>
                </a:lnSpc>
              </a:pPr>
              <a:r>
                <a:rPr kumimoji="1" lang="ko-KR" altLang="en-US" sz="1500" b="1" dirty="0">
                  <a:solidFill>
                    <a:srgbClr val="001F5B"/>
                  </a:solidFill>
                  <a:latin typeface="나눔고딕" pitchFamily="50" charset="-127"/>
                  <a:ea typeface="나눔고딕" pitchFamily="50" charset="-127"/>
                </a:rPr>
                <a:t>개량 및 재투자 실행</a:t>
              </a:r>
              <a:endParaRPr kumimoji="1" lang="en-US" altLang="ko-KR" sz="1500" b="1" dirty="0">
                <a:solidFill>
                  <a:srgbClr val="001F5B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</p:grpSp>
      <p:grpSp>
        <p:nvGrpSpPr>
          <p:cNvPr id="31" name="그룹 30"/>
          <p:cNvGrpSpPr/>
          <p:nvPr/>
        </p:nvGrpSpPr>
        <p:grpSpPr>
          <a:xfrm>
            <a:off x="0" y="1051200"/>
            <a:ext cx="9906000" cy="522427"/>
            <a:chOff x="-770668" y="-1393736"/>
            <a:chExt cx="9666537" cy="522427"/>
          </a:xfrm>
        </p:grpSpPr>
        <p:sp>
          <p:nvSpPr>
            <p:cNvPr id="32" name="직사각형 31"/>
            <p:cNvSpPr/>
            <p:nvPr/>
          </p:nvSpPr>
          <p:spPr>
            <a:xfrm>
              <a:off x="-770668" y="-1393736"/>
              <a:ext cx="9666537" cy="522427"/>
            </a:xfrm>
            <a:prstGeom prst="rect">
              <a:avLst/>
            </a:prstGeom>
            <a:solidFill>
              <a:srgbClr val="E2E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3969" tIns="41985" rIns="83969" bIns="41985"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-660197" y="-1338916"/>
              <a:ext cx="9505056" cy="400093"/>
            </a:xfrm>
            <a:prstGeom prst="rect">
              <a:avLst/>
            </a:prstGeom>
            <a:noFill/>
          </p:spPr>
          <p:txBody>
            <a:bodyPr wrap="square" lIns="91422" tIns="45712" rIns="91422" bIns="45712" rtlCol="0" anchor="ctr">
              <a:spAutoFit/>
            </a:bodyPr>
            <a:lstStyle/>
            <a:p>
              <a:pPr algn="ctr"/>
              <a:r>
                <a:rPr lang="ko-KR" altLang="en-US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정상화 방안 </a:t>
              </a:r>
              <a:r>
                <a:rPr lang="en-US" altLang="ko-KR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(2) : 『</a:t>
              </a:r>
              <a:r>
                <a:rPr lang="ko-KR" altLang="en-US" sz="2000" b="1" dirty="0" err="1">
                  <a:latin typeface="나눔고딕" panose="020D0604000000000000" pitchFamily="50" charset="-127"/>
                  <a:ea typeface="나눔고딕" panose="020D0604000000000000" pitchFamily="50" charset="-127"/>
                </a:rPr>
                <a:t>지속가능한</a:t>
              </a:r>
              <a:r>
                <a:rPr lang="ko-KR" altLang="en-US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 기반시설 관리 기본법</a:t>
              </a:r>
              <a:r>
                <a:rPr lang="en-US" altLang="ko-KR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』(</a:t>
              </a:r>
              <a:r>
                <a:rPr lang="ko-KR" altLang="en-US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안</a:t>
              </a:r>
              <a:r>
                <a:rPr lang="en-US" altLang="ko-KR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)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276046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49" descr="H:\01 제안서_리플렛 작업\팀외\★수주영업팀\110516_현대엠코_자동차그룹글로벌비즈니스센터\master_head.png">
            <a:extLst>
              <a:ext uri="{FF2B5EF4-FFF2-40B4-BE49-F238E27FC236}">
                <a16:creationId xmlns:a16="http://schemas.microsoft.com/office/drawing/2014/main" xmlns="" id="{84462808-9220-4002-AC61-B55941718B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 Box 5">
            <a:extLst>
              <a:ext uri="{FF2B5EF4-FFF2-40B4-BE49-F238E27FC236}">
                <a16:creationId xmlns:a16="http://schemas.microsoft.com/office/drawing/2014/main" xmlns="" id="{3632C5E4-9EEC-49B2-BCEB-706DB25AC7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68342"/>
            <a:ext cx="71852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9967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2. SOC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투자 정상화 방안</a:t>
            </a:r>
            <a:endParaRPr lang="en-US" altLang="ko-KR" sz="2300" b="1" spc="-80" dirty="0">
              <a:solidFill>
                <a:srgbClr val="47C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76E8C90-D7AA-4142-8901-4829F8AF5CE6}"/>
              </a:ext>
            </a:extLst>
          </p:cNvPr>
          <p:cNvSpPr txBox="1"/>
          <p:nvPr/>
        </p:nvSpPr>
        <p:spPr>
          <a:xfrm>
            <a:off x="199729" y="2612535"/>
            <a:ext cx="2016967" cy="2360374"/>
          </a:xfrm>
          <a:prstGeom prst="rect">
            <a:avLst/>
          </a:prstGeom>
          <a:noFill/>
        </p:spPr>
        <p:txBody>
          <a:bodyPr wrap="square" lIns="91422" tIns="45712" rIns="91422" bIns="45712" rtlCol="0">
            <a:spAutoFit/>
          </a:bodyPr>
          <a:lstStyle/>
          <a:p>
            <a:pPr algn="ctr" defTabSz="1042858" latinLnBrk="0">
              <a:lnSpc>
                <a:spcPts val="3000"/>
              </a:lnSpc>
            </a:pPr>
            <a:r>
              <a:rPr lang="en-US" altLang="ko-KR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“</a:t>
            </a:r>
            <a:r>
              <a:rPr lang="ko-KR" altLang="en-US" sz="2000" b="1" i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별도 예산투입 통한 신규사업 없이도 건설산업 육성</a:t>
            </a:r>
            <a:r>
              <a:rPr lang="en-US" altLang="ko-KR" sz="2000" b="1" i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2000" b="1" i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일자리 창출</a:t>
            </a:r>
            <a:r>
              <a:rPr lang="en-US" altLang="ko-KR" sz="2000" b="1" i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2000" b="1" i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경제성장 달성 기여 </a:t>
            </a:r>
            <a:r>
              <a:rPr lang="en-US" altLang="ko-KR" sz="20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”</a:t>
            </a:r>
            <a:endParaRPr lang="ko-KR" altLang="en-US" sz="20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0" name="화살표: 오각형 29">
            <a:extLst>
              <a:ext uri="{FF2B5EF4-FFF2-40B4-BE49-F238E27FC236}">
                <a16:creationId xmlns:a16="http://schemas.microsoft.com/office/drawing/2014/main" xmlns="" id="{4D8E2E89-4E39-45F2-8EDE-B99AECB17103}"/>
              </a:ext>
            </a:extLst>
          </p:cNvPr>
          <p:cNvSpPr/>
          <p:nvPr/>
        </p:nvSpPr>
        <p:spPr>
          <a:xfrm>
            <a:off x="2360712" y="2204864"/>
            <a:ext cx="2213917" cy="1092607"/>
          </a:xfrm>
          <a:prstGeom prst="homePlate">
            <a:avLst>
              <a:gd name="adj" fmla="val 26609"/>
            </a:avLst>
          </a:prstGeom>
          <a:gradFill flip="none" rotWithShape="1">
            <a:gsLst>
              <a:gs pos="0">
                <a:schemeClr val="tx2">
                  <a:shade val="30000"/>
                  <a:satMod val="115000"/>
                  <a:lumMod val="48000"/>
                  <a:lumOff val="52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31" name="화살표: 오각형 30">
            <a:extLst>
              <a:ext uri="{FF2B5EF4-FFF2-40B4-BE49-F238E27FC236}">
                <a16:creationId xmlns:a16="http://schemas.microsoft.com/office/drawing/2014/main" xmlns="" id="{E46BFB18-038F-4B65-9894-425F4E2F925F}"/>
              </a:ext>
            </a:extLst>
          </p:cNvPr>
          <p:cNvSpPr/>
          <p:nvPr/>
        </p:nvSpPr>
        <p:spPr>
          <a:xfrm>
            <a:off x="2360713" y="3502739"/>
            <a:ext cx="2213917" cy="1015663"/>
          </a:xfrm>
          <a:prstGeom prst="homePlate">
            <a:avLst>
              <a:gd name="adj" fmla="val 26609"/>
            </a:avLst>
          </a:prstGeom>
          <a:gradFill flip="none" rotWithShape="1">
            <a:gsLst>
              <a:gs pos="0">
                <a:schemeClr val="tx2">
                  <a:shade val="30000"/>
                  <a:satMod val="115000"/>
                  <a:lumMod val="48000"/>
                  <a:lumOff val="52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32" name="화살표: 오각형 31">
            <a:extLst>
              <a:ext uri="{FF2B5EF4-FFF2-40B4-BE49-F238E27FC236}">
                <a16:creationId xmlns:a16="http://schemas.microsoft.com/office/drawing/2014/main" xmlns="" id="{85F9479D-106D-4AE1-AC90-69505BC533D2}"/>
              </a:ext>
            </a:extLst>
          </p:cNvPr>
          <p:cNvSpPr/>
          <p:nvPr/>
        </p:nvSpPr>
        <p:spPr>
          <a:xfrm>
            <a:off x="2360713" y="4732493"/>
            <a:ext cx="2213917" cy="1080635"/>
          </a:xfrm>
          <a:prstGeom prst="homePlate">
            <a:avLst>
              <a:gd name="adj" fmla="val 26609"/>
            </a:avLst>
          </a:prstGeom>
          <a:gradFill flip="none" rotWithShape="1">
            <a:gsLst>
              <a:gs pos="0">
                <a:schemeClr val="tx2">
                  <a:shade val="30000"/>
                  <a:satMod val="115000"/>
                  <a:lumMod val="48000"/>
                  <a:lumOff val="52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xmlns="" id="{A2488F88-FBCD-4E2A-B036-EB1A66676C97}"/>
              </a:ext>
            </a:extLst>
          </p:cNvPr>
          <p:cNvSpPr/>
          <p:nvPr/>
        </p:nvSpPr>
        <p:spPr>
          <a:xfrm>
            <a:off x="4647300" y="2204864"/>
            <a:ext cx="4769260" cy="109260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xmlns="" id="{1D2D3078-9313-4977-BC35-708AD9776A2C}"/>
              </a:ext>
            </a:extLst>
          </p:cNvPr>
          <p:cNvSpPr/>
          <p:nvPr/>
        </p:nvSpPr>
        <p:spPr>
          <a:xfrm>
            <a:off x="4667311" y="3501008"/>
            <a:ext cx="4751902" cy="10156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xmlns="" id="{B1F69B47-0157-4EAF-B96C-6A913B3C1532}"/>
              </a:ext>
            </a:extLst>
          </p:cNvPr>
          <p:cNvSpPr/>
          <p:nvPr/>
        </p:nvSpPr>
        <p:spPr>
          <a:xfrm>
            <a:off x="4669189" y="4725144"/>
            <a:ext cx="4748307" cy="10879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xmlns="" id="{7AD0C7CF-09C1-46C0-AC57-232ECEF84CA5}"/>
              </a:ext>
            </a:extLst>
          </p:cNvPr>
          <p:cNvSpPr/>
          <p:nvPr/>
        </p:nvSpPr>
        <p:spPr>
          <a:xfrm>
            <a:off x="2479541" y="2269321"/>
            <a:ext cx="180263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400"/>
              </a:lnSpc>
            </a:pPr>
            <a:r>
              <a:rPr lang="ko-KR" altLang="en-US" sz="1600" b="1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공사비 산정 및 </a:t>
            </a:r>
          </a:p>
          <a:p>
            <a:pPr algn="ctr">
              <a:lnSpc>
                <a:spcPts val="2400"/>
              </a:lnSpc>
            </a:pPr>
            <a:r>
              <a:rPr lang="ko-KR" altLang="en-US" sz="1600" b="1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관리 프로세스</a:t>
            </a:r>
          </a:p>
          <a:p>
            <a:pPr algn="ctr">
              <a:lnSpc>
                <a:spcPts val="2400"/>
              </a:lnSpc>
            </a:pPr>
            <a:r>
              <a:rPr lang="ko-KR" altLang="en-US" sz="1600" b="1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개선 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xmlns="" id="{93649859-4B11-4A8E-A4B6-B21860E47B30}"/>
              </a:ext>
            </a:extLst>
          </p:cNvPr>
          <p:cNvSpPr/>
          <p:nvPr/>
        </p:nvSpPr>
        <p:spPr>
          <a:xfrm>
            <a:off x="2520887" y="3669704"/>
            <a:ext cx="1758854" cy="68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400"/>
              </a:lnSpc>
            </a:pPr>
            <a:r>
              <a:rPr lang="ko-KR" altLang="en-US" sz="1600" b="1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입</a:t>
            </a:r>
            <a:r>
              <a:rPr lang="en-US" altLang="ko-KR" sz="1600" b="1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·</a:t>
            </a:r>
            <a:r>
              <a:rPr lang="ko-KR" altLang="en-US" sz="1600" b="1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낙찰제도</a:t>
            </a:r>
            <a:br>
              <a:rPr lang="ko-KR" altLang="en-US" sz="1600" b="1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</a:br>
            <a:r>
              <a:rPr lang="ko-KR" altLang="en-US" sz="1600" b="1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개선  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xmlns="" id="{AF310507-8E7B-4774-8843-1B353D993EC5}"/>
              </a:ext>
            </a:extLst>
          </p:cNvPr>
          <p:cNvSpPr/>
          <p:nvPr/>
        </p:nvSpPr>
        <p:spPr>
          <a:xfrm>
            <a:off x="2479541" y="4955018"/>
            <a:ext cx="1815221" cy="6801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ko-KR" altLang="en-US" sz="1600" b="1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불공정 관행</a:t>
            </a:r>
            <a:br>
              <a:rPr lang="ko-KR" altLang="en-US" sz="1600" b="1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</a:br>
            <a:r>
              <a:rPr lang="ko-KR" altLang="en-US" sz="1600" b="1" dirty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개선</a:t>
            </a: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xmlns="" id="{ABBAF8E3-51DC-4D29-8F94-6101F0079097}"/>
              </a:ext>
            </a:extLst>
          </p:cNvPr>
          <p:cNvSpPr/>
          <p:nvPr/>
        </p:nvSpPr>
        <p:spPr>
          <a:xfrm>
            <a:off x="4684171" y="2204864"/>
            <a:ext cx="4661317" cy="109260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85750" indent="-28575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나눔고딕" pitchFamily="50" charset="-127"/>
                <a:ea typeface="나눔고딕" pitchFamily="50" charset="-127"/>
              </a:rPr>
              <a:t>공사비 검토방식 고도화 </a:t>
            </a:r>
            <a:endParaRPr lang="en-US" altLang="ko-KR" sz="1600" dirty="0">
              <a:latin typeface="나눔고딕" pitchFamily="50" charset="-127"/>
              <a:ea typeface="나눔고딕" pitchFamily="50" charset="-127"/>
            </a:endParaRPr>
          </a:p>
          <a:p>
            <a:pPr marL="285750" indent="-28575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나눔고딕" pitchFamily="50" charset="-127"/>
                <a:ea typeface="나눔고딕" pitchFamily="50" charset="-127"/>
              </a:rPr>
              <a:t>단기 공사비 절감 지양  </a:t>
            </a:r>
          </a:p>
          <a:p>
            <a:pPr marL="285750" indent="-28575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latin typeface="나눔고딕" pitchFamily="50" charset="-127"/>
                <a:ea typeface="나눔고딕" pitchFamily="50" charset="-127"/>
              </a:rPr>
              <a:t>First Estimate = Final Account 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xmlns="" id="{BB99F362-54A6-4D96-B974-2E06B5E7139C}"/>
              </a:ext>
            </a:extLst>
          </p:cNvPr>
          <p:cNvSpPr/>
          <p:nvPr/>
        </p:nvSpPr>
        <p:spPr>
          <a:xfrm>
            <a:off x="4664969" y="3630980"/>
            <a:ext cx="4752527" cy="75918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85750" indent="-28575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나눔고딕" pitchFamily="50" charset="-127"/>
                <a:ea typeface="나눔고딕" pitchFamily="50" charset="-127"/>
              </a:rPr>
              <a:t>설계</a:t>
            </a:r>
            <a:r>
              <a:rPr lang="en-US" altLang="ko-KR" sz="1600" dirty="0">
                <a:latin typeface="나눔고딕" pitchFamily="50" charset="-127"/>
                <a:ea typeface="나눔고딕" pitchFamily="50" charset="-127"/>
              </a:rPr>
              <a:t>/</a:t>
            </a:r>
            <a:r>
              <a:rPr lang="ko-KR" altLang="en-US" sz="1600" dirty="0">
                <a:latin typeface="나눔고딕" pitchFamily="50" charset="-127"/>
                <a:ea typeface="나눔고딕" pitchFamily="50" charset="-127"/>
              </a:rPr>
              <a:t>시공</a:t>
            </a:r>
            <a:r>
              <a:rPr lang="en-US" altLang="ko-KR" sz="1600" dirty="0">
                <a:latin typeface="나눔고딕" pitchFamily="50" charset="-127"/>
                <a:ea typeface="나눔고딕" pitchFamily="50" charset="-127"/>
              </a:rPr>
              <a:t>/</a:t>
            </a:r>
            <a:r>
              <a:rPr lang="ko-KR" altLang="en-US" sz="1600" dirty="0">
                <a:latin typeface="나눔고딕" pitchFamily="50" charset="-127"/>
                <a:ea typeface="나눔고딕" pitchFamily="50" charset="-127"/>
              </a:rPr>
              <a:t>운영 단계 통합발주 방식 활용  </a:t>
            </a:r>
          </a:p>
          <a:p>
            <a:pPr marL="285750" indent="-28575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나눔고딕" pitchFamily="50" charset="-127"/>
                <a:ea typeface="나눔고딕" pitchFamily="50" charset="-127"/>
              </a:rPr>
              <a:t>가격 보다 기술 변별력</a:t>
            </a:r>
            <a:r>
              <a:rPr lang="en-US" altLang="ko-KR" sz="1600" dirty="0"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600" dirty="0">
                <a:latin typeface="나눔고딕" pitchFamily="50" charset="-127"/>
                <a:ea typeface="나눔고딕" pitchFamily="50" charset="-127"/>
              </a:rPr>
              <a:t>품질과 성능</a:t>
            </a:r>
            <a:r>
              <a:rPr lang="en-US" altLang="ko-KR" sz="1600" dirty="0">
                <a:latin typeface="나눔고딕" pitchFamily="50" charset="-127"/>
                <a:ea typeface="나눔고딕" pitchFamily="50" charset="-127"/>
              </a:rPr>
              <a:t>) </a:t>
            </a:r>
            <a:r>
              <a:rPr lang="ko-KR" altLang="en-US" sz="1600" dirty="0">
                <a:latin typeface="나눔고딕" pitchFamily="50" charset="-127"/>
                <a:ea typeface="나눔고딕" pitchFamily="50" charset="-127"/>
              </a:rPr>
              <a:t>강조  </a:t>
            </a: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xmlns="" id="{62FA7648-DF15-484F-B115-693CD2860633}"/>
              </a:ext>
            </a:extLst>
          </p:cNvPr>
          <p:cNvSpPr/>
          <p:nvPr/>
        </p:nvSpPr>
        <p:spPr>
          <a:xfrm>
            <a:off x="4680521" y="4744380"/>
            <a:ext cx="4953273" cy="109260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85750" indent="-285750" latinLnBrk="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나눔고딕" pitchFamily="50" charset="-127"/>
                <a:ea typeface="나눔고딕" pitchFamily="50" charset="-127"/>
              </a:rPr>
              <a:t>발주자 위주의 계약문화 개선</a:t>
            </a:r>
          </a:p>
          <a:p>
            <a:pPr marL="285750" indent="-285750" latinLnBrk="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나눔고딕" pitchFamily="50" charset="-127"/>
                <a:ea typeface="나눔고딕" pitchFamily="50" charset="-127"/>
              </a:rPr>
              <a:t>지자체 및 소속 공공기관 발주사업의 불공정 관행 해결 시급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13CD8535-49EA-4908-8713-E2FBF1038A6B}"/>
              </a:ext>
            </a:extLst>
          </p:cNvPr>
          <p:cNvSpPr txBox="1"/>
          <p:nvPr/>
        </p:nvSpPr>
        <p:spPr>
          <a:xfrm>
            <a:off x="2288704" y="5877272"/>
            <a:ext cx="1826831" cy="230816"/>
          </a:xfrm>
          <a:prstGeom prst="rect">
            <a:avLst/>
          </a:prstGeom>
          <a:noFill/>
        </p:spPr>
        <p:txBody>
          <a:bodyPr wrap="square" lIns="91422" tIns="45712" rIns="91422" bIns="45712" rtlCol="0">
            <a:spAutoFit/>
          </a:bodyPr>
          <a:lstStyle/>
          <a:p>
            <a:pPr defTabSz="945539"/>
            <a:r>
              <a:rPr lang="ko-KR" altLang="en-US" sz="9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자료 </a:t>
            </a:r>
            <a:r>
              <a:rPr lang="en-US" altLang="ko-KR" sz="9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최석인</a:t>
            </a:r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전영준 </a:t>
            </a:r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(2017)</a:t>
            </a:r>
            <a:endParaRPr lang="ko-KR" altLang="en-US" sz="9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28" name="그룹 27"/>
          <p:cNvGrpSpPr/>
          <p:nvPr/>
        </p:nvGrpSpPr>
        <p:grpSpPr>
          <a:xfrm>
            <a:off x="0" y="1051200"/>
            <a:ext cx="9906000" cy="522427"/>
            <a:chOff x="-770668" y="-1393736"/>
            <a:chExt cx="9666537" cy="522427"/>
          </a:xfrm>
        </p:grpSpPr>
        <p:sp>
          <p:nvSpPr>
            <p:cNvPr id="43" name="직사각형 42"/>
            <p:cNvSpPr/>
            <p:nvPr/>
          </p:nvSpPr>
          <p:spPr>
            <a:xfrm>
              <a:off x="-770668" y="-1393736"/>
              <a:ext cx="9666537" cy="522427"/>
            </a:xfrm>
            <a:prstGeom prst="rect">
              <a:avLst/>
            </a:prstGeom>
            <a:solidFill>
              <a:srgbClr val="E2E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3969" tIns="41985" rIns="83969" bIns="41985"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-660197" y="-1338916"/>
              <a:ext cx="9505056" cy="400093"/>
            </a:xfrm>
            <a:prstGeom prst="rect">
              <a:avLst/>
            </a:prstGeom>
            <a:noFill/>
          </p:spPr>
          <p:txBody>
            <a:bodyPr wrap="square" lIns="91422" tIns="45712" rIns="91422" bIns="45712" rtlCol="0" anchor="ctr">
              <a:spAutoFit/>
            </a:bodyPr>
            <a:lstStyle/>
            <a:p>
              <a:pPr algn="ctr"/>
              <a:r>
                <a:rPr lang="ko-KR" altLang="en-US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정상화 방안 </a:t>
              </a:r>
              <a:r>
                <a:rPr lang="en-US" altLang="ko-KR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(3) : </a:t>
              </a:r>
              <a:r>
                <a:rPr lang="ko-KR" altLang="en-US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적정공사비 책정 </a:t>
              </a:r>
              <a:endParaRPr lang="en-US" altLang="ko-KR" sz="2000" b="1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4769917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49" descr="H:\01 제안서_리플렛 작업\팀외\★수주영업팀\110516_현대엠코_자동차그룹글로벌비즈니스센터\master_head.png">
            <a:extLst>
              <a:ext uri="{FF2B5EF4-FFF2-40B4-BE49-F238E27FC236}">
                <a16:creationId xmlns:a16="http://schemas.microsoft.com/office/drawing/2014/main" xmlns="" id="{84462808-9220-4002-AC61-B55941718B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 Box 5">
            <a:extLst>
              <a:ext uri="{FF2B5EF4-FFF2-40B4-BE49-F238E27FC236}">
                <a16:creationId xmlns:a16="http://schemas.microsoft.com/office/drawing/2014/main" xmlns="" id="{3632C5E4-9EEC-49B2-BCEB-706DB25AC7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68342"/>
            <a:ext cx="71852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9967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2. SOC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투자 정상화 방안</a:t>
            </a:r>
            <a:endParaRPr lang="en-US" altLang="ko-KR" sz="2300" b="1" spc="-80" dirty="0">
              <a:solidFill>
                <a:srgbClr val="47C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xmlns="" id="{BD9B5358-6A93-427B-834C-722431F4ED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1244" y="1916832"/>
            <a:ext cx="7389308" cy="4248472"/>
          </a:xfrm>
          <a:prstGeom prst="rect">
            <a:avLst/>
          </a:prstGeom>
        </p:spPr>
      </p:pic>
      <p:sp>
        <p:nvSpPr>
          <p:cNvPr id="120" name="TextBox 119">
            <a:extLst>
              <a:ext uri="{FF2B5EF4-FFF2-40B4-BE49-F238E27FC236}">
                <a16:creationId xmlns:a16="http://schemas.microsoft.com/office/drawing/2014/main" xmlns="" id="{1F46822B-DC4D-4114-BE63-FBC747775BD3}"/>
              </a:ext>
            </a:extLst>
          </p:cNvPr>
          <p:cNvSpPr txBox="1"/>
          <p:nvPr/>
        </p:nvSpPr>
        <p:spPr>
          <a:xfrm>
            <a:off x="281627" y="2503886"/>
            <a:ext cx="1719045" cy="2750737"/>
          </a:xfrm>
          <a:prstGeom prst="rect">
            <a:avLst/>
          </a:prstGeom>
          <a:noFill/>
        </p:spPr>
        <p:txBody>
          <a:bodyPr wrap="square" lIns="91422" tIns="45712" rIns="91422" bIns="45712" rtlCol="0">
            <a:spAutoFit/>
          </a:bodyPr>
          <a:lstStyle/>
          <a:p>
            <a:pPr algn="ctr" defTabSz="1042858" latinLnBrk="0">
              <a:lnSpc>
                <a:spcPts val="3000"/>
              </a:lnSpc>
            </a:pPr>
            <a:r>
              <a:rPr lang="en-US" altLang="ko-KR" sz="2000" b="1" i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“SOC</a:t>
            </a:r>
            <a:r>
              <a:rPr lang="ko-KR" altLang="en-US" sz="2000" b="1" i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의 실질적 성과기준에 의한 투자 수요조사 및 우선순위 결정체계 도입</a:t>
            </a:r>
            <a:r>
              <a:rPr lang="en-US" altLang="ko-KR" sz="2000" b="1" i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”</a:t>
            </a:r>
            <a:endParaRPr lang="ko-KR" altLang="en-US" sz="2000" b="1" i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xmlns="" id="{98912A94-ECF9-47C9-8F57-BDC4873F09CF}"/>
              </a:ext>
            </a:extLst>
          </p:cNvPr>
          <p:cNvSpPr txBox="1"/>
          <p:nvPr/>
        </p:nvSpPr>
        <p:spPr>
          <a:xfrm>
            <a:off x="2251157" y="6176294"/>
            <a:ext cx="1826831" cy="230816"/>
          </a:xfrm>
          <a:prstGeom prst="rect">
            <a:avLst/>
          </a:prstGeom>
          <a:noFill/>
        </p:spPr>
        <p:txBody>
          <a:bodyPr wrap="square" lIns="91422" tIns="45712" rIns="91422" bIns="45712" rtlCol="0">
            <a:spAutoFit/>
          </a:bodyPr>
          <a:lstStyle/>
          <a:p>
            <a:pPr defTabSz="945539"/>
            <a:r>
              <a:rPr lang="ko-KR" altLang="en-US" sz="9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자료 </a:t>
            </a:r>
            <a:r>
              <a:rPr lang="en-US" altLang="ko-KR" sz="9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박수진 </a:t>
            </a:r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(2017)</a:t>
            </a:r>
            <a:endParaRPr lang="ko-KR" altLang="en-US" sz="9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0" y="1051200"/>
            <a:ext cx="9906000" cy="522427"/>
            <a:chOff x="-770668" y="-1393736"/>
            <a:chExt cx="9666537" cy="522427"/>
          </a:xfrm>
        </p:grpSpPr>
        <p:sp>
          <p:nvSpPr>
            <p:cNvPr id="17" name="직사각형 16"/>
            <p:cNvSpPr/>
            <p:nvPr/>
          </p:nvSpPr>
          <p:spPr>
            <a:xfrm>
              <a:off x="-770668" y="-1393736"/>
              <a:ext cx="9666537" cy="522427"/>
            </a:xfrm>
            <a:prstGeom prst="rect">
              <a:avLst/>
            </a:prstGeom>
            <a:solidFill>
              <a:srgbClr val="E2E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3969" tIns="41985" rIns="83969" bIns="41985"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-660197" y="-1338916"/>
              <a:ext cx="9505056" cy="400093"/>
            </a:xfrm>
            <a:prstGeom prst="rect">
              <a:avLst/>
            </a:prstGeom>
            <a:noFill/>
          </p:spPr>
          <p:txBody>
            <a:bodyPr wrap="square" lIns="91422" tIns="45712" rIns="91422" bIns="45712" rtlCol="0" anchor="ctr">
              <a:spAutoFit/>
            </a:bodyPr>
            <a:lstStyle/>
            <a:p>
              <a:pPr algn="ctr"/>
              <a:r>
                <a:rPr lang="ko-KR" altLang="en-US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정상화 방안 </a:t>
              </a:r>
              <a:r>
                <a:rPr lang="en-US" altLang="ko-KR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(4) : SOC </a:t>
              </a:r>
              <a:r>
                <a:rPr lang="ko-KR" altLang="en-US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투자평가</a:t>
              </a:r>
              <a:r>
                <a:rPr lang="en-US" altLang="ko-KR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(</a:t>
              </a:r>
              <a:r>
                <a:rPr lang="ko-KR" altLang="en-US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경제성→성능 중심</a:t>
              </a:r>
              <a:r>
                <a:rPr lang="en-US" altLang="ko-KR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)</a:t>
              </a:r>
              <a:r>
                <a:rPr lang="ko-KR" altLang="en-US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체계 개선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5742525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xmlns="" id="{F445F620-752C-8F47-8D05-B15AB3B392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188"/>
          <a:stretch/>
        </p:blipFill>
        <p:spPr>
          <a:xfrm>
            <a:off x="3777832" y="1772815"/>
            <a:ext cx="5597021" cy="4434315"/>
          </a:xfrm>
          <a:prstGeom prst="rect">
            <a:avLst/>
          </a:prstGeom>
        </p:spPr>
      </p:pic>
      <p:pic>
        <p:nvPicPr>
          <p:cNvPr id="5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EEDAC4DE-9377-5943-9320-39594464C5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638" y="2225342"/>
            <a:ext cx="2922466" cy="1630249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50C11C30-E4DD-9C49-B775-5EF24913CF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336" y="4574486"/>
            <a:ext cx="2937397" cy="1729377"/>
          </a:xfrm>
          <a:prstGeom prst="rect">
            <a:avLst/>
          </a:prstGeom>
        </p:spPr>
      </p:pic>
      <p:sp>
        <p:nvSpPr>
          <p:cNvPr id="8" name="텍스트상자 7">
            <a:extLst>
              <a:ext uri="{FF2B5EF4-FFF2-40B4-BE49-F238E27FC236}">
                <a16:creationId xmlns:a16="http://schemas.microsoft.com/office/drawing/2014/main" xmlns="" id="{3A6B8960-24FC-2243-889D-1D0659806D46}"/>
              </a:ext>
            </a:extLst>
          </p:cNvPr>
          <p:cNvSpPr txBox="1"/>
          <p:nvPr/>
        </p:nvSpPr>
        <p:spPr>
          <a:xfrm>
            <a:off x="1146981" y="1882622"/>
            <a:ext cx="1856851" cy="370336"/>
          </a:xfrm>
          <a:prstGeom prst="rect">
            <a:avLst/>
          </a:prstGeom>
          <a:noFill/>
        </p:spPr>
        <p:txBody>
          <a:bodyPr wrap="none" lIns="91422" tIns="45712" rIns="91422" bIns="45712" rtlCol="0">
            <a:spAutoFit/>
          </a:bodyPr>
          <a:lstStyle/>
          <a:p>
            <a:pPr algn="ctr"/>
            <a:r>
              <a:rPr kumimoji="1" lang="ko-KR" altLang="en-US" dirty="0">
                <a:latin typeface="나눔고딕" pitchFamily="50" charset="-127"/>
                <a:ea typeface="나눔고딕" pitchFamily="50" charset="-127"/>
              </a:rPr>
              <a:t>정량적 평가기준 </a:t>
            </a:r>
          </a:p>
        </p:txBody>
      </p:sp>
      <p:sp>
        <p:nvSpPr>
          <p:cNvPr id="9" name="텍스트상자 8">
            <a:extLst>
              <a:ext uri="{FF2B5EF4-FFF2-40B4-BE49-F238E27FC236}">
                <a16:creationId xmlns:a16="http://schemas.microsoft.com/office/drawing/2014/main" xmlns="" id="{4AB330A0-5DE6-F84D-8FE1-CBCDA70C5639}"/>
              </a:ext>
            </a:extLst>
          </p:cNvPr>
          <p:cNvSpPr txBox="1"/>
          <p:nvPr/>
        </p:nvSpPr>
        <p:spPr>
          <a:xfrm>
            <a:off x="1154447" y="4176397"/>
            <a:ext cx="1856851" cy="370336"/>
          </a:xfrm>
          <a:prstGeom prst="rect">
            <a:avLst/>
          </a:prstGeom>
          <a:noFill/>
        </p:spPr>
        <p:txBody>
          <a:bodyPr wrap="none" lIns="91422" tIns="45712" rIns="91422" bIns="45712" rtlCol="0">
            <a:spAutoFit/>
          </a:bodyPr>
          <a:lstStyle/>
          <a:p>
            <a:pPr algn="ctr"/>
            <a:r>
              <a:rPr kumimoji="1" lang="ko-KR" altLang="en-US" dirty="0">
                <a:latin typeface="나눔고딕" pitchFamily="50" charset="-127"/>
                <a:ea typeface="나눔고딕" pitchFamily="50" charset="-127"/>
              </a:rPr>
              <a:t>정성적 평가기준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DBEEF0B-E886-4190-94F8-DBDF87D0593B}"/>
              </a:ext>
            </a:extLst>
          </p:cNvPr>
          <p:cNvSpPr txBox="1"/>
          <p:nvPr/>
        </p:nvSpPr>
        <p:spPr>
          <a:xfrm>
            <a:off x="3728864" y="6207131"/>
            <a:ext cx="1368152" cy="230816"/>
          </a:xfrm>
          <a:prstGeom prst="rect">
            <a:avLst/>
          </a:prstGeom>
          <a:noFill/>
        </p:spPr>
        <p:txBody>
          <a:bodyPr wrap="square" lIns="91422" tIns="45712" rIns="91422" bIns="45712" rtlCol="0">
            <a:spAutoFit/>
          </a:bodyPr>
          <a:lstStyle/>
          <a:p>
            <a:pPr defTabSz="945539"/>
            <a:r>
              <a:rPr lang="ko-KR" altLang="en-US" sz="90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자료 </a:t>
            </a:r>
            <a:r>
              <a:rPr lang="en-US" altLang="ko-KR" sz="9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900" dirty="0" err="1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이상건</a:t>
            </a:r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(2017)</a:t>
            </a:r>
            <a:endParaRPr lang="ko-KR" altLang="en-US" sz="9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xmlns="" id="{F2EE0CEA-2D66-49CF-8F59-7B54D57D8D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68342"/>
            <a:ext cx="71852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9967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2. SOC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투자 정상화 방안</a:t>
            </a:r>
            <a:endParaRPr lang="en-US" altLang="ko-KR" sz="2300" b="1" spc="-80" dirty="0">
              <a:solidFill>
                <a:srgbClr val="47C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1051200"/>
            <a:ext cx="990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ko-KR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[</a:t>
            </a:r>
            <a:r>
              <a:rPr lang="ko-KR" altLang="en-US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참고</a:t>
            </a:r>
            <a:r>
              <a:rPr lang="en-US" altLang="ko-KR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] </a:t>
            </a:r>
            <a:r>
              <a:rPr lang="ko-KR" altLang="en-US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성능평가 중심의 사업평가와 투자순위 결정    </a:t>
            </a:r>
            <a:r>
              <a:rPr lang="en-US" altLang="ko-KR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 </a:t>
            </a:r>
          </a:p>
        </p:txBody>
      </p:sp>
      <p:sp>
        <p:nvSpPr>
          <p:cNvPr id="18" name="모서리가 둥근 직사각형 17"/>
          <p:cNvSpPr/>
          <p:nvPr/>
        </p:nvSpPr>
        <p:spPr>
          <a:xfrm>
            <a:off x="420113" y="1767360"/>
            <a:ext cx="3308751" cy="4644149"/>
          </a:xfrm>
          <a:prstGeom prst="roundRect">
            <a:avLst>
              <a:gd name="adj" fmla="val 5219"/>
            </a:avLst>
          </a:prstGeom>
          <a:noFill/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6052"/>
            <a:endParaRPr lang="ko-KR" altLang="en-US" sz="1905">
              <a:solidFill>
                <a:prstClr val="white"/>
              </a:solidFill>
              <a:latin typeface="맑은 고딕"/>
              <a:ea typeface="맑은 고딕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8998666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49" descr="H:\01 제안서_리플렛 작업\팀외\★수주영업팀\110516_현대엠코_자동차그룹글로벌비즈니스센터\master_head.png">
            <a:extLst>
              <a:ext uri="{FF2B5EF4-FFF2-40B4-BE49-F238E27FC236}">
                <a16:creationId xmlns:a16="http://schemas.microsoft.com/office/drawing/2014/main" xmlns="" id="{84462808-9220-4002-AC61-B55941718B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 Box 5">
            <a:extLst>
              <a:ext uri="{FF2B5EF4-FFF2-40B4-BE49-F238E27FC236}">
                <a16:creationId xmlns:a16="http://schemas.microsoft.com/office/drawing/2014/main" xmlns="" id="{3632C5E4-9EEC-49B2-BCEB-706DB25AC7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68342"/>
            <a:ext cx="71852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9967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2. SOC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투자 정상화 방안</a:t>
            </a:r>
            <a:endParaRPr lang="en-US" altLang="ko-KR" sz="2300" b="1" spc="-80" dirty="0">
              <a:solidFill>
                <a:srgbClr val="47C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xmlns="" id="{1F46822B-DC4D-4114-BE63-FBC747775BD3}"/>
              </a:ext>
            </a:extLst>
          </p:cNvPr>
          <p:cNvSpPr txBox="1"/>
          <p:nvPr/>
        </p:nvSpPr>
        <p:spPr>
          <a:xfrm>
            <a:off x="281627" y="2503144"/>
            <a:ext cx="1719045" cy="2750737"/>
          </a:xfrm>
          <a:prstGeom prst="rect">
            <a:avLst/>
          </a:prstGeom>
          <a:noFill/>
        </p:spPr>
        <p:txBody>
          <a:bodyPr wrap="square" lIns="91422" tIns="45712" rIns="91422" bIns="45712" rtlCol="0">
            <a:spAutoFit/>
          </a:bodyPr>
          <a:lstStyle/>
          <a:p>
            <a:pPr algn="ctr" defTabSz="1042858" latinLnBrk="0">
              <a:lnSpc>
                <a:spcPts val="3000"/>
              </a:lnSpc>
            </a:pPr>
            <a:r>
              <a:rPr lang="en-US" altLang="ko-KR" sz="2000" b="1" i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“</a:t>
            </a:r>
            <a:r>
              <a:rPr lang="ko-KR" altLang="en-US" sz="2000" b="1" i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민간투자 활성화를 통한 적기 서비스 제공 및 공공부문의 효율성 제고 달성</a:t>
            </a:r>
            <a:r>
              <a:rPr lang="en-US" altLang="ko-KR" sz="2000" b="1" i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”</a:t>
            </a:r>
            <a:endParaRPr lang="ko-KR" altLang="en-US" sz="2000" b="1" i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25" name="직선 연결선 24">
            <a:extLst>
              <a:ext uri="{FF2B5EF4-FFF2-40B4-BE49-F238E27FC236}">
                <a16:creationId xmlns:a16="http://schemas.microsoft.com/office/drawing/2014/main" xmlns="" id="{4CF62665-3016-477E-A63C-E6296A9F43E4}"/>
              </a:ext>
            </a:extLst>
          </p:cNvPr>
          <p:cNvCxnSpPr>
            <a:cxnSpLocks/>
          </p:cNvCxnSpPr>
          <p:nvPr/>
        </p:nvCxnSpPr>
        <p:spPr>
          <a:xfrm>
            <a:off x="2540476" y="2780928"/>
            <a:ext cx="6863793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>
            <a:extLst>
              <a:ext uri="{FF2B5EF4-FFF2-40B4-BE49-F238E27FC236}">
                <a16:creationId xmlns:a16="http://schemas.microsoft.com/office/drawing/2014/main" xmlns="" id="{6ED51FA5-2EED-49EE-8CE9-713F3536A3D9}"/>
              </a:ext>
            </a:extLst>
          </p:cNvPr>
          <p:cNvCxnSpPr>
            <a:cxnSpLocks/>
          </p:cNvCxnSpPr>
          <p:nvPr/>
        </p:nvCxnSpPr>
        <p:spPr>
          <a:xfrm>
            <a:off x="2540474" y="3813043"/>
            <a:ext cx="6863793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>
            <a:extLst>
              <a:ext uri="{FF2B5EF4-FFF2-40B4-BE49-F238E27FC236}">
                <a16:creationId xmlns:a16="http://schemas.microsoft.com/office/drawing/2014/main" xmlns="" id="{D5ABDDC9-7EB1-40CC-BE16-80DF3E11F134}"/>
              </a:ext>
            </a:extLst>
          </p:cNvPr>
          <p:cNvCxnSpPr>
            <a:cxnSpLocks/>
          </p:cNvCxnSpPr>
          <p:nvPr/>
        </p:nvCxnSpPr>
        <p:spPr>
          <a:xfrm>
            <a:off x="2540474" y="4845158"/>
            <a:ext cx="6863793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그림 36">
            <a:extLst>
              <a:ext uri="{FF2B5EF4-FFF2-40B4-BE49-F238E27FC236}">
                <a16:creationId xmlns:a16="http://schemas.microsoft.com/office/drawing/2014/main" xmlns="" id="{ADBE7142-F721-40E2-8747-D64B7B351E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4687" y="1700808"/>
            <a:ext cx="1368152" cy="1267848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xmlns="" id="{494D9528-2EF2-4936-ADED-6C5E0AA88A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4687" y="2718352"/>
            <a:ext cx="1368152" cy="1267848"/>
          </a:xfrm>
          <a:prstGeom prst="rect">
            <a:avLst/>
          </a:prstGeom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xmlns="" id="{46142707-47BD-44EE-8A21-6FB1B79AAF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4687" y="3735896"/>
            <a:ext cx="1368152" cy="1267848"/>
          </a:xfrm>
          <a:prstGeom prst="rect">
            <a:avLst/>
          </a:prstGeom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xmlns="" id="{C30A02BF-9412-4104-B352-6A8C5D4DAA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44687" y="4753440"/>
            <a:ext cx="1368152" cy="1267848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434D3EB0-0AA5-4C7C-90D6-8E3DD55D303B}"/>
              </a:ext>
            </a:extLst>
          </p:cNvPr>
          <p:cNvSpPr txBox="1"/>
          <p:nvPr/>
        </p:nvSpPr>
        <p:spPr>
          <a:xfrm>
            <a:off x="3368823" y="1996186"/>
            <a:ext cx="6045922" cy="677092"/>
          </a:xfrm>
          <a:prstGeom prst="rect">
            <a:avLst/>
          </a:prstGeom>
          <a:noFill/>
        </p:spPr>
        <p:txBody>
          <a:bodyPr wrap="square" lIns="91422" tIns="45712" rIns="91422" bIns="45712" rtlCol="0" anchor="ctr">
            <a:spAutoFit/>
          </a:bodyPr>
          <a:lstStyle/>
          <a:p>
            <a:pPr latinLnBrk="0"/>
            <a:r>
              <a:rPr lang="ko-KR" altLang="en-US" sz="1900" dirty="0">
                <a:solidFill>
                  <a:srgbClr val="DD6909"/>
                </a:solidFill>
                <a:latin typeface="나눔고딕" pitchFamily="50" charset="-127"/>
                <a:ea typeface="나눔고딕" pitchFamily="50" charset="-127"/>
              </a:rPr>
              <a:t>노후 </a:t>
            </a:r>
            <a:r>
              <a:rPr lang="en-US" altLang="ko-KR" sz="1900" dirty="0">
                <a:solidFill>
                  <a:srgbClr val="DD6909"/>
                </a:solidFill>
                <a:latin typeface="나눔고딕" pitchFamily="50" charset="-127"/>
                <a:ea typeface="나눔고딕" pitchFamily="50" charset="-127"/>
              </a:rPr>
              <a:t>SOC</a:t>
            </a:r>
            <a:r>
              <a:rPr lang="ko-KR" altLang="en-US" sz="1900" dirty="0">
                <a:solidFill>
                  <a:srgbClr val="DD6909"/>
                </a:solidFill>
                <a:latin typeface="나눔고딕" pitchFamily="50" charset="-127"/>
                <a:ea typeface="나눔고딕" pitchFamily="50" charset="-127"/>
              </a:rPr>
              <a:t>시설 성능개선 및 개량사업에 민간투자 적극 도입  </a:t>
            </a:r>
            <a:endParaRPr lang="en-US" altLang="ko-KR" sz="1900" dirty="0">
              <a:solidFill>
                <a:srgbClr val="DD6909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ACF09B75-FBEF-442E-8F3E-C4F03F271A46}"/>
              </a:ext>
            </a:extLst>
          </p:cNvPr>
          <p:cNvSpPr txBox="1"/>
          <p:nvPr/>
        </p:nvSpPr>
        <p:spPr>
          <a:xfrm>
            <a:off x="3368823" y="3013722"/>
            <a:ext cx="6120680" cy="677092"/>
          </a:xfrm>
          <a:prstGeom prst="rect">
            <a:avLst/>
          </a:prstGeom>
          <a:noFill/>
        </p:spPr>
        <p:txBody>
          <a:bodyPr wrap="square" lIns="91422" tIns="45712" rIns="91422" bIns="45712" rtlCol="0" anchor="ctr">
            <a:spAutoFit/>
          </a:bodyPr>
          <a:lstStyle/>
          <a:p>
            <a:pPr latinLnBrk="0"/>
            <a:r>
              <a:rPr lang="en-US" altLang="ko-KR" sz="1900" dirty="0">
                <a:solidFill>
                  <a:srgbClr val="FF9900"/>
                </a:solidFill>
                <a:latin typeface="나눔고딕" pitchFamily="50" charset="-127"/>
                <a:ea typeface="나눔고딕" pitchFamily="50" charset="-127"/>
              </a:rPr>
              <a:t>Shadow-Toll</a:t>
            </a:r>
            <a:r>
              <a:rPr lang="en-US" altLang="ko-KR" sz="1900" baseline="30000" dirty="0">
                <a:solidFill>
                  <a:srgbClr val="FF9900"/>
                </a:solidFill>
                <a:latin typeface="나눔고딕" pitchFamily="50" charset="-127"/>
                <a:ea typeface="나눔고딕" pitchFamily="50" charset="-127"/>
              </a:rPr>
              <a:t>(*)</a:t>
            </a:r>
            <a:r>
              <a:rPr lang="en-US" altLang="ko-KR" sz="1900" dirty="0">
                <a:solidFill>
                  <a:srgbClr val="FF990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altLang="en-US" sz="1900" dirty="0">
                <a:solidFill>
                  <a:srgbClr val="FF9900"/>
                </a:solidFill>
                <a:latin typeface="나눔고딕" pitchFamily="50" charset="-127"/>
                <a:ea typeface="나눔고딕" pitchFamily="50" charset="-127"/>
              </a:rPr>
              <a:t>요금징수 방식 도입을 통한 민간투자사업의 공공성 강화 </a:t>
            </a:r>
            <a:endParaRPr lang="en-US" altLang="ko-KR" sz="1900" dirty="0">
              <a:solidFill>
                <a:srgbClr val="FF99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21407A8F-01A5-4CAA-B84B-9953041BFC7C}"/>
              </a:ext>
            </a:extLst>
          </p:cNvPr>
          <p:cNvSpPr txBox="1"/>
          <p:nvPr/>
        </p:nvSpPr>
        <p:spPr>
          <a:xfrm>
            <a:off x="2391440" y="5909227"/>
            <a:ext cx="7242080" cy="461649"/>
          </a:xfrm>
          <a:prstGeom prst="rect">
            <a:avLst/>
          </a:prstGeom>
          <a:noFill/>
        </p:spPr>
        <p:txBody>
          <a:bodyPr wrap="square" lIns="91422" tIns="45712" rIns="91422" bIns="45712" rtlCol="0">
            <a:spAutoFit/>
          </a:bodyPr>
          <a:lstStyle/>
          <a:p>
            <a:pPr marL="271463" indent="-271463" defTabSz="945539" latinLnBrk="0"/>
            <a:r>
              <a:rPr lang="en-US" altLang="ko-KR" sz="12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(*)</a:t>
            </a:r>
            <a:r>
              <a:rPr lang="ko-KR" altLang="en-US" sz="12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정부가 요금의 결정과 징수권한을 가지고</a:t>
            </a:r>
            <a:r>
              <a:rPr lang="en-US" altLang="ko-KR" sz="12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2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시설물 사용량과 서비스 수준에 비례하여 민간투자자에게 사용요금을 연불로 지불하는 방식  </a:t>
            </a: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xmlns="" id="{64400043-B6CB-48E7-B973-3A67AEA671C0}"/>
              </a:ext>
            </a:extLst>
          </p:cNvPr>
          <p:cNvSpPr/>
          <p:nvPr/>
        </p:nvSpPr>
        <p:spPr>
          <a:xfrm>
            <a:off x="3368823" y="4015869"/>
            <a:ext cx="619268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/>
            <a:r>
              <a:rPr lang="ko-KR" altLang="en-US" sz="1900" dirty="0">
                <a:solidFill>
                  <a:schemeClr val="accent3"/>
                </a:solidFill>
                <a:latin typeface="나눔고딕" pitchFamily="50" charset="-127"/>
                <a:ea typeface="나눔고딕" pitchFamily="50" charset="-127"/>
              </a:rPr>
              <a:t>공모 인프라펀드 활성화를 통한 사업투명성 개선 및 민간 유휴</a:t>
            </a:r>
            <a:r>
              <a:rPr lang="en-US" altLang="ko-KR" sz="1900" dirty="0">
                <a:solidFill>
                  <a:schemeClr val="accent3"/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900" dirty="0">
                <a:solidFill>
                  <a:schemeClr val="accent3"/>
                </a:solidFill>
                <a:latin typeface="나눔고딕" pitchFamily="50" charset="-127"/>
                <a:ea typeface="나눔고딕" pitchFamily="50" charset="-127"/>
              </a:rPr>
              <a:t>투기</a:t>
            </a:r>
            <a:r>
              <a:rPr lang="en-US" altLang="ko-KR" sz="1900" dirty="0">
                <a:solidFill>
                  <a:schemeClr val="accent3"/>
                </a:solidFill>
                <a:latin typeface="나눔고딕" pitchFamily="50" charset="-127"/>
                <a:ea typeface="나눔고딕" pitchFamily="50" charset="-127"/>
              </a:rPr>
              <a:t>)</a:t>
            </a:r>
            <a:r>
              <a:rPr lang="ko-KR" altLang="en-US" sz="1900" dirty="0">
                <a:solidFill>
                  <a:schemeClr val="accent3"/>
                </a:solidFill>
                <a:latin typeface="나눔고딕" pitchFamily="50" charset="-127"/>
                <a:ea typeface="나눔고딕" pitchFamily="50" charset="-127"/>
              </a:rPr>
              <a:t> 자금의 </a:t>
            </a:r>
            <a:r>
              <a:rPr lang="ko-KR" altLang="en-US" sz="1900" dirty="0" smtClean="0">
                <a:solidFill>
                  <a:schemeClr val="accent3"/>
                </a:solidFill>
                <a:latin typeface="나눔고딕" pitchFamily="50" charset="-127"/>
                <a:ea typeface="나눔고딕" pitchFamily="50" charset="-127"/>
              </a:rPr>
              <a:t>생산</a:t>
            </a:r>
            <a:r>
              <a:rPr lang="en-US" altLang="ko-KR" sz="1900" dirty="0">
                <a:solidFill>
                  <a:schemeClr val="accent3"/>
                </a:solidFill>
                <a:latin typeface="나눔고딕" pitchFamily="50" charset="-127"/>
                <a:ea typeface="나눔고딕" pitchFamily="50" charset="-127"/>
              </a:rPr>
              <a:t>·</a:t>
            </a:r>
            <a:r>
              <a:rPr lang="ko-KR" altLang="en-US" sz="1900" dirty="0" smtClean="0">
                <a:solidFill>
                  <a:schemeClr val="accent3"/>
                </a:solidFill>
                <a:latin typeface="나눔고딕" pitchFamily="50" charset="-127"/>
                <a:ea typeface="나눔고딕" pitchFamily="50" charset="-127"/>
              </a:rPr>
              <a:t>투자부문 </a:t>
            </a:r>
            <a:r>
              <a:rPr lang="ko-KR" altLang="en-US" sz="1900" dirty="0">
                <a:solidFill>
                  <a:schemeClr val="accent3"/>
                </a:solidFill>
                <a:latin typeface="나눔고딕" pitchFamily="50" charset="-127"/>
                <a:ea typeface="나눔고딕" pitchFamily="50" charset="-127"/>
              </a:rPr>
              <a:t>유도</a:t>
            </a: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xmlns="" id="{20775265-9FA0-4183-BE95-9653FB10E4C9}"/>
              </a:ext>
            </a:extLst>
          </p:cNvPr>
          <p:cNvSpPr/>
          <p:nvPr/>
        </p:nvSpPr>
        <p:spPr>
          <a:xfrm>
            <a:off x="3368823" y="5033421"/>
            <a:ext cx="619268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/>
            <a:r>
              <a:rPr lang="ko-KR" altLang="en-US" sz="1900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전체 </a:t>
            </a:r>
            <a:r>
              <a:rPr lang="en-US" altLang="ko-KR" sz="1900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SOC</a:t>
            </a:r>
            <a:r>
              <a:rPr lang="ko-KR" altLang="en-US" sz="1900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사업</a:t>
            </a:r>
            <a:r>
              <a:rPr lang="en-US" altLang="ko-KR" sz="1900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900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재정</a:t>
            </a:r>
            <a:r>
              <a:rPr lang="en-US" altLang="ko-KR" sz="1900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+</a:t>
            </a:r>
            <a:r>
              <a:rPr lang="ko-KR" altLang="en-US" sz="1900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민자</a:t>
            </a:r>
            <a:r>
              <a:rPr lang="en-US" altLang="ko-KR" sz="1900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)</a:t>
            </a:r>
            <a:r>
              <a:rPr lang="ko-KR" altLang="en-US" sz="1900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을 </a:t>
            </a:r>
            <a:r>
              <a:rPr lang="ko-KR" altLang="en-US" sz="1900" dirty="0" err="1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풀링</a:t>
            </a:r>
            <a:r>
              <a:rPr lang="en-US" altLang="ko-KR" sz="1900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en-US" altLang="ko-KR" sz="1900" dirty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Pooling</a:t>
            </a:r>
            <a:r>
              <a:rPr lang="en-US" altLang="ko-KR" sz="1900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)</a:t>
            </a:r>
            <a:r>
              <a:rPr lang="ko-KR" altLang="en-US" sz="1900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한 후</a:t>
            </a:r>
            <a:r>
              <a:rPr lang="en-US" altLang="ko-KR" sz="1900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900" dirty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적정규모의 </a:t>
            </a:r>
            <a:r>
              <a:rPr lang="ko-KR" altLang="en-US" sz="1900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민간투자사업을 정부</a:t>
            </a:r>
            <a:r>
              <a:rPr lang="ko-KR" altLang="en-US" sz="1900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고시로 추진 </a:t>
            </a:r>
            <a:endParaRPr lang="ko-KR" altLang="en-US" sz="1900" dirty="0">
              <a:solidFill>
                <a:srgbClr val="0070C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cxnSp>
        <p:nvCxnSpPr>
          <p:cNvPr id="51" name="직선 연결선 50">
            <a:extLst>
              <a:ext uri="{FF2B5EF4-FFF2-40B4-BE49-F238E27FC236}">
                <a16:creationId xmlns:a16="http://schemas.microsoft.com/office/drawing/2014/main" xmlns="" id="{06003BC2-3C21-4519-8A3B-FAA78991166E}"/>
              </a:ext>
            </a:extLst>
          </p:cNvPr>
          <p:cNvCxnSpPr>
            <a:cxnSpLocks/>
          </p:cNvCxnSpPr>
          <p:nvPr/>
        </p:nvCxnSpPr>
        <p:spPr>
          <a:xfrm>
            <a:off x="2504728" y="5877272"/>
            <a:ext cx="6863793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직선 연결선 51">
            <a:extLst>
              <a:ext uri="{FF2B5EF4-FFF2-40B4-BE49-F238E27FC236}">
                <a16:creationId xmlns:a16="http://schemas.microsoft.com/office/drawing/2014/main" xmlns="" id="{33D30CD4-B6AA-4E70-977D-812DD8AE0981}"/>
              </a:ext>
            </a:extLst>
          </p:cNvPr>
          <p:cNvCxnSpPr>
            <a:cxnSpLocks/>
          </p:cNvCxnSpPr>
          <p:nvPr/>
        </p:nvCxnSpPr>
        <p:spPr>
          <a:xfrm>
            <a:off x="2504728" y="1753152"/>
            <a:ext cx="6863793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그룹 32"/>
          <p:cNvGrpSpPr/>
          <p:nvPr/>
        </p:nvGrpSpPr>
        <p:grpSpPr>
          <a:xfrm>
            <a:off x="0" y="1051200"/>
            <a:ext cx="9906000" cy="522427"/>
            <a:chOff x="-770668" y="-1393736"/>
            <a:chExt cx="9666537" cy="522427"/>
          </a:xfrm>
        </p:grpSpPr>
        <p:sp>
          <p:nvSpPr>
            <p:cNvPr id="34" name="직사각형 33"/>
            <p:cNvSpPr/>
            <p:nvPr/>
          </p:nvSpPr>
          <p:spPr>
            <a:xfrm>
              <a:off x="-770668" y="-1393736"/>
              <a:ext cx="9666537" cy="522427"/>
            </a:xfrm>
            <a:prstGeom prst="rect">
              <a:avLst/>
            </a:prstGeom>
            <a:solidFill>
              <a:srgbClr val="E2E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3969" tIns="41985" rIns="83969" bIns="41985"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-660197" y="-1338916"/>
              <a:ext cx="9505056" cy="400093"/>
            </a:xfrm>
            <a:prstGeom prst="rect">
              <a:avLst/>
            </a:prstGeom>
            <a:noFill/>
          </p:spPr>
          <p:txBody>
            <a:bodyPr wrap="square" lIns="91422" tIns="45712" rIns="91422" bIns="45712" rtlCol="0" anchor="ctr">
              <a:spAutoFit/>
            </a:bodyPr>
            <a:lstStyle/>
            <a:p>
              <a:pPr algn="ctr"/>
              <a:r>
                <a:rPr lang="ko-KR" altLang="en-US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정상화 방안 </a:t>
              </a:r>
              <a:r>
                <a:rPr lang="en-US" altLang="ko-KR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(5) : </a:t>
              </a:r>
              <a:r>
                <a:rPr lang="ko-KR" altLang="en-US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민간투자 활성화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4464582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49" descr="H:\01 제안서_리플렛 작업\팀외\★수주영업팀\110516_현대엠코_자동차그룹글로벌비즈니스센터\master_head.png">
            <a:extLst>
              <a:ext uri="{FF2B5EF4-FFF2-40B4-BE49-F238E27FC236}">
                <a16:creationId xmlns:a16="http://schemas.microsoft.com/office/drawing/2014/main" xmlns="" id="{84462808-9220-4002-AC61-B55941718B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 Box 5">
            <a:extLst>
              <a:ext uri="{FF2B5EF4-FFF2-40B4-BE49-F238E27FC236}">
                <a16:creationId xmlns:a16="http://schemas.microsoft.com/office/drawing/2014/main" xmlns="" id="{3632C5E4-9EEC-49B2-BCEB-706DB25AC7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68342"/>
            <a:ext cx="71852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9967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2. SOC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투자 정상화 방안</a:t>
            </a:r>
            <a:endParaRPr lang="en-US" altLang="ko-KR" sz="2300" b="1" spc="-80" dirty="0">
              <a:solidFill>
                <a:srgbClr val="47C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45" name="정육면체 44">
            <a:extLst>
              <a:ext uri="{FF2B5EF4-FFF2-40B4-BE49-F238E27FC236}">
                <a16:creationId xmlns:a16="http://schemas.microsoft.com/office/drawing/2014/main" xmlns="" id="{710669BF-A1ED-4813-B380-76DAA1B54CD3}"/>
              </a:ext>
            </a:extLst>
          </p:cNvPr>
          <p:cNvSpPr/>
          <p:nvPr/>
        </p:nvSpPr>
        <p:spPr>
          <a:xfrm>
            <a:off x="2335890" y="3518704"/>
            <a:ext cx="2481804" cy="849038"/>
          </a:xfrm>
          <a:prstGeom prst="cube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</p:spPr>
        <p:txBody>
          <a:bodyPr lIns="91422" tIns="45712" rIns="91422" bIns="45712" rtlCol="0" anchor="ctr"/>
          <a:lstStyle/>
          <a:p>
            <a:pPr marL="0" marR="0" lvl="0" indent="0" algn="ctr" defTabSz="94553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</a:rPr>
              <a:t>노후화 시설</a:t>
            </a:r>
          </a:p>
        </p:txBody>
      </p:sp>
      <p:sp>
        <p:nvSpPr>
          <p:cNvPr id="49" name="더하기 15">
            <a:extLst>
              <a:ext uri="{FF2B5EF4-FFF2-40B4-BE49-F238E27FC236}">
                <a16:creationId xmlns:a16="http://schemas.microsoft.com/office/drawing/2014/main" xmlns="" id="{6644D6FF-774F-400B-96B4-84303DF24CE5}"/>
              </a:ext>
            </a:extLst>
          </p:cNvPr>
          <p:cNvSpPr/>
          <p:nvPr/>
        </p:nvSpPr>
        <p:spPr>
          <a:xfrm>
            <a:off x="3345097" y="4326788"/>
            <a:ext cx="743713" cy="634417"/>
          </a:xfrm>
          <a:prstGeom prst="mathPlus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noFill/>
            <a:prstDash val="solid"/>
          </a:ln>
          <a:effectLst/>
        </p:spPr>
        <p:txBody>
          <a:bodyPr lIns="91422" tIns="45712" rIns="91422" bIns="45712" rtlCol="0" anchor="ctr"/>
          <a:lstStyle/>
          <a:p>
            <a:pPr marL="0" marR="0" lvl="0" indent="0" algn="ctr" defTabSz="94553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9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52" name="타원 51">
            <a:extLst>
              <a:ext uri="{FF2B5EF4-FFF2-40B4-BE49-F238E27FC236}">
                <a16:creationId xmlns:a16="http://schemas.microsoft.com/office/drawing/2014/main" xmlns="" id="{1DAE0DFE-77B8-4DA7-BC68-F18EED66450D}"/>
              </a:ext>
            </a:extLst>
          </p:cNvPr>
          <p:cNvSpPr/>
          <p:nvPr/>
        </p:nvSpPr>
        <p:spPr>
          <a:xfrm>
            <a:off x="332449" y="3552873"/>
            <a:ext cx="1798751" cy="944891"/>
          </a:xfrm>
          <a:prstGeom prst="ellipse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</p:spPr>
        <p:txBody>
          <a:bodyPr lIns="91422" tIns="45712" rIns="91422" bIns="45712" rtlCol="0" anchor="ctr"/>
          <a:lstStyle/>
          <a:p>
            <a:pPr marL="0" marR="0" lvl="0" indent="0" algn="ctr" defTabSz="94553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7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</a:rPr>
              <a:t>공공기관</a:t>
            </a:r>
            <a:endParaRPr kumimoji="0" lang="ko-KR" altLang="en-US" sz="17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53" name="타원 52">
            <a:extLst>
              <a:ext uri="{FF2B5EF4-FFF2-40B4-BE49-F238E27FC236}">
                <a16:creationId xmlns:a16="http://schemas.microsoft.com/office/drawing/2014/main" xmlns="" id="{A641EA14-3022-438F-8609-FE094CE66DC5}"/>
              </a:ext>
            </a:extLst>
          </p:cNvPr>
          <p:cNvSpPr/>
          <p:nvPr/>
        </p:nvSpPr>
        <p:spPr>
          <a:xfrm>
            <a:off x="5304646" y="3552873"/>
            <a:ext cx="1798751" cy="944891"/>
          </a:xfrm>
          <a:prstGeom prst="ellipse">
            <a:avLst/>
          </a:prstGeom>
          <a:noFill/>
          <a:ln w="25400" cap="flat" cmpd="sng" algn="ctr">
            <a:solidFill>
              <a:srgbClr val="1F497D"/>
            </a:solidFill>
            <a:prstDash val="solid"/>
          </a:ln>
          <a:effectLst/>
        </p:spPr>
        <p:txBody>
          <a:bodyPr lIns="91422" tIns="45712" rIns="91422" bIns="45712" rtlCol="0" anchor="ctr"/>
          <a:lstStyle/>
          <a:p>
            <a:pPr marL="0" marR="0" lvl="0" indent="0" algn="ctr" defTabSz="94553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099FF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</a:rPr>
              <a:t>민간투자자</a:t>
            </a:r>
          </a:p>
        </p:txBody>
      </p:sp>
      <p:sp>
        <p:nvSpPr>
          <p:cNvPr id="54" name="오각형 5">
            <a:extLst>
              <a:ext uri="{FF2B5EF4-FFF2-40B4-BE49-F238E27FC236}">
                <a16:creationId xmlns:a16="http://schemas.microsoft.com/office/drawing/2014/main" xmlns="" id="{08943254-584C-478F-9B78-47B2A6AF069E}"/>
              </a:ext>
            </a:extLst>
          </p:cNvPr>
          <p:cNvSpPr/>
          <p:nvPr/>
        </p:nvSpPr>
        <p:spPr>
          <a:xfrm>
            <a:off x="2237924" y="3388084"/>
            <a:ext cx="3200221" cy="2606503"/>
          </a:xfrm>
          <a:prstGeom prst="homePlate">
            <a:avLst>
              <a:gd name="adj" fmla="val 18898"/>
            </a:avLst>
          </a:prstGeom>
          <a:noFill/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lIns="91422" tIns="45712" rIns="91422" bIns="45712" rtlCol="0" anchor="ctr"/>
          <a:lstStyle/>
          <a:p>
            <a:pPr marL="0" marR="0" lvl="0" indent="0" algn="ctr" defTabSz="94553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9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8897FC60-DE6C-4224-8101-1614844DFE8D}"/>
              </a:ext>
            </a:extLst>
          </p:cNvPr>
          <p:cNvSpPr txBox="1"/>
          <p:nvPr/>
        </p:nvSpPr>
        <p:spPr>
          <a:xfrm>
            <a:off x="5634078" y="4643997"/>
            <a:ext cx="1170477" cy="384705"/>
          </a:xfrm>
          <a:prstGeom prst="rect">
            <a:avLst/>
          </a:prstGeom>
          <a:noFill/>
        </p:spPr>
        <p:txBody>
          <a:bodyPr wrap="none" lIns="91422" tIns="45712" rIns="91422" bIns="45712" rtlCol="0">
            <a:spAutoFit/>
          </a:bodyPr>
          <a:lstStyle/>
          <a:p>
            <a:pPr defTabSz="945539"/>
            <a:r>
              <a:rPr lang="ko-KR" altLang="en-US" sz="1900" b="1" dirty="0">
                <a:solidFill>
                  <a:srgbClr val="0099FF"/>
                </a:solidFill>
                <a:latin typeface="나눔고딕" pitchFamily="50" charset="-127"/>
                <a:ea typeface="나눔고딕" pitchFamily="50" charset="-127"/>
              </a:rPr>
              <a:t>위탁운영 </a:t>
            </a:r>
          </a:p>
        </p:txBody>
      </p:sp>
      <p:cxnSp>
        <p:nvCxnSpPr>
          <p:cNvPr id="56" name="꺾인 연결선 11">
            <a:extLst>
              <a:ext uri="{FF2B5EF4-FFF2-40B4-BE49-F238E27FC236}">
                <a16:creationId xmlns:a16="http://schemas.microsoft.com/office/drawing/2014/main" xmlns="" id="{5DF268FF-EA03-4365-AE47-5DE6A0C265F4}"/>
              </a:ext>
            </a:extLst>
          </p:cNvPr>
          <p:cNvCxnSpPr>
            <a:stCxn id="52" idx="0"/>
            <a:endCxn id="53" idx="0"/>
          </p:cNvCxnSpPr>
          <p:nvPr/>
        </p:nvCxnSpPr>
        <p:spPr>
          <a:xfrm rot="5400000" flipH="1" flipV="1">
            <a:off x="3717920" y="1066774"/>
            <a:ext cx="11519" cy="4972198"/>
          </a:xfrm>
          <a:prstGeom prst="bentConnector3">
            <a:avLst>
              <a:gd name="adj1" fmla="val 3750000"/>
            </a:avLst>
          </a:prstGeom>
          <a:noFill/>
          <a:ln w="9525" cap="flat" cmpd="sng" algn="ctr">
            <a:solidFill>
              <a:srgbClr val="1F497D"/>
            </a:solidFill>
            <a:prstDash val="solid"/>
            <a:headEnd type="arrow"/>
            <a:tailEnd type="arrow"/>
          </a:ln>
          <a:effectLst/>
        </p:spPr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FE4962C2-1895-4AB3-BB01-CFAED88D6FD8}"/>
              </a:ext>
            </a:extLst>
          </p:cNvPr>
          <p:cNvSpPr txBox="1"/>
          <p:nvPr/>
        </p:nvSpPr>
        <p:spPr>
          <a:xfrm>
            <a:off x="1377632" y="2715033"/>
            <a:ext cx="4059087" cy="353927"/>
          </a:xfrm>
          <a:prstGeom prst="rect">
            <a:avLst/>
          </a:prstGeom>
          <a:noFill/>
        </p:spPr>
        <p:txBody>
          <a:bodyPr wrap="none" lIns="91422" tIns="45712" rIns="91422" bIns="45712" rtlCol="0">
            <a:spAutoFit/>
          </a:bodyPr>
          <a:lstStyle/>
          <a:p>
            <a:pPr algn="ctr" defTabSz="945539"/>
            <a:r>
              <a:rPr lang="ko-KR" altLang="en-US" sz="1700" b="1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관리운영계약</a:t>
            </a:r>
            <a:r>
              <a:rPr lang="en-US" altLang="ko-KR" sz="1700" b="1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/ </a:t>
            </a:r>
            <a:r>
              <a:rPr lang="ko-KR" altLang="en-US" sz="1700" b="1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운영비 및 투자비 분할지급 </a:t>
            </a:r>
          </a:p>
        </p:txBody>
      </p:sp>
      <p:sp>
        <p:nvSpPr>
          <p:cNvPr id="58" name="타원 57">
            <a:extLst>
              <a:ext uri="{FF2B5EF4-FFF2-40B4-BE49-F238E27FC236}">
                <a16:creationId xmlns:a16="http://schemas.microsoft.com/office/drawing/2014/main" xmlns="" id="{894B50AF-E62C-4285-BA96-11F9D58F1A0F}"/>
              </a:ext>
            </a:extLst>
          </p:cNvPr>
          <p:cNvSpPr/>
          <p:nvPr/>
        </p:nvSpPr>
        <p:spPr>
          <a:xfrm>
            <a:off x="7906777" y="3552873"/>
            <a:ext cx="1798751" cy="944891"/>
          </a:xfrm>
          <a:prstGeom prst="ellipse">
            <a:avLst/>
          </a:prstGeom>
          <a:noFill/>
          <a:ln w="25400" cap="flat" cmpd="sng" algn="ctr">
            <a:solidFill>
              <a:srgbClr val="1F497D"/>
            </a:solidFill>
            <a:prstDash val="solid"/>
          </a:ln>
          <a:effectLst/>
        </p:spPr>
        <p:txBody>
          <a:bodyPr lIns="91422" tIns="45712" rIns="91422" bIns="45712" rtlCol="0" anchor="ctr"/>
          <a:lstStyle/>
          <a:p>
            <a:pPr marL="0" marR="0" lvl="0" indent="0" algn="ctr" defTabSz="94553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7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</a:rPr>
              <a:t>사용자</a:t>
            </a:r>
          </a:p>
        </p:txBody>
      </p:sp>
      <p:cxnSp>
        <p:nvCxnSpPr>
          <p:cNvPr id="59" name="직선 화살표 연결선 58">
            <a:extLst>
              <a:ext uri="{FF2B5EF4-FFF2-40B4-BE49-F238E27FC236}">
                <a16:creationId xmlns:a16="http://schemas.microsoft.com/office/drawing/2014/main" xmlns="" id="{2A2B4DAB-DA43-4C5B-85BD-C8BC1CA6F886}"/>
              </a:ext>
            </a:extLst>
          </p:cNvPr>
          <p:cNvCxnSpPr>
            <a:stCxn id="53" idx="6"/>
            <a:endCxn id="58" idx="2"/>
          </p:cNvCxnSpPr>
          <p:nvPr/>
        </p:nvCxnSpPr>
        <p:spPr>
          <a:xfrm>
            <a:off x="7103398" y="4025318"/>
            <a:ext cx="803379" cy="0"/>
          </a:xfrm>
          <a:prstGeom prst="straightConnector1">
            <a:avLst/>
          </a:prstGeom>
          <a:noFill/>
          <a:ln w="9525" cap="flat" cmpd="sng" algn="ctr">
            <a:solidFill>
              <a:srgbClr val="1F497D"/>
            </a:solidFill>
            <a:prstDash val="solid"/>
            <a:tailEnd type="arrow"/>
          </a:ln>
          <a:effectLst/>
        </p:spPr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DEB4DB73-1F40-4E02-A4C6-865EB3734CF9}"/>
              </a:ext>
            </a:extLst>
          </p:cNvPr>
          <p:cNvSpPr txBox="1"/>
          <p:nvPr/>
        </p:nvSpPr>
        <p:spPr>
          <a:xfrm>
            <a:off x="6823132" y="3140968"/>
            <a:ext cx="1332380" cy="353927"/>
          </a:xfrm>
          <a:prstGeom prst="rect">
            <a:avLst/>
          </a:prstGeom>
          <a:noFill/>
        </p:spPr>
        <p:txBody>
          <a:bodyPr wrap="none" lIns="91422" tIns="45712" rIns="91422" bIns="45712" rtlCol="0">
            <a:spAutoFit/>
          </a:bodyPr>
          <a:lstStyle/>
          <a:p>
            <a:pPr algn="ctr" defTabSz="945539"/>
            <a:r>
              <a:rPr lang="ko-KR" altLang="en-US" sz="1700" b="1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서비스 제공 </a:t>
            </a:r>
          </a:p>
        </p:txBody>
      </p:sp>
      <p:cxnSp>
        <p:nvCxnSpPr>
          <p:cNvPr id="61" name="꺾인 연결선 17">
            <a:extLst>
              <a:ext uri="{FF2B5EF4-FFF2-40B4-BE49-F238E27FC236}">
                <a16:creationId xmlns:a16="http://schemas.microsoft.com/office/drawing/2014/main" xmlns="" id="{162AD044-A81B-4B6E-ACDB-067A15EB0A1B}"/>
              </a:ext>
            </a:extLst>
          </p:cNvPr>
          <p:cNvCxnSpPr>
            <a:stCxn id="58" idx="4"/>
            <a:endCxn id="52" idx="4"/>
          </p:cNvCxnSpPr>
          <p:nvPr/>
        </p:nvCxnSpPr>
        <p:spPr>
          <a:xfrm rot="5400000">
            <a:off x="5018989" y="710601"/>
            <a:ext cx="11519" cy="7574328"/>
          </a:xfrm>
          <a:prstGeom prst="bentConnector3">
            <a:avLst>
              <a:gd name="adj1" fmla="val 14628865"/>
            </a:avLst>
          </a:prstGeom>
          <a:noFill/>
          <a:ln w="9525" cap="flat" cmpd="sng" algn="ctr">
            <a:solidFill>
              <a:srgbClr val="1F497D"/>
            </a:solidFill>
            <a:prstDash val="solid"/>
            <a:tailEnd type="arrow"/>
          </a:ln>
          <a:effectLst/>
        </p:spPr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00214F0A-1DE4-4B1D-9DC2-3FE7AEDD5F8B}"/>
              </a:ext>
            </a:extLst>
          </p:cNvPr>
          <p:cNvSpPr txBox="1"/>
          <p:nvPr/>
        </p:nvSpPr>
        <p:spPr>
          <a:xfrm>
            <a:off x="6210606" y="5441563"/>
            <a:ext cx="2515396" cy="615537"/>
          </a:xfrm>
          <a:prstGeom prst="rect">
            <a:avLst/>
          </a:prstGeom>
          <a:noFill/>
        </p:spPr>
        <p:txBody>
          <a:bodyPr wrap="none" lIns="91422" tIns="45712" rIns="91422" bIns="45712" rtlCol="0">
            <a:spAutoFit/>
          </a:bodyPr>
          <a:lstStyle/>
          <a:p>
            <a:pPr algn="ctr" defTabSz="945539"/>
            <a:r>
              <a:rPr lang="ko-KR" altLang="en-US" sz="1700" b="1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사용료 징수 </a:t>
            </a:r>
            <a:endParaRPr lang="en-US" altLang="ko-KR" sz="1700" b="1" dirty="0">
              <a:solidFill>
                <a:prstClr val="black"/>
              </a:solidFill>
              <a:latin typeface="나눔고딕" pitchFamily="50" charset="-127"/>
              <a:ea typeface="나눔고딕" pitchFamily="50" charset="-127"/>
            </a:endParaRPr>
          </a:p>
          <a:p>
            <a:pPr algn="ctr" defTabSz="945539"/>
            <a:r>
              <a:rPr lang="en-US" altLang="ko-KR" sz="1700" b="1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700" b="1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시설사용료가 있는 경우</a:t>
            </a:r>
            <a:r>
              <a:rPr lang="en-US" altLang="ko-KR" sz="1700" b="1" dirty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</a:rPr>
              <a:t>)</a:t>
            </a:r>
            <a:endParaRPr lang="ko-KR" altLang="en-US" sz="1700" b="1" dirty="0">
              <a:solidFill>
                <a:prstClr val="black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63" name="Picture 2" descr="관련 이미지">
            <a:hlinkClick r:id="rId3"/>
            <a:extLst>
              <a:ext uri="{FF2B5EF4-FFF2-40B4-BE49-F238E27FC236}">
                <a16:creationId xmlns:a16="http://schemas.microsoft.com/office/drawing/2014/main" xmlns="" id="{3FEFDC58-0CCB-45B0-B84F-8412CC1B02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4427" y="4978817"/>
            <a:ext cx="852749" cy="8515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815F1985-6413-407C-86FD-2A60D897E5F1}"/>
              </a:ext>
            </a:extLst>
          </p:cNvPr>
          <p:cNvSpPr txBox="1"/>
          <p:nvPr/>
        </p:nvSpPr>
        <p:spPr>
          <a:xfrm>
            <a:off x="3773553" y="5065886"/>
            <a:ext cx="1010177" cy="677092"/>
          </a:xfrm>
          <a:prstGeom prst="rect">
            <a:avLst/>
          </a:prstGeom>
          <a:noFill/>
        </p:spPr>
        <p:txBody>
          <a:bodyPr wrap="none" lIns="91422" tIns="45712" rIns="91422" bIns="45712" rtlCol="0">
            <a:spAutoFit/>
          </a:bodyPr>
          <a:lstStyle/>
          <a:p>
            <a:pPr algn="ctr" defTabSz="945539"/>
            <a:r>
              <a:rPr lang="ko-KR" altLang="en-US" sz="1900" b="1" dirty="0">
                <a:solidFill>
                  <a:srgbClr val="0099FF"/>
                </a:solidFill>
                <a:latin typeface="나눔고딕" pitchFamily="50" charset="-127"/>
                <a:ea typeface="나눔고딕" pitchFamily="50" charset="-127"/>
              </a:rPr>
              <a:t>재투자 </a:t>
            </a:r>
            <a:endParaRPr lang="en-US" altLang="ko-KR" sz="1900" b="1" dirty="0">
              <a:solidFill>
                <a:srgbClr val="0099FF"/>
              </a:solidFill>
              <a:latin typeface="나눔고딕" pitchFamily="50" charset="-127"/>
              <a:ea typeface="나눔고딕" pitchFamily="50" charset="-127"/>
            </a:endParaRPr>
          </a:p>
          <a:p>
            <a:pPr algn="ctr" defTabSz="945539"/>
            <a:r>
              <a:rPr lang="ko-KR" altLang="en-US" sz="1900" b="1" dirty="0">
                <a:solidFill>
                  <a:srgbClr val="0099FF"/>
                </a:solidFill>
                <a:latin typeface="나눔고딕" pitchFamily="50" charset="-127"/>
                <a:ea typeface="나눔고딕" pitchFamily="50" charset="-127"/>
              </a:rPr>
              <a:t>및 개량 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6999AB0D-E6B1-434A-8684-ECAA1988DC24}"/>
              </a:ext>
            </a:extLst>
          </p:cNvPr>
          <p:cNvSpPr txBox="1"/>
          <p:nvPr/>
        </p:nvSpPr>
        <p:spPr>
          <a:xfrm>
            <a:off x="1181953" y="6165304"/>
            <a:ext cx="1826831" cy="230816"/>
          </a:xfrm>
          <a:prstGeom prst="rect">
            <a:avLst/>
          </a:prstGeom>
          <a:noFill/>
        </p:spPr>
        <p:txBody>
          <a:bodyPr wrap="square" lIns="91422" tIns="45712" rIns="91422" bIns="45712" rtlCol="0">
            <a:spAutoFit/>
          </a:bodyPr>
          <a:lstStyle/>
          <a:p>
            <a:pPr defTabSz="945539"/>
            <a:r>
              <a:rPr lang="ko-KR" altLang="en-US" sz="9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자료 </a:t>
            </a:r>
            <a:r>
              <a:rPr lang="en-US" altLang="ko-KR" sz="9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박수진 </a:t>
            </a:r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(2017)</a:t>
            </a:r>
            <a:endParaRPr lang="ko-KR" altLang="en-US" sz="9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9F4B7010-FB21-4591-B61A-D7FA8AD2586E}"/>
              </a:ext>
            </a:extLst>
          </p:cNvPr>
          <p:cNvSpPr txBox="1"/>
          <p:nvPr/>
        </p:nvSpPr>
        <p:spPr>
          <a:xfrm>
            <a:off x="704528" y="1844824"/>
            <a:ext cx="8568952" cy="653176"/>
          </a:xfrm>
          <a:prstGeom prst="rect">
            <a:avLst/>
          </a:prstGeom>
          <a:noFill/>
        </p:spPr>
        <p:txBody>
          <a:bodyPr wrap="square" lIns="91422" tIns="45712" rIns="91422" bIns="45712" rtlCol="0">
            <a:spAutoFit/>
          </a:bodyPr>
          <a:lstStyle/>
          <a:p>
            <a:pPr defTabSz="1042858" latinLnBrk="0">
              <a:lnSpc>
                <a:spcPts val="2300"/>
              </a:lnSpc>
            </a:pPr>
            <a:r>
              <a:rPr lang="en-US" altLang="ko-KR" sz="1600" b="1" i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“R(Rehabilitation)</a:t>
            </a:r>
            <a:r>
              <a:rPr lang="ko-KR" altLang="en-US" sz="1600" b="1" i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방식을 활용한 노후시설 개량 →</a:t>
            </a:r>
            <a:r>
              <a:rPr lang="en-US" altLang="ko-KR" sz="1600" b="1" i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600" b="1" i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시설물의 적기 안전성 확보 및 생애주기비용 절감 달성에 기여</a:t>
            </a:r>
            <a:r>
              <a:rPr lang="en-US" altLang="ko-KR" sz="1600" b="1" i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” </a:t>
            </a:r>
            <a:endParaRPr lang="ko-KR" altLang="en-US" sz="1600" b="1" i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0" y="1051200"/>
            <a:ext cx="9922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[</a:t>
            </a:r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참고</a:t>
            </a:r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] </a:t>
            </a:r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노후 </a:t>
            </a:r>
            <a:r>
              <a:rPr lang="en-US" altLang="ko-KR" sz="2000" b="1" dirty="0">
                <a:latin typeface="나눔고딕" pitchFamily="50" charset="-127"/>
                <a:ea typeface="나눔고딕" pitchFamily="50" charset="-127"/>
              </a:rPr>
              <a:t>SOC</a:t>
            </a:r>
            <a:r>
              <a:rPr lang="ko-KR" altLang="en-US" sz="2000" b="1" dirty="0">
                <a:latin typeface="나눔고딕" pitchFamily="50" charset="-127"/>
                <a:ea typeface="나눔고딕" pitchFamily="50" charset="-127"/>
              </a:rPr>
              <a:t>시설 성능개선 및 개량사업 민간투자 활성화  </a:t>
            </a:r>
            <a:endParaRPr lang="en-US" altLang="ko-KR" sz="2000" b="1" dirty="0">
              <a:latin typeface="나눔고딕" pitchFamily="50" charset="-127"/>
              <a:ea typeface="나눔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4951924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3501008"/>
            <a:ext cx="990600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lvl="1" algn="ctr"/>
            <a:r>
              <a:rPr lang="en-US" altLang="ko-KR" sz="4000" dirty="0">
                <a:solidFill>
                  <a:schemeClr val="bg1"/>
                </a:solidFill>
                <a:latin typeface="Noto Sans CJK KR Medium" panose="020B0600000000000000" pitchFamily="34" charset="-127"/>
                <a:ea typeface="Noto Sans CJK KR Medium" panose="020B0600000000000000" pitchFamily="34" charset="-127"/>
              </a:rPr>
              <a:t>1. </a:t>
            </a:r>
            <a:r>
              <a:rPr lang="ko-KR" altLang="en-US" sz="4000" dirty="0">
                <a:solidFill>
                  <a:schemeClr val="bg1"/>
                </a:solidFill>
                <a:latin typeface="Noto Sans CJK KR Medium" panose="020B0600000000000000" pitchFamily="34" charset="-127"/>
                <a:ea typeface="Noto Sans CJK KR Medium" panose="020B0600000000000000" pitchFamily="34" charset="-127"/>
              </a:rPr>
              <a:t>노후 인프라의 실태와 현안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3165639"/>
            <a:ext cx="99060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lvl="1" algn="ctr"/>
            <a:r>
              <a:rPr lang="ko-KR" altLang="en-US" sz="1600" dirty="0">
                <a:solidFill>
                  <a:schemeClr val="bg1"/>
                </a:solidFill>
                <a:latin typeface="Noto Sans CJK KR Black" panose="020B0A00000000000000" pitchFamily="34" charset="-127"/>
                <a:ea typeface="Noto Sans CJK KR Black" panose="020B0A00000000000000" pitchFamily="34" charset="-127"/>
              </a:rPr>
              <a:t>노후 인프라의 실태와 </a:t>
            </a:r>
            <a:r>
              <a:rPr lang="ko-KR" altLang="en-US" sz="1600" dirty="0" err="1">
                <a:solidFill>
                  <a:schemeClr val="bg1"/>
                </a:solidFill>
                <a:latin typeface="Noto Sans CJK KR Black" panose="020B0A00000000000000" pitchFamily="34" charset="-127"/>
                <a:ea typeface="Noto Sans CJK KR Black" panose="020B0A00000000000000" pitchFamily="34" charset="-127"/>
              </a:rPr>
              <a:t>지속가능한</a:t>
            </a:r>
            <a:r>
              <a:rPr lang="ko-KR" altLang="en-US" sz="1600" dirty="0">
                <a:solidFill>
                  <a:schemeClr val="bg1"/>
                </a:solidFill>
                <a:latin typeface="Noto Sans CJK KR Black" panose="020B0A00000000000000" pitchFamily="34" charset="-127"/>
                <a:ea typeface="Noto Sans CJK KR Black" panose="020B0A00000000000000" pitchFamily="34" charset="-127"/>
              </a:rPr>
              <a:t> 관리 정책 방향</a:t>
            </a:r>
            <a:endParaRPr lang="en-US" altLang="ko-KR" sz="1600" dirty="0">
              <a:solidFill>
                <a:schemeClr val="bg1"/>
              </a:solidFill>
              <a:latin typeface="Noto Sans CJK KR Black" panose="020B0A00000000000000" pitchFamily="34" charset="-127"/>
              <a:ea typeface="Noto Sans CJK KR Black" panose="020B0A00000000000000" pitchFamily="34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00130" y="3250434"/>
            <a:ext cx="8928992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9967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algn="ctr" fontAlgn="ctr">
              <a:spcBef>
                <a:spcPct val="50000"/>
              </a:spcBef>
            </a:pPr>
            <a:r>
              <a:rPr lang="ko-KR" altLang="en-US" sz="35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감사합니다</a:t>
            </a:r>
            <a:endParaRPr lang="ko-KR" altLang="en-US" sz="2500" spc="-8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itchFamily="50" charset="-127"/>
              <a:ea typeface="나눔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66193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모서리가 둥근 직사각형 9">
            <a:extLst>
              <a:ext uri="{FF2B5EF4-FFF2-40B4-BE49-F238E27FC236}">
                <a16:creationId xmlns:a16="http://schemas.microsoft.com/office/drawing/2014/main" xmlns="" id="{F6A07EF9-BB5A-4A16-BC65-10FDD1E94318}"/>
              </a:ext>
            </a:extLst>
          </p:cNvPr>
          <p:cNvSpPr/>
          <p:nvPr/>
        </p:nvSpPr>
        <p:spPr>
          <a:xfrm>
            <a:off x="2083362" y="2133672"/>
            <a:ext cx="7525860" cy="3895728"/>
          </a:xfrm>
          <a:prstGeom prst="roundRect">
            <a:avLst>
              <a:gd name="adj" fmla="val 2423"/>
            </a:avLst>
          </a:prstGeom>
          <a:noFill/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7127" y="376678"/>
            <a:ext cx="542470" cy="423344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 algn="ctr"/>
            <a:r>
              <a:rPr lang="en-US" altLang="ko-KR" sz="220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Ⅰ</a:t>
            </a:r>
            <a:endParaRPr lang="ko-KR" altLang="en-US" sz="2200" dirty="0">
              <a:solidFill>
                <a:schemeClr val="bg1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pic>
        <p:nvPicPr>
          <p:cNvPr id="14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직사각형 15"/>
          <p:cNvSpPr/>
          <p:nvPr/>
        </p:nvSpPr>
        <p:spPr>
          <a:xfrm>
            <a:off x="200472" y="2660560"/>
            <a:ext cx="1706454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2000" b="1" i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“</a:t>
            </a:r>
            <a:r>
              <a:rPr kumimoji="1" lang="ko-KR" altLang="en-US" sz="2000" b="1" i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국토교통부 </a:t>
            </a:r>
            <a:r>
              <a:rPr kumimoji="1" lang="en-US" altLang="ko-KR" sz="2000" b="1" i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SOC </a:t>
            </a:r>
            <a:r>
              <a:rPr kumimoji="1" lang="ko-KR" altLang="en-US" sz="2000" b="1" i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예산 중 신규사업 </a:t>
            </a:r>
            <a:endParaRPr kumimoji="1" lang="en-US" altLang="ko-KR" sz="2000" b="1" i="1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2000" b="1" i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예산</a:t>
            </a:r>
            <a:r>
              <a:rPr kumimoji="1" lang="en-US" altLang="ko-KR" sz="2000" b="1" i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000" b="1" i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감소 </a:t>
            </a:r>
            <a:r>
              <a:rPr kumimoji="1" lang="en-US" altLang="ko-KR" sz="2000" b="1" i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2018</a:t>
            </a:r>
            <a:r>
              <a:rPr kumimoji="1" lang="ko-KR" altLang="en-US" sz="2000" b="1" i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년 </a:t>
            </a:r>
            <a:r>
              <a:rPr kumimoji="1" lang="en-US" altLang="ko-KR" sz="2000" b="1" i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383</a:t>
            </a:r>
            <a:r>
              <a:rPr kumimoji="1" lang="ko-KR" altLang="en-US" sz="2000" b="1" i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억으로 급감</a:t>
            </a:r>
            <a:r>
              <a:rPr kumimoji="1" lang="en-US" altLang="ko-KR" sz="2000" b="1" i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”</a:t>
            </a:r>
          </a:p>
        </p:txBody>
      </p:sp>
      <p:grpSp>
        <p:nvGrpSpPr>
          <p:cNvPr id="17" name="그룹 16"/>
          <p:cNvGrpSpPr/>
          <p:nvPr/>
        </p:nvGrpSpPr>
        <p:grpSpPr>
          <a:xfrm>
            <a:off x="2023733" y="1988840"/>
            <a:ext cx="7681795" cy="540000"/>
            <a:chOff x="350304" y="2091359"/>
            <a:chExt cx="4904400" cy="512517"/>
          </a:xfrm>
        </p:grpSpPr>
        <p:grpSp>
          <p:nvGrpSpPr>
            <p:cNvPr id="18" name="그룹 17"/>
            <p:cNvGrpSpPr/>
            <p:nvPr/>
          </p:nvGrpSpPr>
          <p:grpSpPr>
            <a:xfrm>
              <a:off x="350304" y="2091359"/>
              <a:ext cx="4904400" cy="512517"/>
              <a:chOff x="5310241" y="3063577"/>
              <a:chExt cx="4410000" cy="565074"/>
            </a:xfrm>
          </p:grpSpPr>
          <p:sp>
            <p:nvSpPr>
              <p:cNvPr id="20" name="모서리가 둥근 직사각형 19"/>
              <p:cNvSpPr/>
              <p:nvPr/>
            </p:nvSpPr>
            <p:spPr>
              <a:xfrm>
                <a:off x="5344473" y="3063577"/>
                <a:ext cx="4320480" cy="512334"/>
              </a:xfrm>
              <a:prstGeom prst="roundRect">
                <a:avLst>
                  <a:gd name="adj" fmla="val 17347"/>
                </a:avLst>
              </a:prstGeom>
              <a:solidFill>
                <a:srgbClr val="ECF2F8"/>
              </a:solidFill>
              <a:ln w="22225">
                <a:solidFill>
                  <a:srgbClr val="002B8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" name="직사각형 20"/>
              <p:cNvSpPr/>
              <p:nvPr/>
            </p:nvSpPr>
            <p:spPr>
              <a:xfrm>
                <a:off x="5310241" y="3521175"/>
                <a:ext cx="4410000" cy="1074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811833" y="2123619"/>
              <a:ext cx="3983605" cy="340089"/>
            </a:xfrm>
            <a:prstGeom prst="rect">
              <a:avLst/>
            </a:prstGeom>
            <a:noFill/>
          </p:spPr>
          <p:txBody>
            <a:bodyPr wrap="square" lIns="83969" tIns="41985" rIns="83969" bIns="41985" rtlCol="0">
              <a:spAutoFit/>
            </a:bodyPr>
            <a:lstStyle/>
            <a:p>
              <a:pPr algn="ctr">
                <a:lnSpc>
                  <a:spcPts val="2296"/>
                </a:lnSpc>
              </a:pPr>
              <a:r>
                <a:rPr lang="ko-KR" altLang="en-US" sz="16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국토교통부 </a:t>
              </a:r>
              <a:r>
                <a:rPr lang="en-US" altLang="ko-KR" sz="16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SOC </a:t>
              </a:r>
              <a:r>
                <a:rPr lang="ko-KR" altLang="en-US" sz="16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예산 중 신규사업 예산</a:t>
              </a:r>
              <a:endPara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aphicFrame>
        <p:nvGraphicFramePr>
          <p:cNvPr id="22" name="표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8504933"/>
              </p:ext>
            </p:extLst>
          </p:nvPr>
        </p:nvGraphicFramePr>
        <p:xfrm>
          <a:off x="2178556" y="2510930"/>
          <a:ext cx="7339379" cy="3439163"/>
        </p:xfrm>
        <a:graphic>
          <a:graphicData uri="http://schemas.openxmlformats.org/drawingml/2006/table">
            <a:tbl>
              <a:tblPr firstRow="1" firstCol="1" bandRow="1"/>
              <a:tblGrid>
                <a:gridCol w="8902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265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5766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9542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5766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5766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5766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5766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38848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448154">
                <a:tc rowSpan="2"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구분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전체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endParaRPr lang="ko-KR" sz="13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도로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endParaRPr lang="ko-KR" sz="13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철도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endParaRPr lang="ko-KR" sz="13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기타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endParaRPr lang="ko-KR" sz="13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48154">
                <a:tc vMerge="1"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endParaRPr lang="ko-KR" sz="13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건수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금액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건수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금액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건수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금액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건수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금액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3265"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2012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78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5,624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24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683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-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-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-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-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3265"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2013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96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2,506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33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1,055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4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175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59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1,276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3265"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2014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82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2,072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17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153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6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345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59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1,574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3265"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2015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28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1,898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24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846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4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1,052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-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-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3265"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2016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45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1,030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22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359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2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221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21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450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3265"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2017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60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1,845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22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1,080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6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269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32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496</a:t>
                      </a:r>
                      <a:endParaRPr lang="ko-KR" sz="1400" b="1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3265"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2018</a:t>
                      </a:r>
                      <a:endParaRPr lang="ko-KR" sz="1400" b="1" kern="100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32</a:t>
                      </a:r>
                      <a:endParaRPr lang="ko-KR" sz="1400" b="1" kern="100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383</a:t>
                      </a:r>
                      <a:endParaRPr lang="ko-KR" sz="1400" b="1" kern="100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3</a:t>
                      </a:r>
                      <a:endParaRPr lang="ko-KR" sz="1400" b="1" kern="100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6</a:t>
                      </a:r>
                      <a:endParaRPr lang="ko-KR" sz="1400" b="1" kern="100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-</a:t>
                      </a:r>
                      <a:endParaRPr lang="ko-KR" sz="1400" b="1" kern="100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-</a:t>
                      </a:r>
                      <a:endParaRPr lang="ko-KR" sz="1400" b="1" kern="100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29</a:t>
                      </a:r>
                      <a:endParaRPr lang="ko-KR" sz="1400" b="1" kern="100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0" marR="31750" algn="ctr" fontAlgn="base" latinLnBrk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377</a:t>
                      </a:r>
                      <a:endParaRPr lang="ko-KR" sz="1400" b="1" kern="100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2072680" y="6046334"/>
            <a:ext cx="4002345" cy="223320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r>
              <a:rPr lang="ko-KR" altLang="en-US" sz="9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자료 </a:t>
            </a:r>
            <a:r>
              <a:rPr lang="en-US" altLang="ko-KR" sz="9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국토교통부 각 연도별 보도자료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2041380" y="2407408"/>
            <a:ext cx="7664148" cy="93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5" name="그룹 24"/>
          <p:cNvGrpSpPr/>
          <p:nvPr/>
        </p:nvGrpSpPr>
        <p:grpSpPr>
          <a:xfrm>
            <a:off x="0" y="1051200"/>
            <a:ext cx="9906000" cy="522427"/>
            <a:chOff x="-770668" y="-1393736"/>
            <a:chExt cx="9666537" cy="522427"/>
          </a:xfrm>
        </p:grpSpPr>
        <p:sp>
          <p:nvSpPr>
            <p:cNvPr id="26" name="직사각형 25"/>
            <p:cNvSpPr/>
            <p:nvPr/>
          </p:nvSpPr>
          <p:spPr>
            <a:xfrm>
              <a:off x="-770668" y="-1393736"/>
              <a:ext cx="9666537" cy="522427"/>
            </a:xfrm>
            <a:prstGeom prst="rect">
              <a:avLst/>
            </a:prstGeom>
            <a:solidFill>
              <a:srgbClr val="E2E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3969" tIns="41985" rIns="83969" bIns="41985"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-660197" y="-1338916"/>
              <a:ext cx="9505056" cy="400093"/>
            </a:xfrm>
            <a:prstGeom prst="rect">
              <a:avLst/>
            </a:prstGeom>
            <a:noFill/>
          </p:spPr>
          <p:txBody>
            <a:bodyPr wrap="square" lIns="91422" tIns="45712" rIns="91422" bIns="45712" rtlCol="0" anchor="ctr">
              <a:spAutoFit/>
            </a:bodyPr>
            <a:lstStyle/>
            <a:p>
              <a:pPr algn="ctr"/>
              <a:r>
                <a:rPr lang="ko-KR" altLang="en-US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국토교통부</a:t>
              </a:r>
              <a:r>
                <a:rPr lang="en-US" altLang="ko-KR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, 2018</a:t>
              </a:r>
              <a:r>
                <a:rPr lang="ko-KR" altLang="en-US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년 신규 </a:t>
              </a:r>
              <a:r>
                <a:rPr lang="en-US" altLang="ko-KR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SOC </a:t>
              </a:r>
              <a:r>
                <a:rPr lang="ko-KR" altLang="en-US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사업예산 대폭 감소 </a:t>
              </a:r>
            </a:p>
          </p:txBody>
        </p:sp>
      </p:grpSp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0" y="240958"/>
            <a:ext cx="71852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9967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1. SOC </a:t>
            </a:r>
            <a:r>
              <a:rPr lang="ko-KR" altLang="en-US" sz="2400" b="1" spc="-8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예산 추이와 전망</a:t>
            </a:r>
            <a:endParaRPr lang="en-US" altLang="ko-KR" sz="2300" b="1" spc="-80" dirty="0">
              <a:solidFill>
                <a:srgbClr val="47C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25517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모서리가 둥근 직사각형 21"/>
          <p:cNvSpPr/>
          <p:nvPr/>
        </p:nvSpPr>
        <p:spPr>
          <a:xfrm>
            <a:off x="5248614" y="2079566"/>
            <a:ext cx="4495377" cy="3757636"/>
          </a:xfrm>
          <a:prstGeom prst="roundRect">
            <a:avLst>
              <a:gd name="adj" fmla="val 3127"/>
            </a:avLst>
          </a:prstGeom>
          <a:noFill/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1" name="모서리가 둥근 직사각형 20"/>
          <p:cNvSpPr/>
          <p:nvPr/>
        </p:nvSpPr>
        <p:spPr>
          <a:xfrm>
            <a:off x="166928" y="2079566"/>
            <a:ext cx="4951056" cy="3757636"/>
          </a:xfrm>
          <a:prstGeom prst="roundRect">
            <a:avLst>
              <a:gd name="adj" fmla="val 3127"/>
            </a:avLst>
          </a:prstGeom>
          <a:noFill/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5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3839" y="2533798"/>
            <a:ext cx="4244273" cy="316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21" y="2533800"/>
            <a:ext cx="4861551" cy="3159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" name="그룹 11"/>
          <p:cNvGrpSpPr/>
          <p:nvPr/>
        </p:nvGrpSpPr>
        <p:grpSpPr>
          <a:xfrm>
            <a:off x="128464" y="1939915"/>
            <a:ext cx="5052868" cy="508637"/>
            <a:chOff x="5310241" y="3063577"/>
            <a:chExt cx="4410000" cy="560796"/>
          </a:xfrm>
        </p:grpSpPr>
        <p:sp>
          <p:nvSpPr>
            <p:cNvPr id="13" name="모서리가 둥근 직사각형 12"/>
            <p:cNvSpPr/>
            <p:nvPr/>
          </p:nvSpPr>
          <p:spPr>
            <a:xfrm>
              <a:off x="5344473" y="3063577"/>
              <a:ext cx="4320480" cy="540000"/>
            </a:xfrm>
            <a:prstGeom prst="roundRect">
              <a:avLst>
                <a:gd name="adj" fmla="val 17347"/>
              </a:avLst>
            </a:prstGeom>
            <a:solidFill>
              <a:srgbClr val="ECF2F8"/>
            </a:solidFill>
            <a:ln w="22225">
              <a:solidFill>
                <a:srgbClr val="002B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5310241" y="3521175"/>
              <a:ext cx="4410000" cy="1031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201921" y="1980157"/>
            <a:ext cx="4861551" cy="358326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 algn="ctr">
              <a:lnSpc>
                <a:spcPts val="2296"/>
              </a:lnSpc>
            </a:pP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총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SOC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투자예산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추정금액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</p:txBody>
      </p:sp>
      <p:grpSp>
        <p:nvGrpSpPr>
          <p:cNvPr id="16" name="그룹 15"/>
          <p:cNvGrpSpPr/>
          <p:nvPr/>
        </p:nvGrpSpPr>
        <p:grpSpPr>
          <a:xfrm>
            <a:off x="5207488" y="1939915"/>
            <a:ext cx="4587514" cy="508637"/>
            <a:chOff x="5310241" y="3063577"/>
            <a:chExt cx="4410000" cy="560796"/>
          </a:xfrm>
        </p:grpSpPr>
        <p:sp>
          <p:nvSpPr>
            <p:cNvPr id="17" name="모서리가 둥근 직사각형 16"/>
            <p:cNvSpPr/>
            <p:nvPr/>
          </p:nvSpPr>
          <p:spPr>
            <a:xfrm>
              <a:off x="5344473" y="3063577"/>
              <a:ext cx="4320480" cy="540000"/>
            </a:xfrm>
            <a:prstGeom prst="roundRect">
              <a:avLst>
                <a:gd name="adj" fmla="val 17347"/>
              </a:avLst>
            </a:prstGeom>
            <a:solidFill>
              <a:srgbClr val="ECF2F8"/>
            </a:solidFill>
            <a:ln w="22225">
              <a:solidFill>
                <a:srgbClr val="002B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/>
            <p:cNvSpPr/>
            <p:nvPr/>
          </p:nvSpPr>
          <p:spPr>
            <a:xfrm>
              <a:off x="5310241" y="3521175"/>
              <a:ext cx="4410000" cy="1031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5248613" y="1980157"/>
            <a:ext cx="4488875" cy="358326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 algn="ctr">
              <a:lnSpc>
                <a:spcPts val="2296"/>
              </a:lnSpc>
            </a:pP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총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SOC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투자비율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(% of GDP)</a:t>
            </a:r>
          </a:p>
        </p:txBody>
      </p:sp>
      <p:grpSp>
        <p:nvGrpSpPr>
          <p:cNvPr id="20" name="그룹 19"/>
          <p:cNvGrpSpPr/>
          <p:nvPr/>
        </p:nvGrpSpPr>
        <p:grpSpPr>
          <a:xfrm>
            <a:off x="0" y="1051200"/>
            <a:ext cx="9906000" cy="522427"/>
            <a:chOff x="-770668" y="-1393736"/>
            <a:chExt cx="9666537" cy="522427"/>
          </a:xfrm>
        </p:grpSpPr>
        <p:sp>
          <p:nvSpPr>
            <p:cNvPr id="23" name="직사각형 22"/>
            <p:cNvSpPr/>
            <p:nvPr/>
          </p:nvSpPr>
          <p:spPr>
            <a:xfrm>
              <a:off x="-770668" y="-1393736"/>
              <a:ext cx="9666537" cy="522427"/>
            </a:xfrm>
            <a:prstGeom prst="rect">
              <a:avLst/>
            </a:prstGeom>
            <a:solidFill>
              <a:srgbClr val="E2E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3969" tIns="41985" rIns="83969" bIns="41985"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-660197" y="-1338916"/>
              <a:ext cx="9505056" cy="400093"/>
            </a:xfrm>
            <a:prstGeom prst="rect">
              <a:avLst/>
            </a:prstGeom>
            <a:noFill/>
          </p:spPr>
          <p:txBody>
            <a:bodyPr wrap="square" lIns="91422" tIns="45712" rIns="91422" bIns="45712" rtlCol="0" anchor="ctr">
              <a:spAutoFit/>
            </a:bodyPr>
            <a:lstStyle/>
            <a:p>
              <a:pPr algn="ctr"/>
              <a:r>
                <a:rPr lang="ko-KR" altLang="en-US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총 </a:t>
              </a:r>
              <a:r>
                <a:rPr lang="en-US" altLang="ko-KR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SOC </a:t>
              </a:r>
              <a:r>
                <a:rPr lang="ko-KR" altLang="en-US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투자예산은 </a:t>
              </a:r>
              <a:r>
                <a:rPr lang="en-US" altLang="ko-KR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2019</a:t>
              </a:r>
              <a:r>
                <a:rPr lang="ko-KR" altLang="en-US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년 이후부터 </a:t>
              </a:r>
              <a:r>
                <a:rPr lang="en-US" altLang="ko-KR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GDP</a:t>
              </a:r>
              <a:r>
                <a:rPr lang="ko-KR" altLang="en-US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의 </a:t>
              </a:r>
              <a:r>
                <a:rPr lang="en-US" altLang="ko-KR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2.0% </a:t>
              </a:r>
              <a:r>
                <a:rPr lang="ko-KR" altLang="en-US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미만으로 하락 전망   </a:t>
              </a:r>
              <a:r>
                <a:rPr lang="en-US" altLang="ko-KR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  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67686" y="5837202"/>
            <a:ext cx="80004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(*1)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투자주체는 정부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지방자치단체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공기업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민간투자법에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의한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SPC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를 포함하며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시설물 범위는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SOC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예산에 포함되는 항목들임</a:t>
            </a:r>
          </a:p>
          <a:p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(*2) 2018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년부터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2021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년 기간 중 경제성장은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2.8%,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물가상승률은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1.9%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를 가정함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lang="ko-KR" altLang="en-US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0" y="240958"/>
            <a:ext cx="71852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9967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400" b="1" spc="-8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2. </a:t>
            </a:r>
            <a:r>
              <a:rPr lang="ko-KR" altLang="en-US" sz="2400" b="1" spc="-8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총 </a:t>
            </a:r>
            <a:r>
              <a:rPr lang="en-US" altLang="ko-KR" sz="2400" b="1" spc="-8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SOC </a:t>
            </a:r>
            <a:r>
              <a:rPr lang="ko-KR" altLang="en-US" sz="2400" b="1" spc="-8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투자 전망</a:t>
            </a:r>
            <a:endParaRPr lang="en-US" altLang="ko-KR" sz="2300" b="1" spc="-80" dirty="0">
              <a:solidFill>
                <a:srgbClr val="47C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5" name="직사각형 44"/>
          <p:cNvSpPr/>
          <p:nvPr/>
        </p:nvSpPr>
        <p:spPr>
          <a:xfrm>
            <a:off x="3377615" y="2332142"/>
            <a:ext cx="177187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9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단위 </a:t>
            </a:r>
            <a:r>
              <a:rPr lang="en-US" altLang="ko-KR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9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십억원</a:t>
            </a:r>
            <a:r>
              <a:rPr lang="en-US" altLang="ko-KR" sz="9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9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6" name="직사각형 45"/>
          <p:cNvSpPr/>
          <p:nvPr/>
        </p:nvSpPr>
        <p:spPr>
          <a:xfrm>
            <a:off x="7955102" y="2334211"/>
            <a:ext cx="177187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9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단위 </a:t>
            </a:r>
            <a:r>
              <a:rPr lang="en-US" altLang="ko-KR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en-US" altLang="ko-KR" sz="9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%)</a:t>
            </a:r>
            <a:endParaRPr lang="ko-KR" altLang="en-US" sz="9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310414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77" t="24473" r="29852" b="39715"/>
          <a:stretch/>
        </p:blipFill>
        <p:spPr bwMode="auto">
          <a:xfrm>
            <a:off x="3800872" y="926549"/>
            <a:ext cx="5599306" cy="288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" name="_x219995448" descr="EMB00000290176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19123" y="4102399"/>
            <a:ext cx="5276024" cy="244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모서리가 둥근 직사각형 23"/>
          <p:cNvSpPr/>
          <p:nvPr/>
        </p:nvSpPr>
        <p:spPr>
          <a:xfrm>
            <a:off x="3767584" y="926549"/>
            <a:ext cx="5684520" cy="2883287"/>
          </a:xfrm>
          <a:prstGeom prst="roundRect">
            <a:avLst>
              <a:gd name="adj" fmla="val 3127"/>
            </a:avLst>
          </a:prstGeom>
          <a:noFill/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7127" y="2548054"/>
            <a:ext cx="1706400" cy="2393114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altLang="ko-KR" sz="2000" b="1" i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“</a:t>
            </a:r>
            <a:r>
              <a:rPr lang="ko-KR" altLang="en-US" sz="2000" b="1" i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인프라시설의 대부분을 </a:t>
            </a:r>
            <a:endParaRPr lang="en-US" altLang="ko-KR" sz="2000" b="1" i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>
              <a:lnSpc>
                <a:spcPts val="3000"/>
              </a:lnSpc>
            </a:pPr>
            <a:r>
              <a:rPr lang="ko-KR" altLang="en-US" sz="2000" b="1" i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차지하는 </a:t>
            </a:r>
            <a:endParaRPr lang="en-US" altLang="ko-KR" sz="2000" b="1" i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>
              <a:lnSpc>
                <a:spcPts val="3000"/>
              </a:lnSpc>
            </a:pPr>
            <a:r>
              <a:rPr lang="ko-KR" altLang="en-US" sz="2000" b="1" i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토목투자는 </a:t>
            </a:r>
            <a:endParaRPr lang="en-US" altLang="ko-KR" sz="2000" b="1" i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>
              <a:lnSpc>
                <a:spcPts val="3000"/>
              </a:lnSpc>
            </a:pPr>
            <a:r>
              <a:rPr lang="en-US" altLang="ko-KR" sz="2000" b="1" i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7</a:t>
            </a:r>
            <a:r>
              <a:rPr lang="ko-KR" altLang="en-US" sz="2000" b="1" i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년 연속 </a:t>
            </a:r>
            <a:endParaRPr lang="en-US" altLang="ko-KR" sz="2000" b="1" i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>
              <a:lnSpc>
                <a:spcPts val="3000"/>
              </a:lnSpc>
            </a:pPr>
            <a:r>
              <a:rPr lang="ko-KR" altLang="en-US" sz="2000" b="1" i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감소세</a:t>
            </a:r>
            <a:r>
              <a:rPr lang="en-US" altLang="ko-KR" sz="2000" b="1" i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”</a:t>
            </a:r>
            <a:endParaRPr lang="ko-KR" altLang="en-US" sz="2000" b="1" i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23" name="직선 화살표 연결선 22"/>
          <p:cNvCxnSpPr/>
          <p:nvPr/>
        </p:nvCxnSpPr>
        <p:spPr>
          <a:xfrm>
            <a:off x="7760897" y="4489371"/>
            <a:ext cx="936519" cy="596249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31159" y="368039"/>
            <a:ext cx="4736108" cy="423344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r>
              <a:rPr lang="en-US" altLang="ko-KR" sz="2200" b="1" dirty="0">
                <a:ea typeface="나눔고딕" panose="020D0604000000000000" pitchFamily="50" charset="-127"/>
                <a:cs typeface="함초롬바탕" panose="02030504000101010101" pitchFamily="18" charset="-127"/>
              </a:rPr>
              <a:t>SOC</a:t>
            </a:r>
            <a:r>
              <a:rPr lang="ko-KR" altLang="en-US" sz="2200" b="1" dirty="0">
                <a:ea typeface="나눔고딕" panose="020D0604000000000000" pitchFamily="50" charset="-127"/>
                <a:cs typeface="함초롬바탕" panose="02030504000101010101" pitchFamily="18" charset="-127"/>
              </a:rPr>
              <a:t>투자 추이와 전망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57127" y="376678"/>
            <a:ext cx="542470" cy="423344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 algn="ctr"/>
            <a:r>
              <a:rPr lang="en-US" altLang="ko-KR" sz="220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Ⅰ</a:t>
            </a:r>
            <a:endParaRPr lang="ko-KR" altLang="en-US" sz="2200" dirty="0">
              <a:solidFill>
                <a:schemeClr val="bg1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pic>
        <p:nvPicPr>
          <p:cNvPr id="21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5491" y="-14714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모서리가 둥근 직사각형 24"/>
          <p:cNvSpPr/>
          <p:nvPr/>
        </p:nvSpPr>
        <p:spPr>
          <a:xfrm>
            <a:off x="3767583" y="4076997"/>
            <a:ext cx="5673904" cy="2494953"/>
          </a:xfrm>
          <a:prstGeom prst="roundRect">
            <a:avLst>
              <a:gd name="adj" fmla="val 3127"/>
            </a:avLst>
          </a:prstGeom>
          <a:noFill/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 rot="16200000">
            <a:off x="1538726" y="1667740"/>
            <a:ext cx="2892076" cy="1392117"/>
          </a:xfrm>
          <a:prstGeom prst="roundRect">
            <a:avLst>
              <a:gd name="adj" fmla="val 7694"/>
            </a:avLst>
          </a:prstGeom>
          <a:solidFill>
            <a:srgbClr val="ECF2F8"/>
          </a:solidFill>
          <a:ln w="22225">
            <a:solidFill>
              <a:srgbClr val="002B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2319661" y="2078216"/>
            <a:ext cx="1345662" cy="648534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 algn="ctr">
              <a:lnSpc>
                <a:spcPts val="2296"/>
              </a:lnSpc>
            </a:pP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건설투자 </a:t>
            </a:r>
            <a:endParaRPr lang="en-US" altLang="ko-KR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>
              <a:lnSpc>
                <a:spcPts val="2296"/>
              </a:lnSpc>
            </a:pP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변화 추이</a:t>
            </a:r>
            <a:endParaRPr lang="en-US" altLang="ko-KR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1" name="모서리가 둥근 직사각형 30"/>
          <p:cNvSpPr/>
          <p:nvPr/>
        </p:nvSpPr>
        <p:spPr>
          <a:xfrm rot="16200000">
            <a:off x="1732708" y="4623836"/>
            <a:ext cx="2504114" cy="1392116"/>
          </a:xfrm>
          <a:prstGeom prst="roundRect">
            <a:avLst>
              <a:gd name="adj" fmla="val 8302"/>
            </a:avLst>
          </a:prstGeom>
          <a:solidFill>
            <a:srgbClr val="ECF2F8"/>
          </a:solidFill>
          <a:ln w="22225">
            <a:solidFill>
              <a:srgbClr val="002B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TextBox 32"/>
          <p:cNvSpPr txBox="1"/>
          <p:nvPr/>
        </p:nvSpPr>
        <p:spPr>
          <a:xfrm>
            <a:off x="2322572" y="4790205"/>
            <a:ext cx="1345662" cy="969648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 algn="ctr">
              <a:lnSpc>
                <a:spcPts val="2296"/>
              </a:lnSpc>
            </a:pPr>
            <a:r>
              <a:rPr lang="ko-KR" altLang="en-US" sz="1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공종별</a:t>
            </a:r>
            <a:endParaRPr lang="en-US" altLang="ko-KR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>
              <a:lnSpc>
                <a:spcPts val="2296"/>
              </a:lnSpc>
            </a:pP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건설투자 </a:t>
            </a:r>
            <a:endParaRPr lang="en-US" altLang="ko-KR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>
              <a:lnSpc>
                <a:spcPts val="2296"/>
              </a:lnSpc>
            </a:pPr>
            <a:r>
              <a:rPr lang="ko-KR" altLang="en-US" sz="16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변화 추이</a:t>
            </a:r>
            <a:endParaRPr lang="en-US" altLang="ko-KR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BFE1D565-38BE-43F6-9879-F5378323D1D1}"/>
              </a:ext>
            </a:extLst>
          </p:cNvPr>
          <p:cNvSpPr txBox="1"/>
          <p:nvPr/>
        </p:nvSpPr>
        <p:spPr>
          <a:xfrm>
            <a:off x="3728864" y="3805974"/>
            <a:ext cx="42484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자료 </a:t>
            </a:r>
            <a:r>
              <a:rPr lang="en-US" altLang="ko-KR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한국은행</a:t>
            </a:r>
            <a:endParaRPr lang="ko-KR" altLang="en-US" sz="9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0277B8EA-CC0B-4830-86E1-90EB4C4566C3}"/>
              </a:ext>
            </a:extLst>
          </p:cNvPr>
          <p:cNvSpPr txBox="1"/>
          <p:nvPr/>
        </p:nvSpPr>
        <p:spPr>
          <a:xfrm>
            <a:off x="3728864" y="6567155"/>
            <a:ext cx="42484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자료 </a:t>
            </a:r>
            <a:r>
              <a:rPr lang="en-US" altLang="ko-KR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9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한국건설산업연구원</a:t>
            </a:r>
          </a:p>
        </p:txBody>
      </p:sp>
      <p:sp>
        <p:nvSpPr>
          <p:cNvPr id="27" name="Text Box 5"/>
          <p:cNvSpPr txBox="1">
            <a:spLocks noChangeArrowheads="1"/>
          </p:cNvSpPr>
          <p:nvPr/>
        </p:nvSpPr>
        <p:spPr bwMode="auto">
          <a:xfrm>
            <a:off x="0" y="240958"/>
            <a:ext cx="71852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9967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400" b="1" spc="-8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3. </a:t>
            </a:r>
            <a:r>
              <a:rPr lang="ko-KR" altLang="en-US" sz="2400" b="1" spc="-8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토목투자 현황</a:t>
            </a:r>
            <a:endParaRPr lang="en-US" altLang="ko-KR" sz="2300" b="1" spc="-80" dirty="0">
              <a:solidFill>
                <a:srgbClr val="47C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00782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모서리가 둥근 직사각형 9">
            <a:extLst>
              <a:ext uri="{FF2B5EF4-FFF2-40B4-BE49-F238E27FC236}">
                <a16:creationId xmlns:a16="http://schemas.microsoft.com/office/drawing/2014/main" xmlns="" id="{F6A07EF9-BB5A-4A16-BC65-10FDD1E94318}"/>
              </a:ext>
            </a:extLst>
          </p:cNvPr>
          <p:cNvSpPr/>
          <p:nvPr/>
        </p:nvSpPr>
        <p:spPr>
          <a:xfrm>
            <a:off x="567541" y="1990295"/>
            <a:ext cx="4860604" cy="3944782"/>
          </a:xfrm>
          <a:prstGeom prst="roundRect">
            <a:avLst>
              <a:gd name="adj" fmla="val 3061"/>
            </a:avLst>
          </a:prstGeom>
          <a:noFill/>
          <a:ln w="222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7127" y="376678"/>
            <a:ext cx="542470" cy="423344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 algn="ctr"/>
            <a:r>
              <a:rPr lang="en-US" altLang="ko-KR" sz="2200" dirty="0">
                <a:solidFill>
                  <a:schemeClr val="bg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Ⅰ</a:t>
            </a:r>
            <a:endParaRPr lang="ko-KR" altLang="en-US" sz="2200" dirty="0">
              <a:solidFill>
                <a:schemeClr val="bg1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528362" y="1988841"/>
            <a:ext cx="4961992" cy="508637"/>
            <a:chOff x="5310241" y="3063577"/>
            <a:chExt cx="4410000" cy="560796"/>
          </a:xfrm>
        </p:grpSpPr>
        <p:sp>
          <p:nvSpPr>
            <p:cNvPr id="12" name="모서리가 둥근 직사각형 11"/>
            <p:cNvSpPr/>
            <p:nvPr/>
          </p:nvSpPr>
          <p:spPr>
            <a:xfrm>
              <a:off x="5344473" y="3063577"/>
              <a:ext cx="4320480" cy="540000"/>
            </a:xfrm>
            <a:prstGeom prst="roundRect">
              <a:avLst>
                <a:gd name="adj" fmla="val 17347"/>
              </a:avLst>
            </a:prstGeom>
            <a:solidFill>
              <a:srgbClr val="ECF2F8"/>
            </a:solidFill>
            <a:ln w="22225">
              <a:solidFill>
                <a:srgbClr val="002B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5310241" y="3521175"/>
              <a:ext cx="4410000" cy="1031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66879" y="1988840"/>
            <a:ext cx="4861267" cy="358326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 algn="ctr">
              <a:lnSpc>
                <a:spcPts val="2296"/>
              </a:lnSpc>
            </a:pP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민간투자사업 추이</a:t>
            </a:r>
            <a:endParaRPr lang="en-US" altLang="ko-KR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8D5B1265-174F-4E90-AC7C-F8346F1BA170}"/>
              </a:ext>
            </a:extLst>
          </p:cNvPr>
          <p:cNvSpPr txBox="1"/>
          <p:nvPr/>
        </p:nvSpPr>
        <p:spPr>
          <a:xfrm>
            <a:off x="5834519" y="2337449"/>
            <a:ext cx="3503940" cy="3470332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 marL="165294" indent="-165294" latinLnBrk="0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2007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년 이후 민간투자사업의 지속적인 위축</a:t>
            </a:r>
            <a:endParaRPr lang="en-US" altLang="ko-KR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65294" indent="-165294" latinLnBrk="0">
              <a:buFont typeface="Arial" panose="020B0604020202020204" pitchFamily="34" charset="0"/>
              <a:buChar char="•"/>
            </a:pPr>
            <a:endParaRPr lang="en-US" altLang="ko-KR" sz="10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65294" indent="-165294" latinLnBrk="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향후 </a:t>
            </a:r>
            <a:r>
              <a:rPr lang="ko-KR" altLang="en-US" dirty="0" err="1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위축세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심화 전망</a:t>
            </a:r>
            <a:endParaRPr lang="en-US" altLang="ko-KR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447675" indent="-447675" latinLnBrk="0"/>
            <a:r>
              <a:rPr lang="ko-KR" altLang="en-US" sz="16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</a:t>
            </a:r>
            <a:r>
              <a:rPr lang="en-US" altLang="ko-KR" sz="1600" dirty="0">
                <a:solidFill>
                  <a:prstClr val="black"/>
                </a:solidFill>
                <a:latin typeface="바탕"/>
                <a:ea typeface="바탕"/>
              </a:rPr>
              <a:t>-</a:t>
            </a:r>
            <a:r>
              <a:rPr lang="ko-KR" altLang="en-US" sz="1600" dirty="0">
                <a:solidFill>
                  <a:prstClr val="black"/>
                </a:solidFill>
                <a:latin typeface="바탕"/>
                <a:ea typeface="바탕"/>
              </a:rPr>
              <a:t> </a:t>
            </a:r>
            <a:r>
              <a:rPr lang="ko-KR" altLang="en-US" sz="16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서울</a:t>
            </a:r>
            <a:r>
              <a:rPr lang="en-US" altLang="ko-KR" sz="16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-</a:t>
            </a:r>
            <a:r>
              <a:rPr lang="ko-KR" altLang="en-US" sz="16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세종 고속도로 재정사업 전환</a:t>
            </a:r>
            <a:endParaRPr lang="en-US" altLang="ko-KR" sz="16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447675" indent="-447675" latinLnBrk="0"/>
            <a:r>
              <a:rPr lang="en-US" altLang="ko-KR" sz="1600" dirty="0">
                <a:solidFill>
                  <a:prstClr val="black"/>
                </a:solidFill>
                <a:latin typeface="나눔고딕" panose="020D0604000000000000" pitchFamily="50" charset="-127"/>
                <a:ea typeface="나눔고딕"/>
              </a:rPr>
              <a:t>   </a:t>
            </a:r>
            <a:r>
              <a:rPr lang="en-US" altLang="ko-KR" sz="1600" dirty="0">
                <a:solidFill>
                  <a:prstClr val="black"/>
                </a:solidFill>
                <a:latin typeface="바탕"/>
                <a:ea typeface="나눔고딕"/>
              </a:rPr>
              <a:t>- </a:t>
            </a:r>
            <a:r>
              <a:rPr lang="ko-KR" altLang="en-US" sz="1600" dirty="0">
                <a:solidFill>
                  <a:prstClr val="black"/>
                </a:solidFill>
                <a:latin typeface="바탕"/>
                <a:ea typeface="나눔고딕"/>
              </a:rPr>
              <a:t>도로 공공성 강화와 통행료 인하</a:t>
            </a:r>
            <a:endParaRPr lang="en-US" altLang="ko-KR" sz="1600" dirty="0">
              <a:solidFill>
                <a:prstClr val="black"/>
              </a:solidFill>
              <a:latin typeface="바탕"/>
              <a:ea typeface="나눔고딕"/>
            </a:endParaRPr>
          </a:p>
          <a:p>
            <a:pPr marL="447675" indent="-447675" latinLnBrk="0"/>
            <a:r>
              <a:rPr lang="en-US" altLang="ko-KR" sz="1600" dirty="0">
                <a:solidFill>
                  <a:prstClr val="black"/>
                </a:solidFill>
                <a:latin typeface="바탕"/>
                <a:ea typeface="나눔고딕"/>
              </a:rPr>
              <a:t>   - </a:t>
            </a:r>
            <a:r>
              <a:rPr lang="ko-KR" altLang="en-US" sz="1600" dirty="0" err="1">
                <a:solidFill>
                  <a:prstClr val="black"/>
                </a:solidFill>
                <a:latin typeface="바탕"/>
                <a:ea typeface="나눔고딕"/>
              </a:rPr>
              <a:t>유료도로법</a:t>
            </a:r>
            <a:r>
              <a:rPr lang="ko-KR" altLang="en-US" sz="1600" dirty="0">
                <a:solidFill>
                  <a:prstClr val="black"/>
                </a:solidFill>
                <a:latin typeface="바탕"/>
                <a:ea typeface="나눔고딕"/>
              </a:rPr>
              <a:t> 개정 추진 등</a:t>
            </a:r>
            <a:endParaRPr lang="en-US" altLang="ko-KR" sz="1600" dirty="0">
              <a:solidFill>
                <a:prstClr val="black"/>
              </a:solidFill>
              <a:latin typeface="바탕"/>
              <a:ea typeface="나눔고딕"/>
            </a:endParaRPr>
          </a:p>
          <a:p>
            <a:pPr latinLnBrk="0"/>
            <a:endParaRPr lang="en-US" altLang="ko-KR" sz="1000" dirty="0">
              <a:solidFill>
                <a:prstClr val="black"/>
              </a:solidFill>
              <a:latin typeface="바탕"/>
              <a:ea typeface="나눔고딕"/>
            </a:endParaRPr>
          </a:p>
          <a:p>
            <a:pPr marL="165294" indent="-165294" latinLnBrk="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민간투자사업에 대한 부정적 인식 만연</a:t>
            </a:r>
            <a:r>
              <a:rPr lang="en-US" altLang="ko-KR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lang="en-US" altLang="ko-KR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latinLnBrk="0"/>
            <a:endParaRPr lang="en-US" altLang="ko-KR" sz="10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65294" indent="-165294" latinLnBrk="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민간투자사업의 가치와 역할에 대한 인식 전환 필요</a:t>
            </a:r>
            <a:endParaRPr lang="en-US" altLang="ko-KR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95893" y="5997272"/>
            <a:ext cx="4002345" cy="223320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r>
              <a:rPr lang="ko-KR" altLang="en-US" sz="9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자료 </a:t>
            </a:r>
            <a:r>
              <a:rPr lang="en-US" altLang="ko-KR" sz="900" dirty="0" smtClean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국가주요지표</a:t>
            </a:r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(www.index.go.kr)</a:t>
            </a:r>
            <a:endParaRPr lang="ko-KR" altLang="en-US" sz="9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29" name="Picture 49" descr="H:\01 제안서_리플렛 작업\팀외\★수주영업팀\110516_현대엠코_자동차그룹글로벌비즈니스센터\master_hea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714581" y="2855081"/>
            <a:ext cx="4581525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직선 화살표 연결선 6"/>
          <p:cNvCxnSpPr/>
          <p:nvPr/>
        </p:nvCxnSpPr>
        <p:spPr>
          <a:xfrm>
            <a:off x="3087347" y="3068960"/>
            <a:ext cx="1865653" cy="136815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520952" y="2548184"/>
            <a:ext cx="901158" cy="223320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 algn="r"/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단위 </a:t>
            </a:r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조원</a:t>
            </a:r>
            <a:r>
              <a:rPr lang="en-US" altLang="ko-KR" sz="9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9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19" name="그룹 18"/>
          <p:cNvGrpSpPr/>
          <p:nvPr/>
        </p:nvGrpSpPr>
        <p:grpSpPr>
          <a:xfrm>
            <a:off x="0" y="1051200"/>
            <a:ext cx="9906000" cy="522427"/>
            <a:chOff x="-770668" y="-1393736"/>
            <a:chExt cx="9666537" cy="522427"/>
          </a:xfrm>
        </p:grpSpPr>
        <p:sp>
          <p:nvSpPr>
            <p:cNvPr id="21" name="직사각형 20"/>
            <p:cNvSpPr/>
            <p:nvPr/>
          </p:nvSpPr>
          <p:spPr>
            <a:xfrm>
              <a:off x="-770668" y="-1393736"/>
              <a:ext cx="9666537" cy="522427"/>
            </a:xfrm>
            <a:prstGeom prst="rect">
              <a:avLst/>
            </a:prstGeom>
            <a:solidFill>
              <a:srgbClr val="E2E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3969" tIns="41985" rIns="83969" bIns="41985"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-660197" y="-1338916"/>
              <a:ext cx="9505056" cy="400093"/>
            </a:xfrm>
            <a:prstGeom prst="rect">
              <a:avLst/>
            </a:prstGeom>
            <a:noFill/>
          </p:spPr>
          <p:txBody>
            <a:bodyPr wrap="square" lIns="91422" tIns="45712" rIns="91422" bIns="45712" rtlCol="0" anchor="ctr">
              <a:spAutoFit/>
            </a:bodyPr>
            <a:lstStyle/>
            <a:p>
              <a:pPr algn="ctr"/>
              <a:r>
                <a:rPr lang="ko-KR" altLang="en-US" sz="20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민간투자사업에 대한 부정적 인식 심화와 투자 위축</a:t>
              </a:r>
            </a:p>
          </p:txBody>
        </p:sp>
      </p:grpSp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0" y="240958"/>
            <a:ext cx="71852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9967" tIns="0" rIns="0" bIns="0" anchor="ctr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bg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fontAlgn="ctr">
              <a:spcBef>
                <a:spcPct val="50000"/>
              </a:spcBef>
            </a:pPr>
            <a:r>
              <a:rPr lang="en-US" altLang="ko-KR" sz="2400" b="1" spc="-8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4. </a:t>
            </a:r>
            <a:r>
              <a:rPr lang="ko-KR" altLang="en-US" sz="2400" b="1" spc="-8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민간투자사업 현황</a:t>
            </a:r>
            <a:endParaRPr lang="en-US" altLang="ko-KR" sz="2300" b="1" spc="-80" dirty="0">
              <a:solidFill>
                <a:srgbClr val="47C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430636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사용자 지정 1">
      <a:majorFont>
        <a:latin typeface="현대 B Hinted"/>
        <a:ea typeface="현대 B Hinted"/>
        <a:cs typeface=""/>
      </a:majorFont>
      <a:minorFont>
        <a:latin typeface="현대 L Hinted"/>
        <a:ea typeface="현대 L Hint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13728</TotalTime>
  <Words>4691</Words>
  <Application>Microsoft Office PowerPoint</Application>
  <PresentationFormat>A4 용지(210x297mm)</PresentationFormat>
  <Paragraphs>1095</Paragraphs>
  <Slides>58</Slides>
  <Notes>3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58</vt:i4>
      </vt:variant>
    </vt:vector>
  </HeadingPairs>
  <TitlesOfParts>
    <vt:vector size="59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홍슬기</dc:creator>
  <cp:lastModifiedBy>JHL</cp:lastModifiedBy>
  <cp:revision>787</cp:revision>
  <cp:lastPrinted>2018-04-10T01:58:20Z</cp:lastPrinted>
  <dcterms:created xsi:type="dcterms:W3CDTF">2015-11-23T05:24:27Z</dcterms:created>
  <dcterms:modified xsi:type="dcterms:W3CDTF">2018-04-10T02:34:15Z</dcterms:modified>
</cp:coreProperties>
</file>